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3"/>
  </p:notesMasterIdLst>
  <p:sldIdLst>
    <p:sldId id="261" r:id="rId2"/>
    <p:sldId id="257" r:id="rId3"/>
    <p:sldId id="328" r:id="rId4"/>
    <p:sldId id="264" r:id="rId5"/>
    <p:sldId id="327" r:id="rId6"/>
    <p:sldId id="271" r:id="rId7"/>
    <p:sldId id="282" r:id="rId8"/>
    <p:sldId id="281" r:id="rId9"/>
    <p:sldId id="268" r:id="rId10"/>
    <p:sldId id="283" r:id="rId11"/>
    <p:sldId id="321" r:id="rId12"/>
    <p:sldId id="319" r:id="rId13"/>
    <p:sldId id="270" r:id="rId14"/>
    <p:sldId id="284" r:id="rId15"/>
    <p:sldId id="322" r:id="rId16"/>
    <p:sldId id="320" r:id="rId17"/>
    <p:sldId id="311" r:id="rId18"/>
    <p:sldId id="312" r:id="rId19"/>
    <p:sldId id="285" r:id="rId20"/>
    <p:sldId id="272" r:id="rId21"/>
    <p:sldId id="286" r:id="rId22"/>
    <p:sldId id="287" r:id="rId23"/>
    <p:sldId id="289" r:id="rId24"/>
    <p:sldId id="376" r:id="rId25"/>
    <p:sldId id="377" r:id="rId26"/>
    <p:sldId id="378" r:id="rId27"/>
    <p:sldId id="379" r:id="rId28"/>
    <p:sldId id="262" r:id="rId29"/>
    <p:sldId id="275" r:id="rId30"/>
    <p:sldId id="296" r:id="rId31"/>
    <p:sldId id="297" r:id="rId32"/>
    <p:sldId id="298" r:id="rId33"/>
    <p:sldId id="304" r:id="rId34"/>
    <p:sldId id="305" r:id="rId35"/>
    <p:sldId id="318" r:id="rId36"/>
    <p:sldId id="317" r:id="rId37"/>
    <p:sldId id="316" r:id="rId38"/>
    <p:sldId id="306" r:id="rId39"/>
    <p:sldId id="309" r:id="rId40"/>
    <p:sldId id="300" r:id="rId41"/>
    <p:sldId id="380" r:id="rId42"/>
    <p:sldId id="384" r:id="rId43"/>
    <p:sldId id="263" r:id="rId44"/>
    <p:sldId id="279" r:id="rId45"/>
    <p:sldId id="333" r:id="rId46"/>
    <p:sldId id="353" r:id="rId47"/>
    <p:sldId id="330" r:id="rId48"/>
    <p:sldId id="331" r:id="rId49"/>
    <p:sldId id="332" r:id="rId50"/>
    <p:sldId id="288" r:id="rId51"/>
    <p:sldId id="307" r:id="rId5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stavitev" id="{8A9C8386-A3C6-4CE5-8CDF-8D13E11BF164}">
          <p14:sldIdLst>
            <p14:sldId id="261"/>
            <p14:sldId id="257"/>
            <p14:sldId id="328"/>
            <p14:sldId id="264"/>
            <p14:sldId id="327"/>
            <p14:sldId id="271"/>
            <p14:sldId id="282"/>
            <p14:sldId id="281"/>
            <p14:sldId id="268"/>
            <p14:sldId id="283"/>
            <p14:sldId id="321"/>
            <p14:sldId id="319"/>
            <p14:sldId id="270"/>
            <p14:sldId id="284"/>
            <p14:sldId id="322"/>
            <p14:sldId id="320"/>
            <p14:sldId id="311"/>
            <p14:sldId id="312"/>
            <p14:sldId id="285"/>
            <p14:sldId id="272"/>
            <p14:sldId id="286"/>
            <p14:sldId id="287"/>
            <p14:sldId id="289"/>
            <p14:sldId id="376"/>
            <p14:sldId id="377"/>
            <p14:sldId id="378"/>
            <p14:sldId id="379"/>
            <p14:sldId id="262"/>
            <p14:sldId id="275"/>
            <p14:sldId id="296"/>
            <p14:sldId id="297"/>
            <p14:sldId id="298"/>
            <p14:sldId id="304"/>
            <p14:sldId id="305"/>
            <p14:sldId id="318"/>
            <p14:sldId id="317"/>
            <p14:sldId id="316"/>
            <p14:sldId id="306"/>
            <p14:sldId id="309"/>
            <p14:sldId id="300"/>
            <p14:sldId id="380"/>
            <p14:sldId id="384"/>
            <p14:sldId id="263"/>
            <p14:sldId id="279"/>
            <p14:sldId id="333"/>
            <p14:sldId id="353"/>
            <p14:sldId id="330"/>
            <p14:sldId id="331"/>
            <p14:sldId id="332"/>
            <p14:sldId id="288"/>
            <p14:sldId id="307"/>
          </p14:sldIdLst>
        </p14:section>
        <p14:section name="Dodatek" id="{824207B2-1358-408D-A76D-1BAFC33CD0A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ABA7"/>
    <a:srgbClr val="F8F2E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6033" autoAdjust="0"/>
  </p:normalViewPr>
  <p:slideViewPr>
    <p:cSldViewPr snapToGrid="0">
      <p:cViewPr>
        <p:scale>
          <a:sx n="75" d="100"/>
          <a:sy n="75" d="100"/>
        </p:scale>
        <p:origin x="1152" y="605"/>
      </p:cViewPr>
      <p:guideLst/>
    </p:cSldViewPr>
  </p:slideViewPr>
  <p:outlineViewPr>
    <p:cViewPr>
      <p:scale>
        <a:sx n="33" d="100"/>
        <a:sy n="33" d="100"/>
      </p:scale>
      <p:origin x="0" y="-15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62"/>
    </p:cViewPr>
  </p:sorterViewPr>
  <p:notesViewPr>
    <p:cSldViewPr snapToGrid="0">
      <p:cViewPr varScale="1">
        <p:scale>
          <a:sx n="76" d="100"/>
          <a:sy n="76" d="100"/>
        </p:scale>
        <p:origin x="284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F0D04-2E8D-4BFB-9320-77D397566F4F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50F1A-634A-402D-A20F-9370DF97740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577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80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528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54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392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016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84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57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71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94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422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24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399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53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8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270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28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180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84F239-C958-479E-80D6-7F05191426EC}" type="datetimeFigureOut">
              <a:rPr lang="sl-SI" smtClean="0"/>
              <a:t>7. 03. 2022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681A74-C000-44A4-8089-6CB2831DEF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200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537881" y="1355848"/>
            <a:ext cx="11107271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5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Raziskava o vplivu</a:t>
            </a:r>
            <a:r>
              <a:rPr lang="sl-SI" sz="35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pt-BR" sz="35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pandemije</a:t>
            </a:r>
            <a:r>
              <a:rPr lang="sl-SI" sz="35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pt-BR" sz="35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</a:t>
            </a:r>
            <a:r>
              <a:rPr lang="sl-SI" sz="35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ovid</a:t>
            </a:r>
            <a:r>
              <a:rPr lang="pt-BR" sz="35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-19</a:t>
            </a:r>
            <a:endParaRPr lang="sl-SI" sz="35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pt-BR" sz="35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na</a:t>
            </a:r>
            <a:r>
              <a:rPr lang="sl-SI" sz="35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pt-BR" sz="35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prehrambno</a:t>
            </a:r>
            <a:r>
              <a:rPr lang="sl-SI" sz="35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pt-BR" sz="35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gostinstvo</a:t>
            </a:r>
            <a:r>
              <a:rPr lang="sl-SI" sz="35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</a:t>
            </a:r>
          </a:p>
          <a:p>
            <a:pPr algn="ctr"/>
            <a:r>
              <a:rPr lang="sl-SI" sz="35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vidik gostov in managerjev</a:t>
            </a:r>
          </a:p>
          <a:p>
            <a:pPr algn="ctr"/>
            <a:endParaRPr lang="sl-SI" b="1" dirty="0" smtClean="0">
              <a:ln w="3175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sl-SI" sz="3000" b="1" dirty="0" smtClean="0">
                <a:ln w="31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chemeClr val="accent4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izr</a:t>
            </a:r>
            <a:r>
              <a:rPr lang="sl-SI" sz="3000" b="1" dirty="0">
                <a:ln w="31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chemeClr val="accent4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prof. dr. Marko Kukanja in Saša Planinc</a:t>
            </a:r>
          </a:p>
          <a:p>
            <a:pPr algn="ctr"/>
            <a:endParaRPr lang="sl-SI" b="1" dirty="0" smtClean="0">
              <a:ln w="3175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sl-SI" sz="2500" b="1" dirty="0" smtClean="0">
                <a:ln w="31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chemeClr val="accent4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Univerza </a:t>
            </a:r>
            <a:r>
              <a:rPr lang="sl-SI" sz="2500" b="1" dirty="0">
                <a:ln w="31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chemeClr val="accent4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na Primorskem, Fakulteta za turistične študije - Turistica</a:t>
            </a:r>
          </a:p>
          <a:p>
            <a:pPr algn="ctr"/>
            <a:r>
              <a:rPr lang="sl-SI" sz="2500" b="1" dirty="0" err="1">
                <a:ln w="31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chemeClr val="accent4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marko.kukanja@fts.upr.si</a:t>
            </a:r>
            <a:r>
              <a:rPr lang="sl-SI" sz="2500" b="1" dirty="0">
                <a:ln w="31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chemeClr val="accent4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sl-SI" sz="2500" b="1" dirty="0" smtClean="0">
                <a:ln w="317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chemeClr val="accent4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sasa.planinc@fts.upr.si</a:t>
            </a:r>
            <a:endParaRPr lang="sl-SI" sz="2500" b="1" dirty="0">
              <a:ln w="3175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4">
                    <a:lumMod val="60000"/>
                    <a:lumOff val="40000"/>
                  </a:schemeClr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5216010" y="5087535"/>
            <a:ext cx="1751012" cy="1017430"/>
            <a:chOff x="5358448" y="5093564"/>
            <a:chExt cx="2587307" cy="1503362"/>
          </a:xfrm>
        </p:grpSpPr>
        <p:pic>
          <p:nvPicPr>
            <p:cNvPr id="6" name="Picture 9" descr="Turistic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21793" y="5093564"/>
              <a:ext cx="1223962" cy="150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U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58448" y="5093564"/>
              <a:ext cx="1095375" cy="150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578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187943" y="806771"/>
            <a:ext cx="10127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Pomembnost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trditev </a:t>
            </a:r>
            <a:r>
              <a:rPr lang="sl-SI" sz="2400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razvrščenih po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pomembnosti 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 krizi (nadaljevanje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71200"/>
              </p:ext>
            </p:extLst>
          </p:nvPr>
        </p:nvGraphicFramePr>
        <p:xfrm>
          <a:off x="2114550" y="1553892"/>
          <a:ext cx="8100316" cy="2868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405"/>
                <a:gridCol w="1024271"/>
                <a:gridCol w="831930"/>
                <a:gridCol w="1020843"/>
                <a:gridCol w="839867"/>
              </a:tblGrid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 smtClean="0">
                          <a:effectLst/>
                        </a:rPr>
                        <a:t>M pred krizo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 smtClean="0">
                          <a:effectLst/>
                        </a:rPr>
                        <a:t>M po krizi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u="none" strike="noStrike" dirty="0" smtClean="0">
                          <a:effectLst/>
                        </a:rPr>
                        <a:t>SD pred krizo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u="none" strike="noStrike" dirty="0" smtClean="0">
                          <a:effectLst/>
                        </a:rPr>
                        <a:t>SD po krizi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Odzivnost strežnega osebja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4,30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4,34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0,74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Ustreznost čakalnega časa na postrežbo</a:t>
                      </a:r>
                      <a:endParaRPr lang="pl-PL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4,14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Ustrezno odgovarjanje strežnega osebja na vprašanja gostov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4,09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Trud strežnega osebja za zadovoljitev želj gostov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4,06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0,77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Primernost obratovalnega časa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3,86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Možnost uporabe informacijsko-komunikacijskih tehnologij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3,06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3,29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Ustreznost priporočil strežnega osebja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3,64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Posredovanje informacij o zagotavljanju varnosti v obratu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3,15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Nudenje posebnih ugodnosti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3,34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l-PL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Deležnost drobnih pozornosti v obratu</a:t>
                      </a:r>
                      <a:endParaRPr lang="pl-PL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3,33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Vidnost zunanjih označb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3,20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Ustreznost oglaševanja obrata v medijih</a:t>
                      </a:r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2,82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Pravokotnik 5"/>
          <p:cNvSpPr/>
          <p:nvPr/>
        </p:nvSpPr>
        <p:spPr>
          <a:xfrm>
            <a:off x="1207189" y="1856811"/>
            <a:ext cx="740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P4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207189" y="3191043"/>
            <a:ext cx="740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P5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87680" y="640346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     SD - standardni odklon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1230431" y="2515678"/>
            <a:ext cx="694421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Procesi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990749" y="3836431"/>
            <a:ext cx="1173783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Tržno</a:t>
            </a:r>
          </a:p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komuniciranje</a:t>
            </a:r>
            <a:endParaRPr lang="sl-SI" sz="14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187943" y="806771"/>
            <a:ext cx="10127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Pomembnost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trditev </a:t>
            </a:r>
            <a:r>
              <a:rPr lang="sl-SI" sz="2400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razvrščenih po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pomembnosti 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 krizi (nadaljevanje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652480"/>
              </p:ext>
            </p:extLst>
          </p:nvPr>
        </p:nvGraphicFramePr>
        <p:xfrm>
          <a:off x="2145030" y="1561512"/>
          <a:ext cx="8069455" cy="2868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2544"/>
                <a:gridCol w="1024271"/>
                <a:gridCol w="831930"/>
                <a:gridCol w="1020843"/>
                <a:gridCol w="839867"/>
              </a:tblGrid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 smtClean="0">
                          <a:effectLst/>
                        </a:rPr>
                        <a:t>M pred krizo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 smtClean="0">
                          <a:effectLst/>
                        </a:rPr>
                        <a:t>M po krizi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u="none" strike="noStrike" dirty="0" smtClean="0">
                          <a:effectLst/>
                        </a:rPr>
                        <a:t>SD pred krizo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u="none" strike="noStrike" dirty="0" smtClean="0">
                          <a:effectLst/>
                        </a:rPr>
                        <a:t>SD po krizi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Dobra možnost parkiranja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0,87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Primerna urejenost dostopa do obrata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3,92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Lokacija oz. oddaljenost obrata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3,78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Možnost dostave hrane na dom in prevzema hrane v obratu</a:t>
                      </a:r>
                      <a:endParaRPr lang="pl-PL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3,11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Urejenost širše okolice obrata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3,57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Vključenost obrata v ponudbo posrednikov</a:t>
                      </a:r>
                      <a:endParaRPr lang="pl-PL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2,69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Ustrezna vrednost za denar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4,27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4,33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0,70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0,72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Razumljivost zapisa cen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4,16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0,77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Točnost izdanih računov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4,15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Cenovna konkurenčnost ponudbe v primerjavi s konkurenco</a:t>
                      </a:r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3,74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Možnost doplačila za dodatno varnost storitev</a:t>
                      </a:r>
                      <a:endParaRPr lang="pl-PL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2,53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Možnost alternativnih oblik plačila</a:t>
                      </a:r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2,22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2,37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1,12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Pravokotnik 7"/>
          <p:cNvSpPr/>
          <p:nvPr/>
        </p:nvSpPr>
        <p:spPr>
          <a:xfrm>
            <a:off x="487680" y="640346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     SD - standardni odklon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1255137" y="2496395"/>
            <a:ext cx="589329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Tržne</a:t>
            </a:r>
          </a:p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poti</a:t>
            </a:r>
            <a:endParaRPr lang="sl-SI" sz="14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280336" y="3831467"/>
            <a:ext cx="538929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Cena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1207038" y="1853510"/>
            <a:ext cx="740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P6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1207039" y="3194261"/>
            <a:ext cx="740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P7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47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1187943" y="806771"/>
            <a:ext cx="10371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Pomembnost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trditev </a:t>
            </a:r>
            <a:r>
              <a:rPr lang="sl-SI" sz="2400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razvrščenih po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pomembnosti 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(top 10 od vseh)</a:t>
            </a:r>
            <a:endParaRPr lang="sl-SI" sz="24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495376"/>
              </p:ext>
            </p:extLst>
          </p:nvPr>
        </p:nvGraphicFramePr>
        <p:xfrm>
          <a:off x="1764030" y="1713298"/>
          <a:ext cx="3909220" cy="2382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4949"/>
                <a:gridCol w="1024271"/>
              </a:tblGrid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 smtClean="0">
                          <a:effectLst/>
                        </a:rPr>
                        <a:t>M pred krizo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Okusnost jedi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4,51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dirty="0" smtClean="0">
                          <a:effectLst/>
                        </a:rPr>
                        <a:t>Čistoča obrata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4,38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dirty="0" smtClean="0">
                          <a:effectLst/>
                        </a:rPr>
                        <a:t>Gostoljubnost strežnega osebja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4,38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dirty="0" smtClean="0">
                          <a:effectLst/>
                        </a:rPr>
                        <a:t>Odzivnost strežnega osebja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4,30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dirty="0" smtClean="0">
                          <a:effectLst/>
                        </a:rPr>
                        <a:t>Ustrezna »vrednost za denar«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4,27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dirty="0" smtClean="0">
                          <a:effectLst/>
                        </a:rPr>
                        <a:t>Varnost (neoporečnost) jedi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4,23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Občutek udobja v obratu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4,22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Razumljivost zapisa cen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4,16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Točnost izdanih računov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4,15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Ustreznost čakalnega časa (na postrežbo)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4,14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16685"/>
              </p:ext>
            </p:extLst>
          </p:nvPr>
        </p:nvGraphicFramePr>
        <p:xfrm>
          <a:off x="6206490" y="1713298"/>
          <a:ext cx="3922792" cy="2426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8521"/>
                <a:gridCol w="1024271"/>
              </a:tblGrid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 smtClean="0">
                          <a:effectLst/>
                        </a:rPr>
                        <a:t>M po krizi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Čistoča obrata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Okusnost jedi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Varnost (neoporečnost) jedi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Gostoljubnost strežnega osebja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Odzivnost strežnega osebja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Ustrezna »vrednost za denar«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Urejenost strežnega osebja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Občutek udobja v obratu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Občutek varnosti v obratu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Ustreznost čakalnega časa (na postrežbo)</a:t>
                      </a:r>
                      <a:endParaRPr lang="pl-PL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ravokotnik 4"/>
          <p:cNvSpPr/>
          <p:nvPr/>
        </p:nvSpPr>
        <p:spPr>
          <a:xfrm>
            <a:off x="487680" y="640346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</a:t>
            </a:r>
            <a:endParaRPr lang="sl-SI" dirty="0"/>
          </a:p>
        </p:txBody>
      </p:sp>
      <p:pic>
        <p:nvPicPr>
          <p:cNvPr id="6" name="Slika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0" y="4381518"/>
            <a:ext cx="2520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17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526937"/>
              </p:ext>
            </p:extLst>
          </p:nvPr>
        </p:nvGraphicFramePr>
        <p:xfrm>
          <a:off x="1952371" y="1467205"/>
          <a:ext cx="9562369" cy="4194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1919"/>
                <a:gridCol w="946102"/>
                <a:gridCol w="765127"/>
                <a:gridCol w="861060"/>
                <a:gridCol w="381000"/>
                <a:gridCol w="434340"/>
                <a:gridCol w="502920"/>
                <a:gridCol w="464820"/>
                <a:gridCol w="525081"/>
              </a:tblGrid>
              <a:tr h="141790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M </a:t>
                      </a:r>
                      <a:r>
                        <a:rPr lang="sl-SI" sz="1400" u="none" strike="noStrike" dirty="0" smtClean="0">
                          <a:effectLst/>
                        </a:rPr>
                        <a:t>pred krizo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M </a:t>
                      </a:r>
                      <a:r>
                        <a:rPr lang="sl-SI" sz="1400" u="none" strike="noStrike" dirty="0" smtClean="0">
                          <a:effectLst/>
                        </a:rPr>
                        <a:t>po krizi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 smtClean="0">
                          <a:effectLst/>
                        </a:rPr>
                        <a:t>Razlika </a:t>
                      </a:r>
                      <a:r>
                        <a:rPr lang="sl-SI" sz="1400" b="1" u="none" strike="noStrike" dirty="0">
                          <a:effectLst/>
                        </a:rPr>
                        <a:t>M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 -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 +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 smtClean="0">
                          <a:effectLst/>
                        </a:rPr>
                        <a:t>Vezi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Z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Sig.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Vključenost sestavin iz lokalnega okolja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-0,20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319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-7,3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Varnost (neoporečnosti) jedi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-6,3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Primeren izgled jedi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Ustrezna velikost porcij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Primeren izbor jedi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Okusnost jedi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4,51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0,424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Razpoložljivost sredstev za preprečevanje možnosti okužbe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3,22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4,09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-0,87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-12,1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Čistoča obrata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Občutek varnosti v obratu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-6,7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Urejenost strežnega osebja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Urejenost obrata skladno s ponudbo hrane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Občutek udobja v obratu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4,22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4,28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0,002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Zaposlovanje osebja iz lokalnega okolja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3,32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-0,14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-5,6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Prisotnost vodje v obratu z vidika zagotavljanja kakovosti ponudbe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Strokovna usposobljenost strežnega osebja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Prisotnost motečih gostov v obratu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Zadostno število osebja za zagotavljanje kakovostne storitve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Gostoljubnost strežnega osebja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4,38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0,454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ravokotnik 3"/>
          <p:cNvSpPr/>
          <p:nvPr/>
        </p:nvSpPr>
        <p:spPr>
          <a:xfrm>
            <a:off x="1187943" y="806771"/>
            <a:ext cx="96796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Primerjava razlik trditev </a:t>
            </a:r>
            <a:r>
              <a:rPr lang="sl-SI" sz="2200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pred in po krizi, razvrščena po razlikah</a:t>
            </a:r>
            <a:endParaRPr lang="sl-SI" sz="22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87680" y="631202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     Razlika M - razlika med aritmetičnima sredinama     -/+ - negativni/pozitivni odklon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0" y="653483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/>
              <a:t>od mediane     vezi - pari enakih odgovorov     Z - testna statistika (</a:t>
            </a:r>
            <a:r>
              <a:rPr lang="sl-SI" dirty="0" err="1"/>
              <a:t>sign</a:t>
            </a:r>
            <a:r>
              <a:rPr lang="sl-SI" dirty="0"/>
              <a:t> test)     Sig. - statistična značilnost</a:t>
            </a:r>
          </a:p>
        </p:txBody>
      </p:sp>
      <p:sp>
        <p:nvSpPr>
          <p:cNvPr id="9" name="Pravokotnik 8"/>
          <p:cNvSpPr/>
          <p:nvPr/>
        </p:nvSpPr>
        <p:spPr>
          <a:xfrm>
            <a:off x="1164467" y="177747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P1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146032" y="3092690"/>
            <a:ext cx="7409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P2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1146032" y="4426984"/>
            <a:ext cx="7409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P3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1205783" y="2383140"/>
            <a:ext cx="619080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Hrana</a:t>
            </a:r>
            <a:endParaRPr lang="sl-SI" sz="14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1170517" y="3713476"/>
            <a:ext cx="654346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Fizični</a:t>
            </a:r>
          </a:p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dokazi</a:t>
            </a:r>
            <a:endParaRPr lang="sl-SI" sz="14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1205783" y="5040241"/>
            <a:ext cx="619080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Ljudje</a:t>
            </a:r>
          </a:p>
        </p:txBody>
      </p:sp>
    </p:spTree>
    <p:extLst>
      <p:ext uri="{BB962C8B-B14F-4D97-AF65-F5344CB8AC3E}">
        <p14:creationId xmlns:p14="http://schemas.microsoft.com/office/powerpoint/2010/main" val="19586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87943" y="806771"/>
            <a:ext cx="105239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Primerjava razlik trditev </a:t>
            </a:r>
            <a:r>
              <a:rPr lang="sl-SI" sz="2200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pred in po krizi, razvrščena po razlikah (nadaljevanje)</a:t>
            </a:r>
            <a:endParaRPr lang="sl-SI" sz="22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949704"/>
              </p:ext>
            </p:extLst>
          </p:nvPr>
        </p:nvGraphicFramePr>
        <p:xfrm>
          <a:off x="2123456" y="1539558"/>
          <a:ext cx="9089167" cy="2868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717"/>
                <a:gridCol w="946102"/>
                <a:gridCol w="765127"/>
                <a:gridCol w="861060"/>
                <a:gridCol w="381000"/>
                <a:gridCol w="434340"/>
                <a:gridCol w="502920"/>
                <a:gridCol w="464820"/>
                <a:gridCol w="525081"/>
              </a:tblGrid>
              <a:tr h="141790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M </a:t>
                      </a:r>
                      <a:r>
                        <a:rPr lang="sl-SI" sz="1400" u="none" strike="noStrike" dirty="0" smtClean="0">
                          <a:effectLst/>
                        </a:rPr>
                        <a:t>pred krizo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M </a:t>
                      </a:r>
                      <a:r>
                        <a:rPr lang="sl-SI" sz="1400" u="none" strike="noStrike" dirty="0" smtClean="0">
                          <a:effectLst/>
                        </a:rPr>
                        <a:t>po krizi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 smtClean="0">
                          <a:effectLst/>
                        </a:rPr>
                        <a:t>Razlika </a:t>
                      </a:r>
                      <a:r>
                        <a:rPr lang="sl-SI" sz="1400" b="1" u="none" strike="noStrike" dirty="0">
                          <a:effectLst/>
                        </a:rPr>
                        <a:t>M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 -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 +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 smtClean="0">
                          <a:effectLst/>
                        </a:rPr>
                        <a:t>Vezi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Z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Sig.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Možnost uporabe informacijsko-komunikacijskih tehnologij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3,06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3,29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-0,23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297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-7,6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Primernost obratovalnega časa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Ustreznost čakalnega časa na postrežbo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0,047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Ustrezno odgovarjanje strežnega osebja na vprašanja gostov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Odzivnost strežnega osebja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Trud strežnega osebja za zadovoljitev želj gostov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4,06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4,09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0,152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Posredovanje informacij o zagotavljanju varnosti v obratu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3,53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-9,2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Ustreznost oglaševanja obrata v medijih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Vidnost zunanjih označb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Nudenje posebnih ugodnosti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Ustreznost priporočil strežnega osebja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Deležnost drobnih pozornosti v obratu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3,33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-0,07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341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-3,4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Pravokotnik 7"/>
          <p:cNvSpPr/>
          <p:nvPr/>
        </p:nvSpPr>
        <p:spPr>
          <a:xfrm>
            <a:off x="487680" y="631202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     Razlika M - razlika med aritmetičnima sredinama     -/+ - negativni/pozitivni odklon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0" y="653483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/>
              <a:t>od mediane     vezi - pari enakih odgovorov     Z - testna statistika (</a:t>
            </a:r>
            <a:r>
              <a:rPr lang="sl-SI" dirty="0" err="1"/>
              <a:t>sign</a:t>
            </a:r>
            <a:r>
              <a:rPr lang="sl-SI" dirty="0"/>
              <a:t> test)     Sig. - statistična značilnost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1207189" y="1856811"/>
            <a:ext cx="740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P4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1207189" y="3191043"/>
            <a:ext cx="740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P5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1230431" y="2515678"/>
            <a:ext cx="694421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Procesi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990749" y="3836431"/>
            <a:ext cx="1173783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Tržno</a:t>
            </a:r>
          </a:p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komuniciranje</a:t>
            </a:r>
            <a:endParaRPr lang="sl-SI" sz="14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87943" y="806771"/>
            <a:ext cx="105239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Primerjava razlik trditev </a:t>
            </a:r>
            <a:r>
              <a:rPr lang="sl-SI" sz="2200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pred in po krizi, razvrščena po razlikah (nadaljevanje)</a:t>
            </a:r>
            <a:endParaRPr lang="sl-SI" sz="22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14747"/>
              </p:ext>
            </p:extLst>
          </p:nvPr>
        </p:nvGraphicFramePr>
        <p:xfrm>
          <a:off x="2115836" y="1569720"/>
          <a:ext cx="9136538" cy="2868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6088"/>
                <a:gridCol w="946102"/>
                <a:gridCol w="765127"/>
                <a:gridCol w="861060"/>
                <a:gridCol w="381000"/>
                <a:gridCol w="434340"/>
                <a:gridCol w="502920"/>
                <a:gridCol w="464820"/>
                <a:gridCol w="525081"/>
              </a:tblGrid>
              <a:tr h="178729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M </a:t>
                      </a:r>
                      <a:r>
                        <a:rPr lang="sl-SI" sz="1400" u="none" strike="noStrike" dirty="0" smtClean="0">
                          <a:effectLst/>
                        </a:rPr>
                        <a:t>pred krizo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M </a:t>
                      </a:r>
                      <a:r>
                        <a:rPr lang="sl-SI" sz="1400" u="none" strike="noStrike" dirty="0" smtClean="0">
                          <a:effectLst/>
                        </a:rPr>
                        <a:t>po krizi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 smtClean="0">
                          <a:effectLst/>
                        </a:rPr>
                        <a:t>Razlika </a:t>
                      </a:r>
                      <a:r>
                        <a:rPr lang="sl-SI" sz="1400" b="1" u="none" strike="noStrike" dirty="0">
                          <a:effectLst/>
                        </a:rPr>
                        <a:t>M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 -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 +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 smtClean="0">
                          <a:effectLst/>
                        </a:rPr>
                        <a:t>Vezi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Z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Sig.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Možnost dostave hrane na dom in prevzema hrane v obratu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3,11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3,81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-0,70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-11,5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Primerna urejenost dostopa do obrata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Vključenost obrata v ponudbo posrednikov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Urejenost širše okolice obrata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Dobra možnost parkiranja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0,163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Lokacija oz. oddaljenost obrata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3,78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3,81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-0,03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Možnost doplačila za dodatno varnost storitev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2,53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2,90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-0,36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-8,8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Možnost alternativnih oblik plačila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Ustrezna vrednost za denar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Cenovna konkurenčnost ponudbe v primerjavi s konkurenco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Razumljivost zapisa cen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0,359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Točnost izdanih računov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353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Pravokotnik 7"/>
          <p:cNvSpPr/>
          <p:nvPr/>
        </p:nvSpPr>
        <p:spPr>
          <a:xfrm>
            <a:off x="487680" y="631202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     Razlika M - razlika med aritmetičnima sredinama     -/+ - negativni/pozitivni odklon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0" y="653483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/>
              <a:t>od mediane     vezi - pari enakih odgovorov     Z - testna statistika (</a:t>
            </a:r>
            <a:r>
              <a:rPr lang="sl-SI" dirty="0" err="1"/>
              <a:t>sign</a:t>
            </a:r>
            <a:r>
              <a:rPr lang="sl-SI" dirty="0"/>
              <a:t> test)     Sig. - statistična značilnost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1255137" y="2496395"/>
            <a:ext cx="589329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Tržne</a:t>
            </a:r>
          </a:p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poti</a:t>
            </a:r>
            <a:endParaRPr lang="sl-SI" sz="14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1280336" y="3831467"/>
            <a:ext cx="538929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Cena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1207038" y="1853510"/>
            <a:ext cx="740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P6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1207039" y="3194261"/>
            <a:ext cx="740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P7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5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87942" y="806771"/>
            <a:ext cx="101429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Primerjava razlik trditev </a:t>
            </a:r>
            <a:r>
              <a:rPr lang="sl-SI" sz="2200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pred in po krizi, razvrščena po razlikah (top 10 od vseh)</a:t>
            </a:r>
            <a:endParaRPr lang="sl-SI" sz="22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161025"/>
              </p:ext>
            </p:extLst>
          </p:nvPr>
        </p:nvGraphicFramePr>
        <p:xfrm>
          <a:off x="2283476" y="1733256"/>
          <a:ext cx="7281782" cy="2381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9493"/>
                <a:gridCol w="946102"/>
                <a:gridCol w="765127"/>
                <a:gridCol w="861060"/>
              </a:tblGrid>
              <a:tr h="141790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M </a:t>
                      </a:r>
                      <a:r>
                        <a:rPr lang="sl-SI" sz="1400" u="none" strike="noStrike" dirty="0" smtClean="0">
                          <a:effectLst/>
                        </a:rPr>
                        <a:t>pred krizo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M </a:t>
                      </a:r>
                      <a:r>
                        <a:rPr lang="sl-SI" sz="1400" u="none" strike="noStrike" dirty="0" smtClean="0">
                          <a:effectLst/>
                        </a:rPr>
                        <a:t>po krizi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 smtClean="0">
                          <a:effectLst/>
                        </a:rPr>
                        <a:t>Razlika M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Razpoložljivost </a:t>
                      </a:r>
                      <a:r>
                        <a:rPr lang="sl-SI" sz="1400" u="none" strike="noStrike" dirty="0">
                          <a:effectLst/>
                        </a:rPr>
                        <a:t>sredstev za preprečevanje možnosti okužbe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3,22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4,09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u="none" strike="noStrike" dirty="0">
                          <a:effectLst/>
                        </a:rPr>
                        <a:t>-0,87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Možnost </a:t>
                      </a:r>
                      <a:r>
                        <a:rPr lang="sl-SI" sz="1400" u="none" strike="noStrike" dirty="0">
                          <a:effectLst/>
                        </a:rPr>
                        <a:t>dostave hrane na dom in prevzema hrane v obratu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3,11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3,81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u="none" strike="noStrike" dirty="0">
                          <a:effectLst/>
                        </a:rPr>
                        <a:t>-0,70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Posredovanje </a:t>
                      </a:r>
                      <a:r>
                        <a:rPr lang="sl-SI" sz="1400" u="none" strike="noStrike" dirty="0">
                          <a:effectLst/>
                        </a:rPr>
                        <a:t>informacij o zagotavljanju varnosti v obratu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3,15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3,53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u="none" strike="noStrike" dirty="0">
                          <a:effectLst/>
                        </a:rPr>
                        <a:t>-0,38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</a:rPr>
                        <a:t>Možnost </a:t>
                      </a:r>
                      <a:r>
                        <a:rPr lang="pl-PL" sz="1400" u="none" strike="noStrike" dirty="0">
                          <a:effectLst/>
                        </a:rPr>
                        <a:t>doplačila za dodatno varnost storitev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2,53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2,90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u="none" strike="noStrike" dirty="0">
                          <a:effectLst/>
                        </a:rPr>
                        <a:t>-0,36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Možnost </a:t>
                      </a:r>
                      <a:r>
                        <a:rPr lang="sl-SI" sz="1400" u="none" strike="noStrike" dirty="0">
                          <a:effectLst/>
                        </a:rPr>
                        <a:t>uporabe informacijsko-komunikacijskih tehnologij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3,06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3,29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u="none" strike="noStrike" dirty="0">
                          <a:effectLst/>
                        </a:rPr>
                        <a:t>-0,23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Čistoča </a:t>
                      </a:r>
                      <a:r>
                        <a:rPr lang="sl-SI" sz="1400" u="none" strike="noStrike" dirty="0">
                          <a:effectLst/>
                        </a:rPr>
                        <a:t>obrata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4,38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4,60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u="none" strike="noStrike" dirty="0">
                          <a:effectLst/>
                        </a:rPr>
                        <a:t>-0,21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Vključenost </a:t>
                      </a:r>
                      <a:r>
                        <a:rPr lang="sl-SI" sz="1400" u="none" strike="noStrike" dirty="0">
                          <a:effectLst/>
                        </a:rPr>
                        <a:t>sestavin iz lokalnega okolja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3,45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3,65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u="none" strike="noStrike" dirty="0">
                          <a:effectLst/>
                        </a:rPr>
                        <a:t>-0,20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Varnost </a:t>
                      </a:r>
                      <a:r>
                        <a:rPr lang="sl-SI" sz="1400" u="none" strike="noStrike" dirty="0">
                          <a:effectLst/>
                        </a:rPr>
                        <a:t>(neoporečnosti) jedi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4,24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4,42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u="none" strike="noStrike" dirty="0">
                          <a:effectLst/>
                        </a:rPr>
                        <a:t>-0,18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Ustreznost </a:t>
                      </a:r>
                      <a:r>
                        <a:rPr lang="sl-SI" sz="1400" u="none" strike="noStrike" dirty="0">
                          <a:effectLst/>
                        </a:rPr>
                        <a:t>oglaševanja obrata v medijih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2,82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3,00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u="none" strike="noStrike" dirty="0">
                          <a:effectLst/>
                        </a:rPr>
                        <a:t>-0,18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</a:rPr>
                        <a:t>Občutek </a:t>
                      </a:r>
                      <a:r>
                        <a:rPr lang="sl-SI" sz="1400" u="none" strike="noStrike" dirty="0">
                          <a:effectLst/>
                        </a:rPr>
                        <a:t>varnosti v obratu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4,03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4,21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u="none" strike="noStrike" dirty="0">
                          <a:effectLst/>
                        </a:rPr>
                        <a:t>-0,17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ravokotnik 3"/>
          <p:cNvSpPr/>
          <p:nvPr/>
        </p:nvSpPr>
        <p:spPr>
          <a:xfrm>
            <a:off x="487680" y="640346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</a:t>
            </a:r>
            <a:r>
              <a:rPr lang="sl-SI" dirty="0"/>
              <a:t> </a:t>
            </a:r>
            <a:r>
              <a:rPr lang="sl-SI" dirty="0" smtClean="0"/>
              <a:t>    Razlika </a:t>
            </a:r>
            <a:r>
              <a:rPr lang="sl-SI" dirty="0"/>
              <a:t>M - razlika med aritmetičnima sredinama</a:t>
            </a:r>
          </a:p>
        </p:txBody>
      </p:sp>
      <p:pic>
        <p:nvPicPr>
          <p:cNvPr id="5" name="Slika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67" y="4413170"/>
            <a:ext cx="2520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81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87943" y="806771"/>
            <a:ext cx="9449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Pomembnost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trditev </a:t>
            </a:r>
            <a:r>
              <a:rPr lang="sl-SI" sz="2400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razvrščena po pomembnosti</a:t>
            </a:r>
            <a:endParaRPr lang="sl-SI" sz="24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324557"/>
              </p:ext>
            </p:extLst>
          </p:nvPr>
        </p:nvGraphicFramePr>
        <p:xfrm>
          <a:off x="752354" y="1789939"/>
          <a:ext cx="5486401" cy="2007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5798"/>
                <a:gridCol w="1342663"/>
                <a:gridCol w="1307940"/>
              </a:tblGrid>
              <a:tr h="141790">
                <a:tc>
                  <a:txBody>
                    <a:bodyPr/>
                    <a:lstStyle/>
                    <a:p>
                      <a:pPr algn="l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</a:rPr>
                        <a:t>M pred krizo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pred krizo</a:t>
                      </a:r>
                      <a:endParaRPr lang="sl-SI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15" marR="3215" marT="321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P2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Fizični dokazi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0,69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Hrana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0,61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P4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Procesi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0,52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P3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Ljudje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0,59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P6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Tržne poti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0,58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P7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Cena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0,57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P5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Tržno komuniciranje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0,66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669347"/>
              </p:ext>
            </p:extLst>
          </p:nvPr>
        </p:nvGraphicFramePr>
        <p:xfrm>
          <a:off x="6415169" y="1789939"/>
          <a:ext cx="4951171" cy="2007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5072"/>
                <a:gridCol w="1151228"/>
                <a:gridCol w="1064871"/>
              </a:tblGrid>
              <a:tr h="141790">
                <a:tc>
                  <a:txBody>
                    <a:bodyPr/>
                    <a:lstStyle/>
                    <a:p>
                      <a:pPr algn="l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</a:rPr>
                        <a:t>M po krizi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po krizi</a:t>
                      </a:r>
                      <a:endParaRPr lang="sl-SI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15" marR="3215" marT="321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P2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Fizični dokazi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0,68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Hrana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0,59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P4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Procesi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0,57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P3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Ljudje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0,64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P6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Tržne poti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0,61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P7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Cena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0,59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P5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Tržno komuniciranje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0,70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487680" y="640346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     SD - standardni odklon</a:t>
            </a:r>
            <a:endParaRPr lang="sl-SI" dirty="0"/>
          </a:p>
        </p:txBody>
      </p:sp>
      <p:pic>
        <p:nvPicPr>
          <p:cNvPr id="8" name="Slika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91" y="4254338"/>
            <a:ext cx="2520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81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87943" y="806771"/>
            <a:ext cx="9449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Primerjava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razlik trditev </a:t>
            </a:r>
            <a:r>
              <a:rPr lang="sl-SI" sz="2400" b="1" dirty="0" err="1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pred in po 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krizi, razvrščena po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razlikah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04442"/>
              </p:ext>
            </p:extLst>
          </p:nvPr>
        </p:nvGraphicFramePr>
        <p:xfrm>
          <a:off x="1642419" y="1585378"/>
          <a:ext cx="8540623" cy="2494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7997"/>
                <a:gridCol w="838867"/>
                <a:gridCol w="815340"/>
                <a:gridCol w="1177179"/>
                <a:gridCol w="998220"/>
                <a:gridCol w="1303020"/>
              </a:tblGrid>
              <a:tr h="141790">
                <a:tc>
                  <a:txBody>
                    <a:bodyPr/>
                    <a:lstStyle/>
                    <a:p>
                      <a:pPr algn="l" fontAlgn="ctr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u="none" strike="noStrike" dirty="0">
                          <a:effectLst/>
                        </a:rPr>
                        <a:t>M prej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u="none" strike="noStrike" dirty="0">
                          <a:effectLst/>
                        </a:rPr>
                        <a:t>M po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1" u="none" strike="noStrike" dirty="0" smtClean="0">
                          <a:effectLst/>
                        </a:rPr>
                        <a:t>Razlika </a:t>
                      </a:r>
                      <a:r>
                        <a:rPr lang="sl-SI" sz="2000" b="1" u="none" strike="noStrike" dirty="0">
                          <a:effectLst/>
                        </a:rPr>
                        <a:t>M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u="none" strike="noStrike" dirty="0" smtClean="0">
                          <a:effectLst/>
                        </a:rPr>
                        <a:t>t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u="none" strike="noStrike" dirty="0">
                          <a:effectLst/>
                        </a:rPr>
                        <a:t>Sig.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</a:rPr>
                        <a:t>Skupno </a:t>
                      </a:r>
                      <a:r>
                        <a:rPr lang="sl-SI" sz="2000" u="none" strike="noStrike" dirty="0" err="1" smtClean="0">
                          <a:effectLst/>
                        </a:rPr>
                        <a:t>P2</a:t>
                      </a:r>
                      <a:r>
                        <a:rPr lang="sl-SI" sz="2000" u="none" strike="noStrike" dirty="0" smtClean="0">
                          <a:effectLst/>
                        </a:rPr>
                        <a:t> - Fizični dokazi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-13,18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  <a:endParaRPr lang="sl-SI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</a:rPr>
                        <a:t>Skupno </a:t>
                      </a:r>
                      <a:r>
                        <a:rPr lang="sl-SI" sz="2000" u="none" strike="noStrike" dirty="0" err="1" smtClean="0">
                          <a:effectLst/>
                        </a:rPr>
                        <a:t>P5</a:t>
                      </a:r>
                      <a:r>
                        <a:rPr lang="sl-SI" sz="2000" u="none" strike="noStrike" dirty="0" smtClean="0">
                          <a:effectLst/>
                        </a:rPr>
                        <a:t> - Tržno komuniciranje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-9,91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  <a:endParaRPr lang="sl-SI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</a:rPr>
                        <a:t>Skupno </a:t>
                      </a:r>
                      <a:r>
                        <a:rPr lang="sl-SI" sz="2000" u="none" strike="noStrike" dirty="0" err="1" smtClean="0">
                          <a:effectLst/>
                        </a:rPr>
                        <a:t>P6</a:t>
                      </a:r>
                      <a:r>
                        <a:rPr lang="sl-SI" sz="2000" u="none" strike="noStrike" dirty="0" smtClean="0">
                          <a:effectLst/>
                        </a:rPr>
                        <a:t> - Tržne poti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-10,12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  <a:endParaRPr lang="sl-SI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</a:rPr>
                        <a:t>Skupno </a:t>
                      </a:r>
                      <a:r>
                        <a:rPr lang="sl-SI" sz="2000" u="none" strike="noStrike" dirty="0" err="1" smtClean="0">
                          <a:effectLst/>
                        </a:rPr>
                        <a:t>P7</a:t>
                      </a:r>
                      <a:r>
                        <a:rPr lang="sl-SI" sz="2000" u="none" strike="noStrike" dirty="0" smtClean="0">
                          <a:effectLst/>
                        </a:rPr>
                        <a:t> - Cena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-8,76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  <a:endParaRPr lang="sl-SI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</a:rPr>
                        <a:t>Skupno </a:t>
                      </a:r>
                      <a:r>
                        <a:rPr lang="sl-SI" sz="2000" u="none" strike="noStrike" dirty="0" err="1" smtClean="0">
                          <a:effectLst/>
                        </a:rPr>
                        <a:t>P4</a:t>
                      </a:r>
                      <a:r>
                        <a:rPr lang="sl-SI" sz="2000" u="none" strike="noStrike" dirty="0" smtClean="0">
                          <a:effectLst/>
                        </a:rPr>
                        <a:t> - Procesi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-6,24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  <a:endParaRPr lang="sl-SI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</a:rPr>
                        <a:t>Skupno </a:t>
                      </a:r>
                      <a:r>
                        <a:rPr lang="sl-SI" sz="2000" u="none" strike="noStrike" dirty="0" err="1" smtClean="0">
                          <a:effectLst/>
                        </a:rPr>
                        <a:t>P3</a:t>
                      </a:r>
                      <a:r>
                        <a:rPr lang="sl-SI" sz="2000" u="none" strike="noStrike" dirty="0" smtClean="0">
                          <a:effectLst/>
                        </a:rPr>
                        <a:t> - Ljudje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  <a:endParaRPr lang="sl-SI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</a:rPr>
                        <a:t>Skupno </a:t>
                      </a:r>
                      <a:r>
                        <a:rPr lang="sl-SI" sz="2000" u="none" strike="noStrike" dirty="0" err="1" smtClean="0">
                          <a:effectLst/>
                        </a:rPr>
                        <a:t>P1</a:t>
                      </a:r>
                      <a:r>
                        <a:rPr lang="sl-SI" sz="2000" u="none" strike="noStrike" dirty="0" smtClean="0">
                          <a:effectLst/>
                        </a:rPr>
                        <a:t> - Hrana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6" name="Pravokotnik 5"/>
          <p:cNvSpPr/>
          <p:nvPr/>
        </p:nvSpPr>
        <p:spPr>
          <a:xfrm>
            <a:off x="0" y="653483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/>
              <a:t>t </a:t>
            </a:r>
            <a:r>
              <a:rPr lang="sl-SI" dirty="0"/>
              <a:t>- testna statistika </a:t>
            </a:r>
            <a:r>
              <a:rPr lang="sl-SI" dirty="0" smtClean="0"/>
              <a:t>(</a:t>
            </a:r>
            <a:r>
              <a:rPr lang="sl-SI" dirty="0" err="1" smtClean="0"/>
              <a:t>paired</a:t>
            </a:r>
            <a:r>
              <a:rPr lang="sl-SI" dirty="0" smtClean="0"/>
              <a:t> </a:t>
            </a:r>
            <a:r>
              <a:rPr lang="sl-SI" dirty="0" err="1" smtClean="0"/>
              <a:t>samples</a:t>
            </a:r>
            <a:r>
              <a:rPr lang="sl-SI" dirty="0" smtClean="0"/>
              <a:t> t test</a:t>
            </a:r>
            <a:r>
              <a:rPr lang="sl-SI" dirty="0"/>
              <a:t>)     Sig. - statistična značilnost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87680" y="631202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     Razlika M - razlika med aritmetičnima sredinama</a:t>
            </a:r>
            <a:endParaRPr lang="sl-SI" dirty="0"/>
          </a:p>
        </p:txBody>
      </p:sp>
      <p:pic>
        <p:nvPicPr>
          <p:cNvPr id="8" name="Slika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87" y="4397212"/>
            <a:ext cx="2520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79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87943" y="806771"/>
            <a:ext cx="5929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Faktorska analiza pred krizo</a:t>
            </a:r>
            <a:endParaRPr lang="sl-SI" sz="20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627632"/>
              </p:ext>
            </p:extLst>
          </p:nvPr>
        </p:nvGraphicFramePr>
        <p:xfrm>
          <a:off x="1242536" y="1465263"/>
          <a:ext cx="8288985" cy="4551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9935"/>
                <a:gridCol w="487756"/>
                <a:gridCol w="487756"/>
                <a:gridCol w="487756"/>
                <a:gridCol w="487756"/>
                <a:gridCol w="1628026"/>
              </a:tblGrid>
              <a:tr h="80924">
                <a:tc rowSpan="2">
                  <a:txBody>
                    <a:bodyPr/>
                    <a:lstStyle/>
                    <a:p>
                      <a:pPr algn="ctr" fontAlgn="ctr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Faktor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P marketinškega spleta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92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3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4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Urejenost strežnega osebja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0,757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0,215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0,241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0,130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124757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Okusnost jedi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0,712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-0,098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0,003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0,171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1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Čistoča obrata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0,704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0,139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0,060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0,192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Občutek varnosti v obratu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0,667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0,232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0,267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0,133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Varnost (neoporečnosti) jedi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0,650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0,073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0,060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0,105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1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Občutek udobja v obratu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0,629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0,048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0,270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0,196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Primeren izgled jedi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0,582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0,130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0,223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0,022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1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124757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Primeren izbor jedi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0,567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-0,112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 dirty="0">
                          <a:effectLst/>
                        </a:rPr>
                        <a:t>0,051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0,163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1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u="none" strike="noStrike" dirty="0" smtClean="0">
                          <a:effectLst/>
                        </a:rPr>
                        <a:t>Urejenost obrata skladno s ponudbo hrane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0,549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0,262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0,253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0,134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124757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Odzivnost strežnega osebja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0,518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-0,055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0,307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0,390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4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124757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Gostoljubnost strežnega osebja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0,480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-0,039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0,373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0,330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3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124757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pl-PL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Vključenost obrata v ponudbo posrednikov</a:t>
                      </a:r>
                      <a:endParaRPr lang="pl-PL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-0,056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0,693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-0,011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0,192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>
                    <a:solidFill>
                      <a:srgbClr val="F8F2E9"/>
                    </a:solidFill>
                  </a:tcPr>
                </a:tc>
              </a:tr>
              <a:tr h="80924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pl-PL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Možnost doplačila za dodatno varnost storitev</a:t>
                      </a:r>
                      <a:endParaRPr lang="pl-PL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 dirty="0">
                          <a:effectLst/>
                        </a:rPr>
                        <a:t>0,086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0,668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 dirty="0">
                          <a:effectLst/>
                        </a:rPr>
                        <a:t>0,106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0,063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>
                    <a:solidFill>
                      <a:srgbClr val="F8F2E9"/>
                    </a:solidFill>
                  </a:tcPr>
                </a:tc>
              </a:tr>
              <a:tr h="80924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Ustreznost oglaševanja obrata v medijih</a:t>
                      </a:r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 dirty="0">
                          <a:effectLst/>
                        </a:rPr>
                        <a:t>0,135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0,606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 dirty="0">
                          <a:effectLst/>
                        </a:rPr>
                        <a:t>0,250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 dirty="0">
                          <a:effectLst/>
                        </a:rPr>
                        <a:t>0,088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>
                    <a:solidFill>
                      <a:srgbClr val="F8F2E9"/>
                    </a:solidFill>
                  </a:tcPr>
                </a:tc>
              </a:tr>
              <a:tr h="124757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Posredovanje informacij o zagotavljanju varnosti v obratu</a:t>
                      </a:r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 dirty="0">
                          <a:effectLst/>
                        </a:rPr>
                        <a:t>0,208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0,589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0,317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 dirty="0">
                          <a:effectLst/>
                        </a:rPr>
                        <a:t>-0,001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5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>
                    <a:solidFill>
                      <a:srgbClr val="F8F2E9"/>
                    </a:solidFill>
                  </a:tcPr>
                </a:tc>
              </a:tr>
              <a:tr h="124757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Možnost alternativnih oblik plačila</a:t>
                      </a:r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-0,106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0,556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 dirty="0">
                          <a:effectLst/>
                        </a:rPr>
                        <a:t>0,039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 dirty="0">
                          <a:effectLst/>
                        </a:rPr>
                        <a:t>0,019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7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>
                    <a:solidFill>
                      <a:srgbClr val="F8F2E9"/>
                    </a:solidFill>
                  </a:tcPr>
                </a:tc>
              </a:tr>
              <a:tr h="124757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Nudenje posebnih ugodnosti</a:t>
                      </a:r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-0,011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0,503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 dirty="0">
                          <a:effectLst/>
                        </a:rPr>
                        <a:t>0,009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 dirty="0">
                          <a:effectLst/>
                        </a:rPr>
                        <a:t>0,337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5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>
                    <a:solidFill>
                      <a:srgbClr val="F8F2E9"/>
                    </a:solidFill>
                  </a:tcPr>
                </a:tc>
              </a:tr>
              <a:tr h="124757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Razpoložljivost sredstev za preprečevanje možnosti okužbe</a:t>
                      </a:r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0,241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0,491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0,209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 dirty="0">
                          <a:effectLst/>
                        </a:rPr>
                        <a:t>-0,022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>
                    <a:solidFill>
                      <a:srgbClr val="F8F2E9"/>
                    </a:solidFill>
                  </a:tcPr>
                </a:tc>
              </a:tr>
              <a:tr h="80924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Vidnost zunanjih označb</a:t>
                      </a:r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0,116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0,443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0,364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0,215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5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>
                    <a:solidFill>
                      <a:srgbClr val="F8F2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772380"/>
              </p:ext>
            </p:extLst>
          </p:nvPr>
        </p:nvGraphicFramePr>
        <p:xfrm>
          <a:off x="9724887" y="1465263"/>
          <a:ext cx="1738133" cy="9144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03033"/>
                <a:gridCol w="709613"/>
                <a:gridCol w="725487"/>
              </a:tblGrid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% variance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 dirty="0" err="1">
                          <a:effectLst/>
                        </a:rPr>
                        <a:t>kumulativa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15,955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15,955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10,780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26,735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8,420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35,154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8,296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43,451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057299"/>
              </p:ext>
            </p:extLst>
          </p:nvPr>
        </p:nvGraphicFramePr>
        <p:xfrm>
          <a:off x="9798546" y="2710498"/>
          <a:ext cx="1590813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821"/>
                <a:gridCol w="1336992"/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err="1">
                          <a:effectLst/>
                        </a:rPr>
                        <a:t>P1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>
                          <a:effectLst/>
                        </a:rPr>
                        <a:t>Hrana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>
                          <a:effectLst/>
                        </a:rPr>
                        <a:t>Fizični dokazi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>
                          <a:effectLst/>
                        </a:rPr>
                        <a:t>Ljudje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>
                          <a:effectLst/>
                        </a:rPr>
                        <a:t>Procesi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>
                          <a:effectLst/>
                        </a:rPr>
                        <a:t>Tržno komuniciranje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>
                          <a:effectLst/>
                        </a:rPr>
                        <a:t>Tržne poti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err="1">
                          <a:effectLst/>
                        </a:rPr>
                        <a:t>P7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>
                          <a:effectLst/>
                        </a:rPr>
                        <a:t>Cena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6" name="Slika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5" r="17406"/>
          <a:stretch/>
        </p:blipFill>
        <p:spPr>
          <a:xfrm>
            <a:off x="9732506" y="4283393"/>
            <a:ext cx="1692414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04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510453" y="1850475"/>
            <a:ext cx="57209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izvedba 16</a:t>
            </a:r>
            <a:r>
              <a:rPr lang="sl-SI" sz="24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marec - 10. april </a:t>
            </a: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spletno anketiranje (</a:t>
            </a:r>
            <a:r>
              <a:rPr lang="sl-SI" sz="2400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1KA</a:t>
            </a: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kvalitativni pristop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metoda snežne kepe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 domači gostje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število respondentov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slabša odzivnost managerjev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mnenja "po krizi" so le </a:t>
            </a: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ocena oz. namera, ker ne moremo še meriti stanja po krizi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managerji so subjektivno ocenjevali goste</a:t>
            </a:r>
            <a:endParaRPr lang="sl-SI" sz="24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Breakfast, Food, Eating, Meal, Morning, Restaurant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74" y="2533356"/>
            <a:ext cx="2520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Pravokotnik 6"/>
          <p:cNvSpPr/>
          <p:nvPr/>
        </p:nvSpPr>
        <p:spPr>
          <a:xfrm>
            <a:off x="1281853" y="1055076"/>
            <a:ext cx="2134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Omejitve</a:t>
            </a:r>
            <a:endParaRPr lang="sl-SI" sz="36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87943" y="806771"/>
            <a:ext cx="5929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Faktorska analiza pred krizo</a:t>
            </a:r>
            <a:endParaRPr lang="sl-SI" sz="20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872217"/>
              </p:ext>
            </p:extLst>
          </p:nvPr>
        </p:nvGraphicFramePr>
        <p:xfrm>
          <a:off x="1242536" y="1465263"/>
          <a:ext cx="8288985" cy="3467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9935"/>
                <a:gridCol w="487756"/>
                <a:gridCol w="487756"/>
                <a:gridCol w="487756"/>
                <a:gridCol w="487756"/>
                <a:gridCol w="1628026"/>
              </a:tblGrid>
              <a:tr h="80924">
                <a:tc rowSpan="2">
                  <a:txBody>
                    <a:bodyPr/>
                    <a:lstStyle/>
                    <a:p>
                      <a:pPr algn="ctr" fontAlgn="ctr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Faktor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P marketinškega spleta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92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Ustreznost priporočil strežnega osebja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0,249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 dirty="0">
                          <a:effectLst/>
                        </a:rPr>
                        <a:t>0,281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0,494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0,047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u="none" strike="noStrike" dirty="0" smtClean="0">
                          <a:effectLst/>
                        </a:rPr>
                        <a:t>Deležnost drobnih pozornosti v obratu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0,105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 dirty="0">
                          <a:effectLst/>
                        </a:rPr>
                        <a:t>0,390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0,486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0,141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124757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Ustrezno odgovarjanje strežnega osebja na vprašanja gostov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0,325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-0,054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0,469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0,387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128129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Prisotnost vodje v obratu z vidika zagotavljanja kakovosti ponudbe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0,104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0,355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0,457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0,034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Trud strežnega osebja za zadovoljitev želj gostov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0,351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0,088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0,438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0,339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Primerna urejenost dostopa do obrata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0,147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0,191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0,417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0,378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Zadostno število osebja za zagotavljanje kakovostne storitve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0,376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0,155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0,410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0,235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Strokovna usposobljenost strežnega osebja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0,336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0,216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0,377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0,280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Urejenost širše okolice obrata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0,185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0,327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0,368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0,211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Ustrezna vrednost za denar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0,190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0,014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0,096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0,610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Razumljivost zapisa cen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0,205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0,190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0,101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0,581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Cenovna konkurenčnost ponudbe v primerjavi s konkurenco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0,082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0,211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0,015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0,567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u="none" strike="noStrike" dirty="0" smtClean="0">
                          <a:effectLst/>
                        </a:rPr>
                        <a:t>Ustreznost čakalnega časa na postrežbo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0,279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0,034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0,206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0,471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  <a:tr h="8092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Dobra možnost parkiranja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0,158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0,125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0,292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0,457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6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72" marR="3372" marT="3372" marB="0" anchor="ctr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52510"/>
              </p:ext>
            </p:extLst>
          </p:nvPr>
        </p:nvGraphicFramePr>
        <p:xfrm>
          <a:off x="9798546" y="2710498"/>
          <a:ext cx="1590813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821"/>
                <a:gridCol w="1336992"/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err="1">
                          <a:effectLst/>
                        </a:rPr>
                        <a:t>P1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Hrana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Fizični dokazi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Ljudje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Procesi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Tržno komuniciranje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Tržne poti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err="1">
                          <a:effectLst/>
                        </a:rPr>
                        <a:t>P7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>
                          <a:effectLst/>
                        </a:rPr>
                        <a:t>Cena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892040"/>
              </p:ext>
            </p:extLst>
          </p:nvPr>
        </p:nvGraphicFramePr>
        <p:xfrm>
          <a:off x="9724887" y="1465263"/>
          <a:ext cx="1738133" cy="9144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03033"/>
                <a:gridCol w="709613"/>
                <a:gridCol w="725487"/>
              </a:tblGrid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% variance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 dirty="0" err="1">
                          <a:effectLst/>
                        </a:rPr>
                        <a:t>kumulativa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15,955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15,955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10,780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26,735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8,420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35,154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8,296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43,451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</a:tbl>
          </a:graphicData>
        </a:graphic>
      </p:graphicFrame>
      <p:pic>
        <p:nvPicPr>
          <p:cNvPr id="11" name="Slika 10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22858"/>
          <a:stretch/>
        </p:blipFill>
        <p:spPr>
          <a:xfrm>
            <a:off x="9729966" y="4275773"/>
            <a:ext cx="1692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67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87943" y="806771"/>
            <a:ext cx="5929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Faktorska analiza po krizi</a:t>
            </a:r>
            <a:endParaRPr lang="sl-SI" sz="20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53660"/>
              </p:ext>
            </p:extLst>
          </p:nvPr>
        </p:nvGraphicFramePr>
        <p:xfrm>
          <a:off x="9724887" y="1465263"/>
          <a:ext cx="1743213" cy="109728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18273"/>
                <a:gridCol w="708660"/>
                <a:gridCol w="716280"/>
              </a:tblGrid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% variance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 dirty="0" err="1">
                          <a:effectLst/>
                        </a:rPr>
                        <a:t>kumulativa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13,807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13,807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2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10,411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24,218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9,350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33,569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7,361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40,929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4,910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45,840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664179"/>
              </p:ext>
            </p:extLst>
          </p:nvPr>
        </p:nvGraphicFramePr>
        <p:xfrm>
          <a:off x="800576" y="1465263"/>
          <a:ext cx="8775845" cy="433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9807"/>
                <a:gridCol w="487628"/>
                <a:gridCol w="487628"/>
                <a:gridCol w="487628"/>
                <a:gridCol w="487628"/>
                <a:gridCol w="487628"/>
                <a:gridCol w="1627898"/>
              </a:tblGrid>
              <a:tr h="79391">
                <a:tc rowSpan="2">
                  <a:txBody>
                    <a:bodyPr/>
                    <a:lstStyle/>
                    <a:p>
                      <a:pPr algn="ctr" fontAlgn="ctr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 smtClean="0">
                          <a:effectLst/>
                        </a:rPr>
                        <a:t>Faktor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>
                          <a:effectLst/>
                        </a:rPr>
                        <a:t>P marketinškega spleta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39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1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3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4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5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Čistoča obrata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0,714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0,164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0,076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0,288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0,082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Urejenost strežnega osebja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0,706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0,251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0,224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0,183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0,042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Varnost (neoporečnosti) jedi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0,696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0,051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0,101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0,130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0,115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Občutek varnosti v obratu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0,655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0,296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0,282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0,107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0,058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Občutek udobja v obratu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0,634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0,106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0,248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0,169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0,114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12239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Okusnost jedi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0,612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-0,077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0,061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0,081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0,349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12239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Primeren izgled jedi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0,521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0,125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0,315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-0,048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0,143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u="none" strike="noStrike" dirty="0" smtClean="0">
                          <a:effectLst/>
                        </a:rPr>
                        <a:t>Urejenost obrata skladno s ponudbo hrane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0,520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0,265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0,298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0,129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-0,008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12239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Primeren izbor jedi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0,503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-0,070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0,155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0,125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0,255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Razpoložljivost sredstev za preprečevanje možnosti okužbe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0,389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0,388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0,191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0,298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-0,129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122394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u="none" strike="noStrike" dirty="0" smtClean="0">
                          <a:effectLst/>
                        </a:rPr>
                        <a:t>Vključenost obrata v ponudbo posrednikov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-0,051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0,644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0,041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0,052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0,176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Ustreznost oglaševanja obrata v medijih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0,103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0,639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0,199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0,072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0,077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12239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Nudenje posebnih ugodnosti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-0,019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0,628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-0,009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0,169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0,306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Posredovanje informacij o zagotavljanju varnosti v obratu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0,276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0,612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0,259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0,108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-0,068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u="none" strike="noStrike" dirty="0" smtClean="0">
                          <a:effectLst/>
                        </a:rPr>
                        <a:t>Možnost doplačila za dodatno varnost storitev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0,164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0,564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0,167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0,058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-0,049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Vidnost zunanjih označb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0,142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0,491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0,305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0,200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0,073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Možnost dostave hrane na dom in prevzema hrane v obratu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0,063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0,408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0,011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0,276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0,243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Urejenost širše okolice obrata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0,151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0,366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0,331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0,259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-0,054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6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52510"/>
              </p:ext>
            </p:extLst>
          </p:nvPr>
        </p:nvGraphicFramePr>
        <p:xfrm>
          <a:off x="9798546" y="2710498"/>
          <a:ext cx="1590813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821"/>
                <a:gridCol w="1336992"/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err="1">
                          <a:effectLst/>
                        </a:rPr>
                        <a:t>P1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Hrana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Fizični dokazi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Ljudje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Procesi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Tržno komuniciranje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Tržne poti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err="1">
                          <a:effectLst/>
                        </a:rPr>
                        <a:t>P7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>
                          <a:effectLst/>
                        </a:rPr>
                        <a:t>Cena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10" name="Slika 9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4" r="92"/>
          <a:stretch/>
        </p:blipFill>
        <p:spPr>
          <a:xfrm>
            <a:off x="9747952" y="4275773"/>
            <a:ext cx="1692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55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87943" y="806771"/>
            <a:ext cx="5929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Faktorska analiza po krizi</a:t>
            </a:r>
            <a:endParaRPr lang="sl-SI" sz="20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125571"/>
              </p:ext>
            </p:extLst>
          </p:nvPr>
        </p:nvGraphicFramePr>
        <p:xfrm>
          <a:off x="800576" y="1465263"/>
          <a:ext cx="8775845" cy="433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9807"/>
                <a:gridCol w="487628"/>
                <a:gridCol w="487628"/>
                <a:gridCol w="487628"/>
                <a:gridCol w="487628"/>
                <a:gridCol w="487628"/>
                <a:gridCol w="1627898"/>
              </a:tblGrid>
              <a:tr h="79391">
                <a:tc rowSpan="2">
                  <a:txBody>
                    <a:bodyPr/>
                    <a:lstStyle/>
                    <a:p>
                      <a:pPr algn="ctr" fontAlgn="ctr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 smtClean="0">
                          <a:effectLst/>
                        </a:rPr>
                        <a:t>Faktor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P marketinškega spleta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391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5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Ustrezno odgovarjanje strežnega osebja na vprašanja gostov</a:t>
                      </a:r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0,274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0,099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0,586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0,212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0,253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Trud strežnega osebja za zadovoljitev želj gostov</a:t>
                      </a:r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0,301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0,159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0,575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0,179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0,360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Ustrezna priporočila strežnega osebja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0,242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0,276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0,551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0,073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-0,052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12239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Gostoljubnost strežnega osebja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0,425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-0,008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0,476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0,340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0,153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122394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Prisotnost vodje v obratu z vidika zagotavljanja kakovosti ponudbe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0,171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0,390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0,457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-0,003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0,075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u="none" strike="noStrike" dirty="0" smtClean="0">
                          <a:effectLst/>
                        </a:rPr>
                        <a:t>Deležnost drobnih pozornosti v obratu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0,071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0,388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0,457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0,143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-0,022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Odzivnost strežnega osebja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0,410</a:t>
                      </a:r>
                      <a:endParaRPr lang="sl-SI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0,007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0,455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0,251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0,392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Strokovna usposobljenost strežnega osebja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0,324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0,246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0,446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0,225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0,122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Zadostno število osebja za zagotavljanje kakovostne storitve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0,345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0,177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0,436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0,149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0,144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Ustrezna vrednost za denar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0,166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0,040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0,167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0,661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0,248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Razumljivost zapisa cen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0,228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0,153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0,168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0,586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0,173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Točnost izdanih računov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0,185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0,104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0,044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0,586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-0,084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Primerna urejenost dostopa do obrata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0,104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0,329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0,352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0,424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0,138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Cenovna konkurenčnost ponudbe v primerjavi s konkurenco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0,062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0,238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0,082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0,423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0,297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Dobra možnost parkiranja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0,115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0,228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0,225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0,422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0,208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u="none" strike="noStrike" dirty="0" smtClean="0">
                          <a:effectLst/>
                        </a:rPr>
                        <a:t>Ustreznost čakalnega časa na postrežbo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0,202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0,158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0,299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 dirty="0">
                          <a:effectLst/>
                        </a:rPr>
                        <a:t>0,255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0,476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Ustrezna velikost porcij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0,320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0,066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0,038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0,104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0,454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>
                          <a:effectLst/>
                        </a:rPr>
                        <a:t>1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  <a:tr h="79391">
                <a:tc>
                  <a:txBody>
                    <a:bodyPr/>
                    <a:lstStyle/>
                    <a:p>
                      <a:pPr algn="l" fontAlgn="t"/>
                      <a:r>
                        <a:rPr lang="sl-SI" sz="1400" u="none" strike="noStrike" dirty="0" smtClean="0">
                          <a:effectLst/>
                        </a:rPr>
                        <a:t>Primernost obratovalnega časa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0,217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0,263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0,134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u="none" strike="noStrike">
                          <a:effectLst/>
                        </a:rPr>
                        <a:t>0,147</a:t>
                      </a:r>
                      <a:endParaRPr lang="sl-S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l-SI" sz="1400" b="1" u="none" strike="noStrike" dirty="0">
                          <a:effectLst/>
                        </a:rPr>
                        <a:t>0,451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</a:rPr>
                        <a:t>4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08" marR="3308" marT="3308" marB="0" anchor="b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52510"/>
              </p:ext>
            </p:extLst>
          </p:nvPr>
        </p:nvGraphicFramePr>
        <p:xfrm>
          <a:off x="9798546" y="2710498"/>
          <a:ext cx="1590813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821"/>
                <a:gridCol w="1336992"/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err="1">
                          <a:effectLst/>
                        </a:rPr>
                        <a:t>P1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Hrana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Fizični dokazi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Ljudje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Procesi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Tržno komuniciranje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P6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>
                          <a:effectLst/>
                        </a:rPr>
                        <a:t>Tržne poti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err="1">
                          <a:effectLst/>
                        </a:rPr>
                        <a:t>P7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>
                          <a:effectLst/>
                        </a:rPr>
                        <a:t>Cena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713481"/>
              </p:ext>
            </p:extLst>
          </p:nvPr>
        </p:nvGraphicFramePr>
        <p:xfrm>
          <a:off x="9724887" y="1465263"/>
          <a:ext cx="1743213" cy="109728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18273"/>
                <a:gridCol w="708660"/>
                <a:gridCol w="716280"/>
              </a:tblGrid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% variance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000" dirty="0" err="1">
                          <a:effectLst/>
                        </a:rPr>
                        <a:t>kumulativa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13,807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13,807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2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10,411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24,218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9,350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33,569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7,361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40,929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</a:t>
                      </a:r>
                      <a:endParaRPr lang="sl-SI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4,910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45,840</a:t>
                      </a:r>
                      <a:endParaRPr lang="sl-SI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Friends, Celebration, Dinner, Table, Meal, Food, White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17857"/>
          <a:stretch/>
        </p:blipFill>
        <p:spPr bwMode="auto">
          <a:xfrm>
            <a:off x="9747952" y="4275773"/>
            <a:ext cx="1692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6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303020" y="800100"/>
            <a:ext cx="7430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Statistično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značilne povezanosti med 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spremenljivkami</a:t>
            </a:r>
            <a:endParaRPr lang="sl-SI" sz="24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485900" y="1331714"/>
            <a:ext cx="998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mnenje gostov o potrebi gostincev po prilagoditvi ponudbe 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 je izkazalo, da vpliva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izobrazba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pomembnost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možnosti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uporabe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IKT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 krizi, p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omembnost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lokacije oz. oddaljenosti obrata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krizi in pomembnost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možnosti dostave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dom in prevzema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obratu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krizi. V</a:t>
            </a:r>
            <a:r>
              <a:rPr lang="sl-SI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išje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izobraženi in tisti, 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 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 jim bolj pomembni </a:t>
            </a:r>
            <a:r>
              <a:rPr lang="sl-SI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IKT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lokacija in možnost dostave/prevzema, nekoliko bolj pričakujejo, da bodo gostinci prilagodili ponudbo.</a:t>
            </a:r>
            <a:endParaRPr lang="sl-SI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282721"/>
              </p:ext>
            </p:extLst>
          </p:nvPr>
        </p:nvGraphicFramePr>
        <p:xfrm>
          <a:off x="1924769" y="2878991"/>
          <a:ext cx="6186805" cy="815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7050"/>
                <a:gridCol w="1009650"/>
                <a:gridCol w="847725"/>
                <a:gridCol w="810260"/>
                <a:gridCol w="861060"/>
                <a:gridCol w="86106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Mnenje o potrebi gostincev po prilagoditvi ponudbe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Izobrazba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poklicna ali manj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srednješolska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višja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visoka 1. st.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visoka 2. st. ali več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ne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96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28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28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da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18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31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993993"/>
              </p:ext>
            </p:extLst>
          </p:nvPr>
        </p:nvGraphicFramePr>
        <p:xfrm>
          <a:off x="1924769" y="3779776"/>
          <a:ext cx="5497830" cy="65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7050"/>
                <a:gridCol w="1320800"/>
                <a:gridCol w="1278255"/>
                <a:gridCol w="110172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Mnenje o potrebi gostincev po prilagoditvi ponudbe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Možnost uporabe IKT po krizi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nepomembno ali manj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delno (ne)pomembno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pomembno ali več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ne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72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91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da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82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898172"/>
              </p:ext>
            </p:extLst>
          </p:nvPr>
        </p:nvGraphicFramePr>
        <p:xfrm>
          <a:off x="1924769" y="4523144"/>
          <a:ext cx="5497830" cy="65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7050"/>
                <a:gridCol w="1320800"/>
                <a:gridCol w="1278255"/>
                <a:gridCol w="1101725"/>
              </a:tblGrid>
              <a:tr h="0"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Mnenje o potrebi gostincev po prilagoditvi ponudbe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Lokacija oz. oddaljenost obrata po krizi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nepomembno ali manj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delno (ne)pomembno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pomembno ali več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139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28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110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89721"/>
              </p:ext>
            </p:extLst>
          </p:nvPr>
        </p:nvGraphicFramePr>
        <p:xfrm>
          <a:off x="1924769" y="5266512"/>
          <a:ext cx="5497830" cy="652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7050"/>
                <a:gridCol w="1320800"/>
                <a:gridCol w="1278255"/>
                <a:gridCol w="110172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Mnenje o potrebi gostincev po prilagoditvi ponudbe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Možnost dostave na dom in prevzema v obratu po krizi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635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nepomembno ali manj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delno (ne)pomembno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pomembno ali več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ne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28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134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da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111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4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303020" y="800100"/>
            <a:ext cx="7430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Statistično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značilne povezanosti med 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spremenljivkami</a:t>
            </a:r>
            <a:endParaRPr lang="sl-SI" sz="24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485900" y="1331714"/>
            <a:ext cx="9982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Spol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gostov se je izkazalo, da igra pomembno vlogo, saj vpliva na p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redvideno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pogostost obiskovanja obratov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 krizi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številne trditve o pomembnosti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Ženske ocenjujejo, da bodo po krizi nekoliko manj pogosto zahajale v obrate.</a:t>
            </a:r>
            <a:b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Poleg tega jim bo 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 krizi 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nekoliko bolj pomembno vse od naštetega: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b="1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izgled jedi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8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varnost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neoporečnost) jedi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8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lokalne sestavine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8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čistoča obrata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009185"/>
              </p:ext>
            </p:extLst>
          </p:nvPr>
        </p:nvGraphicFramePr>
        <p:xfrm>
          <a:off x="5364479" y="2064056"/>
          <a:ext cx="4205605" cy="815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225"/>
                <a:gridCol w="810260"/>
                <a:gridCol w="810260"/>
                <a:gridCol w="900430"/>
                <a:gridCol w="90043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Predvidena pogostost obiskovanja obratov po krizi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nekajkrat letno ali manj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nekajkrat mesečno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nekajkrat tedensko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dnevno ali večkrat dnevno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ženske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111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83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moški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28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18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63934"/>
              </p:ext>
            </p:extLst>
          </p:nvPr>
        </p:nvGraphicFramePr>
        <p:xfrm>
          <a:off x="5364479" y="3417537"/>
          <a:ext cx="5021580" cy="65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800"/>
                <a:gridCol w="1320800"/>
                <a:gridCol w="1278255"/>
                <a:gridCol w="110172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Primeren izgled jedi po krizi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nepomembno ali manj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delno (ne)pomembno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pomembno ali več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ženske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7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165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moški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80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74481"/>
              </p:ext>
            </p:extLst>
          </p:nvPr>
        </p:nvGraphicFramePr>
        <p:xfrm>
          <a:off x="5364479" y="4117154"/>
          <a:ext cx="5021580" cy="65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800"/>
                <a:gridCol w="1320800"/>
                <a:gridCol w="1278255"/>
                <a:gridCol w="110172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Varnost (neoporečnosti) jedi po krizi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nepomembno ali manj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delno (ne)pomembno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pomembno ali več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ženske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220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moški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110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59157"/>
              </p:ext>
            </p:extLst>
          </p:nvPr>
        </p:nvGraphicFramePr>
        <p:xfrm>
          <a:off x="5364479" y="4818808"/>
          <a:ext cx="5021580" cy="65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800"/>
                <a:gridCol w="1320800"/>
                <a:gridCol w="1278255"/>
                <a:gridCol w="110172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Vključenost sestavin iz lokalnega okolja po krizi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nepomembno ali manj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delno (ne)pomembno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pomembno ali več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ženske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145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moški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68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35384"/>
              </p:ext>
            </p:extLst>
          </p:nvPr>
        </p:nvGraphicFramePr>
        <p:xfrm>
          <a:off x="5364479" y="5519970"/>
          <a:ext cx="5021580" cy="65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881"/>
                <a:gridCol w="1592580"/>
                <a:gridCol w="1133562"/>
                <a:gridCol w="969557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Čistoča obrata po krizi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delno (ne)pomembno ali manj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pomembno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zelo pomembno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ženske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7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44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183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moški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81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4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303020" y="800100"/>
            <a:ext cx="7430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Statistično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značilne povezanosti med 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spremenljivkami</a:t>
            </a:r>
            <a:endParaRPr lang="sl-SI" sz="24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485900" y="1644134"/>
            <a:ext cx="427482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občutek varnosti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1600" b="1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razpoložljivost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sredstev za preprečevanje možnosti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okužbe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0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gostoljubnost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8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ustrezno odgovarjanje osebja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8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trud osebja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024657"/>
              </p:ext>
            </p:extLst>
          </p:nvPr>
        </p:nvGraphicFramePr>
        <p:xfrm>
          <a:off x="5817870" y="1787144"/>
          <a:ext cx="5021580" cy="65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800"/>
                <a:gridCol w="1320800"/>
                <a:gridCol w="1278255"/>
                <a:gridCol w="110172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Občutek varnosti v obratu po krizi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nepomembno ali manj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delno (ne)pomembno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pomembno ali več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ženske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215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moški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97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435975"/>
              </p:ext>
            </p:extLst>
          </p:nvPr>
        </p:nvGraphicFramePr>
        <p:xfrm>
          <a:off x="5817870" y="2496114"/>
          <a:ext cx="5021580" cy="65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800"/>
                <a:gridCol w="1320800"/>
                <a:gridCol w="1278255"/>
                <a:gridCol w="110172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Razpoložljivost sredstev za preprečevanje okužbe po krizi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nepomembno ali manj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delno (ne)pomembno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pomembno ali več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ženske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192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moški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85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755953"/>
              </p:ext>
            </p:extLst>
          </p:nvPr>
        </p:nvGraphicFramePr>
        <p:xfrm>
          <a:off x="5817870" y="3205084"/>
          <a:ext cx="5021580" cy="65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800"/>
                <a:gridCol w="1320800"/>
                <a:gridCol w="1278255"/>
                <a:gridCol w="110172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Gostoljubnost strežnega osebja po krizi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nepomembno ali manj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delno (ne)pomembno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pomembno ali več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ženske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6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224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moški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111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27155"/>
              </p:ext>
            </p:extLst>
          </p:nvPr>
        </p:nvGraphicFramePr>
        <p:xfrm>
          <a:off x="5817870" y="3914054"/>
          <a:ext cx="5021580" cy="65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9690"/>
                <a:gridCol w="1615440"/>
                <a:gridCol w="1106893"/>
                <a:gridCol w="969557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Ustrezno odgovarjanje strežnega osebja na vprašanja po krizi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delno (ne)pomembno ali manj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pomembno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zelo pomembno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ženske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23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131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80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moški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73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33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29897"/>
              </p:ext>
            </p:extLst>
          </p:nvPr>
        </p:nvGraphicFramePr>
        <p:xfrm>
          <a:off x="5817870" y="4639977"/>
          <a:ext cx="5022215" cy="65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800"/>
                <a:gridCol w="1320800"/>
                <a:gridCol w="1278255"/>
                <a:gridCol w="110236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Trud strežnega osebja za zadovoljitev želj gostov po krizi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nepomembno ali manj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delno (ne)pomembno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pomembno ali več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ženske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205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moški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99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8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303020" y="800100"/>
            <a:ext cx="7430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Statistično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značilne povezanosti med 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spremenljivkami</a:t>
            </a:r>
            <a:endParaRPr lang="sl-SI" sz="24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485900" y="1819394"/>
            <a:ext cx="48082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b="1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posredovanje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informacij o zagotavljanju varnosti v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obratu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0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možnost dostave/prevzema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sl-SI" sz="28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doplačila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 dodatno varnost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storitev</a:t>
            </a:r>
            <a:endParaRPr lang="sl-SI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111501"/>
              </p:ext>
            </p:extLst>
          </p:nvPr>
        </p:nvGraphicFramePr>
        <p:xfrm>
          <a:off x="6084252" y="2099564"/>
          <a:ext cx="5022215" cy="65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800"/>
                <a:gridCol w="1320800"/>
                <a:gridCol w="1278255"/>
                <a:gridCol w="110236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Posredovanje informacij o zagotavljanju varnosti v obratu po krizi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nepomembno ali manj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delno (ne)pomembno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pomembno ali več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ženske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143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moški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56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70658"/>
              </p:ext>
            </p:extLst>
          </p:nvPr>
        </p:nvGraphicFramePr>
        <p:xfrm>
          <a:off x="6084252" y="2838704"/>
          <a:ext cx="5022215" cy="65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800"/>
                <a:gridCol w="1320800"/>
                <a:gridCol w="1278255"/>
                <a:gridCol w="110236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Možnost dostave na dom in prevzema v obratu po krizi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nepomembno ali manj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delno (ne)pomembno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pomembno ali več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ženske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162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moški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80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272038"/>
              </p:ext>
            </p:extLst>
          </p:nvPr>
        </p:nvGraphicFramePr>
        <p:xfrm>
          <a:off x="6084252" y="3577844"/>
          <a:ext cx="5022215" cy="65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800"/>
                <a:gridCol w="1320800"/>
                <a:gridCol w="1278255"/>
                <a:gridCol w="110236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Možnost doplačila za dodatno varnost storitev po krizi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nepomembno ali manj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delno (ne)pomembno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pomembno ali več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ženske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83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72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80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moški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64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28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38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6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303020" y="800100"/>
            <a:ext cx="7430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Statistično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značilne povezanosti med 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spremenljivkami</a:t>
            </a:r>
            <a:endParaRPr lang="sl-SI" sz="24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462454" y="1620883"/>
            <a:ext cx="94478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večjo p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redvideno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pogostost obiskovanja obratov po krizi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zmerno vpliva večja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pogostost obiskovanja pred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krizo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Sicer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kot šibko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povezano, pa se je izkazalo, da manj pogosto predvidevajo obiskovati obrate tisti, ki bodo po krizi dajali večji pomen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možnosti dostave/prevzema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čistoči obrata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razpoložljivosti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sredstev za preprečevanje možnosti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okužbe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večjo predvideno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potrošnjo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 obisku obrata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 krizi zmerno vpliva večja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potrošnja pred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krizo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relativno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šibko, pa vendar,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 nanjo vplivata tudi višja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starost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kot tudi višji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dohodek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Višja starost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izobrazba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dohodek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šibko vplivajo na to, da bodo gostje po krizi dajali večji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pomen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primernemu izboru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izgledu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jedi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vključevanju lokalnih sestavin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Višja starost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dodatno šibko vpliva na večji pomen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možnosti dostave/prevzema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razpoložljivosti sredstev za preprečevanje možnosti okužbe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zaposlovanja osebja iz lokalnega okolja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Višja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izobrazba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dodatno šibko vpliva na večji pomen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čistoče obrata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Višja starost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izobrazba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dodatno šibko vplivata na večji pomen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varnosti (neoporečnosti) jedi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Višji dohodek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pa dodatno šibko vpliva na manjši pomen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možnosti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dostave/prevzema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58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2780370" y="1035781"/>
            <a:ext cx="652585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l-SI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Anketa za managerje</a:t>
            </a:r>
          </a:p>
        </p:txBody>
      </p:sp>
      <p:sp>
        <p:nvSpPr>
          <p:cNvPr id="9" name="Pravokotnik 8"/>
          <p:cNvSpPr/>
          <p:nvPr/>
        </p:nvSpPr>
        <p:spPr>
          <a:xfrm>
            <a:off x="7103533" y="2228917"/>
            <a:ext cx="41910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Število odgovorov: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Skupno: 217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Neustrezno</a:t>
            </a:r>
            <a:r>
              <a:rPr lang="sl-SI" sz="240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122</a:t>
            </a:r>
            <a:endParaRPr lang="sl-SI" sz="2400" dirty="0" smtClean="0">
              <a:solidFill>
                <a:schemeClr val="accent3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Klik na nagovor: 81</a:t>
            </a:r>
          </a:p>
          <a:p>
            <a:pPr marL="1143000" lvl="2" indent="-2286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Klik na anketo: </a:t>
            </a: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endParaRPr lang="sl-SI" sz="2400" dirty="0" smtClean="0">
              <a:solidFill>
                <a:schemeClr val="accent3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Pretežno prazno: </a:t>
            </a:r>
            <a:r>
              <a:rPr lang="sl-SI" sz="24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sl-SI" sz="2400" dirty="0" smtClean="0">
              <a:solidFill>
                <a:schemeClr val="accent3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Ustrezno: 95</a:t>
            </a:r>
          </a:p>
          <a:p>
            <a:pPr marL="1143000" lvl="2" indent="-2286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Delno izpolnjeno: 19</a:t>
            </a:r>
          </a:p>
          <a:p>
            <a:pPr marL="1143000" lvl="2" indent="-2286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Popolno: 76</a:t>
            </a:r>
            <a:endParaRPr lang="sl-SI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6" descr="https://plazma.turistica.si/priponke/managerj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22" y="2228917"/>
            <a:ext cx="5399998" cy="337921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35394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87943" y="806771"/>
            <a:ext cx="3216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Profil managerjev</a:t>
            </a:r>
            <a:endParaRPr lang="sl-SI" sz="20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42" t="29444" r="56574" b="16555"/>
          <a:stretch/>
        </p:blipFill>
        <p:spPr>
          <a:xfrm>
            <a:off x="1572752" y="1645920"/>
            <a:ext cx="1131572" cy="4014186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3123423" y="1395425"/>
            <a:ext cx="490805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Ženske: 40 (51%)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Moški: 38 (49%)</a:t>
            </a:r>
            <a:endParaRPr lang="sl-SI" sz="1600" dirty="0">
              <a:solidFill>
                <a:schemeClr val="accent3">
                  <a:lumMod val="40000"/>
                  <a:lumOff val="6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Starost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Aritmetična sredina: 43,7 let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Standardni odklon: 11,1 let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Izobrazba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Manj kot srednješolska: 10 (13%)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Srednješolska (modus): 31 (40%)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Višješolska: 13 (17%)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Visokošolska 1. stopnja: 11 (14%)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Visokošolska 2. stopnja: 9 (11%)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Več kot visokošolska 2. stopnja: 4 (5%)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Upravljalska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funkcija</a:t>
            </a:r>
            <a:endParaRPr lang="sl-SI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Lastnik in manager: 37 (47%)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Lastnik: 25 (32%)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Manager: 16 (21%)</a:t>
            </a:r>
            <a:endParaRPr lang="sl-SI" sz="1600" dirty="0">
              <a:solidFill>
                <a:schemeClr val="accent3">
                  <a:lumMod val="40000"/>
                  <a:lumOff val="6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40" t="38555" r="47510" b="6667"/>
          <a:stretch/>
        </p:blipFill>
        <p:spPr>
          <a:xfrm>
            <a:off x="5882767" y="1645920"/>
            <a:ext cx="638668" cy="63352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12" t="21222" r="47375" b="25222"/>
          <a:stretch/>
        </p:blipFill>
        <p:spPr>
          <a:xfrm rot="10236319">
            <a:off x="6850003" y="5086579"/>
            <a:ext cx="638265" cy="625292"/>
          </a:xfrm>
          <a:prstGeom prst="rect">
            <a:avLst/>
          </a:prstGeom>
        </p:spPr>
      </p:pic>
      <p:pic>
        <p:nvPicPr>
          <p:cNvPr id="11" name="Slika 10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08" t="39628" r="17760" b="13299"/>
          <a:stretch/>
        </p:blipFill>
        <p:spPr bwMode="auto">
          <a:xfrm>
            <a:off x="6896735" y="2532354"/>
            <a:ext cx="1058545" cy="476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56" t="49111" r="47065" b="14889"/>
          <a:stretch/>
        </p:blipFill>
        <p:spPr>
          <a:xfrm>
            <a:off x="7223759" y="3959256"/>
            <a:ext cx="739141" cy="48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8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780370" y="1035781"/>
            <a:ext cx="652585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l-SI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Anketa za goste</a:t>
            </a:r>
          </a:p>
        </p:txBody>
      </p:sp>
      <p:pic>
        <p:nvPicPr>
          <p:cNvPr id="1028" name="Picture 4" descr="https://plazma.turistica.si/priponke/go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22" y="2228917"/>
            <a:ext cx="5400000" cy="337921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Pravokotnik 3"/>
          <p:cNvSpPr/>
          <p:nvPr/>
        </p:nvSpPr>
        <p:spPr>
          <a:xfrm>
            <a:off x="7103533" y="2228917"/>
            <a:ext cx="41910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Število odgovorov: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Skupno: 560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Neustrezno: 139</a:t>
            </a:r>
          </a:p>
          <a:p>
            <a:pPr marL="1143000" lvl="2" indent="-2286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Klik na nagovor: 77</a:t>
            </a:r>
          </a:p>
          <a:p>
            <a:pPr marL="1143000" lvl="2" indent="-2286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Klik na anketo: 58</a:t>
            </a:r>
          </a:p>
          <a:p>
            <a:pPr marL="1143000" lvl="2" indent="-2286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Pretežno prazno: 4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Ustrezno: 421</a:t>
            </a:r>
          </a:p>
          <a:p>
            <a:pPr marL="1143000" lvl="2" indent="-2286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Delno izpolnjeno: 57</a:t>
            </a:r>
          </a:p>
          <a:p>
            <a:pPr marL="1143000" lvl="2" indent="-228600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sl-SI" sz="2400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Popolno: 364</a:t>
            </a:r>
            <a:endParaRPr lang="sl-SI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87943" y="806771"/>
            <a:ext cx="3216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Profil obratov</a:t>
            </a:r>
            <a:endParaRPr lang="sl-SI" sz="20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6041883" y="1022045"/>
            <a:ext cx="490805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Vrsta obrata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Gostilne: 43 (45%)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Restavracije: 33 (35%)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Okrepčevalnice: 19 (20%)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Leta obratovanja</a:t>
            </a:r>
            <a:endParaRPr lang="sl-SI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Aritmetična sredina: 38,6 Let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Standardni odklon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59,4 let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Število zaposlenih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Aritmetična sredina pred krizo: 8,94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Standardni odklon pred krizo: 8,5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Aritmetična sredina med krizo: 6,66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Standardni odklon med krizo: 8,2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Prevladujoči segment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gostov pred krizo</a:t>
            </a:r>
            <a:endParaRPr lang="sl-SI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Domači (16), </a:t>
            </a:r>
            <a:r>
              <a:rPr lang="sl-SI" sz="16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malice (15</a:t>
            </a:r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izletniki, </a:t>
            </a:r>
            <a:r>
              <a:rPr lang="sl-SI" sz="16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prehodni</a:t>
            </a:r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turisti (15), skupine in zaključene družbe (15), tujci in domači (12), </a:t>
            </a:r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tujci </a:t>
            </a:r>
            <a:r>
              <a:rPr lang="sl-SI" sz="16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(11</a:t>
            </a:r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Poslovneži (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10), </a:t>
            </a: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različno (10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gurmani (6), srednja leta (5), starejši (3), individualni (2), mladi (1</a:t>
            </a: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povprečna kupna moč (1), športniki </a:t>
            </a: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motoristi 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(1), družine (1</a:t>
            </a: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sl-SI" sz="1600" dirty="0" err="1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catering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(1)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07" t="21777" r="47107" b="23223"/>
          <a:stretch/>
        </p:blipFill>
        <p:spPr>
          <a:xfrm rot="6560937" flipV="1">
            <a:off x="8770620" y="1399347"/>
            <a:ext cx="647700" cy="638668"/>
          </a:xfrm>
          <a:prstGeom prst="rect">
            <a:avLst/>
          </a:prstGeom>
        </p:spPr>
      </p:pic>
      <p:pic>
        <p:nvPicPr>
          <p:cNvPr id="12" name="Slika 11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65" t="13161" r="23220" b="42201"/>
          <a:stretch/>
        </p:blipFill>
        <p:spPr bwMode="auto">
          <a:xfrm>
            <a:off x="9504997" y="2257030"/>
            <a:ext cx="1071563" cy="569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Slika 12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557" t="29614" r="17501" b="24319"/>
          <a:stretch/>
        </p:blipFill>
        <p:spPr bwMode="auto">
          <a:xfrm>
            <a:off x="10037418" y="3079753"/>
            <a:ext cx="782982" cy="414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Slika 13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25" t="40342" r="17414" b="16021"/>
          <a:stretch/>
        </p:blipFill>
        <p:spPr bwMode="auto">
          <a:xfrm>
            <a:off x="10022178" y="3693915"/>
            <a:ext cx="862330" cy="361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67" y="1982720"/>
            <a:ext cx="4541980" cy="308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0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19363" y="715331"/>
            <a:ext cx="7125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Ocena lastnostni gostov s strani managerjev</a:t>
            </a:r>
            <a:endParaRPr lang="sl-SI" sz="20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229557" y="1213716"/>
            <a:ext cx="2964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Potrošnja pred krizo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4717762" y="1213716"/>
            <a:ext cx="2964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Potrošnja po krizi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808594"/>
              </p:ext>
            </p:extLst>
          </p:nvPr>
        </p:nvGraphicFramePr>
        <p:xfrm>
          <a:off x="1229557" y="3263025"/>
          <a:ext cx="3048000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>
                          <a:effectLst/>
                        </a:rPr>
                        <a:t>2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18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30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21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8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2,5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22,8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38,0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26,6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10,1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2296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Do 5 €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Od 6 do 10 €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Od 11 do 20 €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Od 21 do 50 €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Več kot 50 €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90948"/>
              </p:ext>
            </p:extLst>
          </p:nvPr>
        </p:nvGraphicFramePr>
        <p:xfrm>
          <a:off x="4717762" y="3263025"/>
          <a:ext cx="3048000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>
                          <a:effectLst/>
                        </a:rPr>
                        <a:t>9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19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25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16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9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11,5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24,4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32,1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20,5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11,5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82296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Do 5 €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Od 6 do 10 €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Od 11 do 20 €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Od 21 do 50 €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Več kot 50 €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</a:tr>
            </a:tbl>
          </a:graphicData>
        </a:graphic>
      </p:graphicFrame>
      <p:pic>
        <p:nvPicPr>
          <p:cNvPr id="15" name="Slika 14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296" t="37339" r="17978" b="27253"/>
          <a:stretch/>
        </p:blipFill>
        <p:spPr bwMode="auto">
          <a:xfrm>
            <a:off x="1229557" y="1551792"/>
            <a:ext cx="3048000" cy="1580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Slika 15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906" t="32403" r="18108" b="28541"/>
          <a:stretch/>
        </p:blipFill>
        <p:spPr bwMode="auto">
          <a:xfrm>
            <a:off x="4717762" y="1551791"/>
            <a:ext cx="3048000" cy="1580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8202645" y="1217035"/>
            <a:ext cx="3418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Pogostost obiska po krizi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08849"/>
              </p:ext>
            </p:extLst>
          </p:nvPr>
        </p:nvGraphicFramePr>
        <p:xfrm>
          <a:off x="8202644" y="3270564"/>
          <a:ext cx="3048000" cy="1921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13712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>
                          <a:effectLst/>
                        </a:rPr>
                        <a:t>4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24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42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7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3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3712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5,0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30,0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52,5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8,8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3,8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571232"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Izrazito manj kot pred krizo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Manj kot pred krizo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 smtClean="0">
                          <a:effectLst/>
                        </a:rPr>
                        <a:t>Enako kot pred krizo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Bolj kot pred krizo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Izrazito bolj kot pred krizo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</a:tr>
            </a:tbl>
          </a:graphicData>
        </a:graphic>
      </p:graphicFrame>
      <p:pic>
        <p:nvPicPr>
          <p:cNvPr id="11" name="Slika 10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426" t="30686" r="18367" b="30043"/>
          <a:stretch/>
        </p:blipFill>
        <p:spPr bwMode="auto">
          <a:xfrm>
            <a:off x="8202644" y="1531269"/>
            <a:ext cx="3048000" cy="1596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Pravokotnik 11"/>
          <p:cNvSpPr/>
          <p:nvPr/>
        </p:nvSpPr>
        <p:spPr>
          <a:xfrm>
            <a:off x="1229557" y="4451745"/>
            <a:ext cx="677144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Kriterij odločitve za obrat pred krizo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Kakovost (</a:t>
            </a:r>
            <a:r>
              <a:rPr lang="sl-SI" sz="16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27), gostoljubnost (19), lokacija (17), strežba (16), dobra hrana (15), ponudba (13), lokalna in domača hrana (11), tradicija (9</a:t>
            </a:r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l-SI" sz="1600" dirty="0" smtClean="0">
              <a:solidFill>
                <a:schemeClr val="accent3">
                  <a:lumMod val="40000"/>
                  <a:lumOff val="6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Zmerna cena 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(7), ambient (7), edinstvenost (7), domačnost (5), parkirišče (5), čistoča (5), urejenost (5), razmerje kakovost/cena (4), sveža priprava (3), prisotnost lastnika (3), prepoznavnost (3), velike porcije (2), ugled (2), igrala (1), dogodki (1), svetovanje ogledov (1)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487680" y="6396042"/>
            <a:ext cx="1123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f</a:t>
            </a:r>
            <a:r>
              <a:rPr lang="sl-SI" baseline="-25000" dirty="0" smtClean="0"/>
              <a:t>i</a:t>
            </a:r>
            <a:r>
              <a:rPr lang="sl-SI" dirty="0" smtClean="0"/>
              <a:t> - frekvenca     f</a:t>
            </a:r>
            <a:r>
              <a:rPr lang="sl-SI" baseline="-25000" dirty="0" smtClean="0"/>
              <a:t>i</a:t>
            </a:r>
            <a:r>
              <a:rPr lang="sl-SI" dirty="0" smtClean="0"/>
              <a:t>% - relativna frekvenca</a:t>
            </a:r>
            <a:endParaRPr lang="sl-SI" dirty="0"/>
          </a:p>
        </p:txBody>
      </p:sp>
      <p:sp>
        <p:nvSpPr>
          <p:cNvPr id="14" name="Pravokotnik 13"/>
          <p:cNvSpPr/>
          <p:nvPr/>
        </p:nvSpPr>
        <p:spPr>
          <a:xfrm>
            <a:off x="832174" y="3247785"/>
            <a:ext cx="385041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</a:t>
            </a:r>
            <a:r>
              <a:rPr lang="sl-SI" sz="1200" baseline="-250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i</a:t>
            </a:r>
          </a:p>
          <a:p>
            <a:pPr algn="r"/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</a:t>
            </a:r>
            <a:r>
              <a:rPr lang="sl-SI" sz="1200" baseline="-250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i</a:t>
            </a:r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%</a:t>
            </a:r>
            <a:endParaRPr lang="sl-SI" sz="12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4332814" y="3247704"/>
            <a:ext cx="385041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</a:t>
            </a:r>
            <a:r>
              <a:rPr lang="sl-SI" sz="1200" baseline="-250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i</a:t>
            </a:r>
          </a:p>
          <a:p>
            <a:pPr algn="r"/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</a:t>
            </a:r>
            <a:r>
              <a:rPr lang="sl-SI" sz="1200" baseline="-250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i</a:t>
            </a:r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%</a:t>
            </a:r>
            <a:endParaRPr lang="sl-SI" sz="12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7828053" y="3247785"/>
            <a:ext cx="385041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</a:t>
            </a:r>
            <a:r>
              <a:rPr lang="sl-SI" sz="1200" baseline="-250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i</a:t>
            </a:r>
          </a:p>
          <a:p>
            <a:pPr algn="r"/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</a:t>
            </a:r>
            <a:r>
              <a:rPr lang="sl-SI" sz="1200" baseline="-250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i</a:t>
            </a:r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%</a:t>
            </a:r>
            <a:endParaRPr lang="sl-SI" sz="12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87943" y="806771"/>
            <a:ext cx="9777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Ocena lastnostni gostov s strani 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managerjev </a:t>
            </a:r>
            <a:r>
              <a:rPr lang="sl-SI" sz="2400" b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(nadaljevanje)</a:t>
            </a:r>
            <a:endParaRPr lang="sl-SI" sz="20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209616" y="1520470"/>
            <a:ext cx="5152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Spremenjenost pričakovanj gostov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zaradi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krize</a:t>
            </a:r>
            <a:endParaRPr lang="sl-SI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33526"/>
              </p:ext>
            </p:extLst>
          </p:nvPr>
        </p:nvGraphicFramePr>
        <p:xfrm>
          <a:off x="1655088" y="4121466"/>
          <a:ext cx="30480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>
                          <a:effectLst/>
                        </a:rPr>
                        <a:t>38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12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21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7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>
                          <a:effectLst/>
                        </a:rPr>
                        <a:t>2</a:t>
                      </a:r>
                      <a:endParaRPr lang="sl-S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47,5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15,0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26,3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8,8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u="none" strike="noStrike" dirty="0" smtClean="0">
                          <a:effectLst/>
                        </a:rPr>
                        <a:t>2,5</a:t>
                      </a:r>
                      <a:r>
                        <a:rPr lang="sl-SI" sz="1100" b="1" u="none" strike="noStrike" dirty="0" smtClean="0">
                          <a:effectLst/>
                        </a:rPr>
                        <a:t> %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64770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Ne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Malenkost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Nekoliko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Precej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u="none" strike="noStrike" dirty="0" smtClean="0">
                          <a:effectLst/>
                        </a:rPr>
                        <a:t>Zelo</a:t>
                      </a:r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" anchor="ctr"/>
                </a:tc>
              </a:tr>
            </a:tbl>
          </a:graphicData>
        </a:graphic>
      </p:graphicFrame>
      <p:pic>
        <p:nvPicPr>
          <p:cNvPr id="8" name="Slika 7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646" t="33047" r="17978" b="21889"/>
          <a:stretch/>
        </p:blipFill>
        <p:spPr bwMode="auto">
          <a:xfrm>
            <a:off x="1655088" y="2257125"/>
            <a:ext cx="3048000" cy="1596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4769714" y="2029032"/>
            <a:ext cx="64621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Večja kakovost, gostoljubje in inovativnost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Nižje cene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Pestrejša ponudba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Spremenjene navade in vedenje gostov, strah pred vstopom, previdnost, nezaupanje, nesproščenost, nestrpnost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Čistoča, varnost in spoštovanje </a:t>
            </a:r>
            <a:r>
              <a:rPr lang="sl-SI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ukrepov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Več lokalnih sestavin in zdrava hrana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Povečano naročanje na dom, tudi polizdelkov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Premišljena izbira </a:t>
            </a:r>
            <a:r>
              <a:rPr lang="sl-SI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PGO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morda bolj nizkocenovnih, manj pogosto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Prednost lokacij v naravi, obratov z večjo zasebnostjo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Obiskovanje trgovin, namesto </a:t>
            </a:r>
            <a:r>
              <a:rPr lang="sl-SI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PGO</a:t>
            </a:r>
            <a:endParaRPr lang="sl-SI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487680" y="6396042"/>
            <a:ext cx="1123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f</a:t>
            </a:r>
            <a:r>
              <a:rPr lang="sl-SI" baseline="-25000" dirty="0" smtClean="0"/>
              <a:t>i</a:t>
            </a:r>
            <a:r>
              <a:rPr lang="sl-SI" dirty="0" smtClean="0"/>
              <a:t> - frekvenca     f</a:t>
            </a:r>
            <a:r>
              <a:rPr lang="sl-SI" baseline="-25000" dirty="0" smtClean="0"/>
              <a:t>i</a:t>
            </a:r>
            <a:r>
              <a:rPr lang="sl-SI" dirty="0" smtClean="0"/>
              <a:t>% - relativna frekvenca     </a:t>
            </a:r>
            <a:r>
              <a:rPr lang="sl-SI" dirty="0" err="1" smtClean="0"/>
              <a:t>PGO</a:t>
            </a:r>
            <a:r>
              <a:rPr lang="sl-SI" dirty="0" smtClean="0"/>
              <a:t> </a:t>
            </a:r>
            <a:r>
              <a:rPr lang="sl-SI" dirty="0"/>
              <a:t>- prehrambni gostinski </a:t>
            </a:r>
            <a:r>
              <a:rPr lang="sl-SI" dirty="0" smtClean="0"/>
              <a:t>obrat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1262179" y="4075746"/>
            <a:ext cx="385041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</a:t>
            </a:r>
            <a:r>
              <a:rPr lang="sl-SI" sz="1200" baseline="-250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i</a:t>
            </a:r>
          </a:p>
          <a:p>
            <a:pPr algn="r"/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</a:t>
            </a:r>
            <a:r>
              <a:rPr lang="sl-SI" sz="1200" baseline="-250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i</a:t>
            </a:r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%</a:t>
            </a:r>
            <a:endParaRPr lang="sl-SI" sz="12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187943" y="806771"/>
            <a:ext cx="100972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Pomembnost trditev </a:t>
            </a:r>
            <a:r>
              <a:rPr lang="sl-SI" sz="2200" b="1" dirty="0" err="1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2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 goste, razvrščena po </a:t>
            </a:r>
            <a:r>
              <a:rPr lang="sl-SI" sz="22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pomembnosti </a:t>
            </a:r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 krizi</a:t>
            </a:r>
            <a:endParaRPr lang="sl-SI" sz="22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00469"/>
              </p:ext>
            </p:extLst>
          </p:nvPr>
        </p:nvGraphicFramePr>
        <p:xfrm>
          <a:off x="1975891" y="1416050"/>
          <a:ext cx="6196394" cy="4194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2394"/>
                <a:gridCol w="784860"/>
                <a:gridCol w="739140"/>
              </a:tblGrid>
              <a:tr h="78997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SD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Okusnost jedi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4,62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Varnost (neoporečnosti) jedi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Primeren izgled jedi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Primeren izbor jedi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Vključenost sestavin iz lokalnega okolja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Ustrezna velikost porcij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Čistoča obrata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4,79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Urejenost strežnega osebja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Občutek varnosti v obratu</a:t>
                      </a:r>
                      <a:endParaRPr lang="pl-P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0,69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Občutek udobja v obratu</a:t>
                      </a:r>
                      <a:endParaRPr lang="pl-P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Urejenost obrata skladno s ponudbo hrane</a:t>
                      </a:r>
                      <a:endParaRPr lang="pl-P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0,69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Razpoložljivost sredstev za preprečevanje možnosti okužbe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4,47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0,87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Gostoljubnost strežnega osebja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4,71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0,72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Strokovna usposobljenost strežnega osebja</a:t>
                      </a:r>
                      <a:endParaRPr lang="pl-P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Zadostno število osebja za zagotavljanje kakovostne storitve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0,82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Prisotnost motečih gostov v obratu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Prisotnost vodje v obratu z vidika zagotavljanja kakovosti ponudbe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Zaposlovanje osebja iz lokalnega okolja</a:t>
                      </a:r>
                      <a:endParaRPr lang="pl-P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Pravokotnik 7"/>
          <p:cNvSpPr/>
          <p:nvPr/>
        </p:nvSpPr>
        <p:spPr>
          <a:xfrm>
            <a:off x="1164467" y="177747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P1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1146032" y="3092690"/>
            <a:ext cx="7409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P2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146032" y="4426984"/>
            <a:ext cx="7409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P3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1205783" y="2383140"/>
            <a:ext cx="619080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Hrana</a:t>
            </a:r>
            <a:endParaRPr lang="sl-SI" sz="14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1170517" y="3713476"/>
            <a:ext cx="654346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Fizični</a:t>
            </a:r>
          </a:p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dokazi</a:t>
            </a:r>
            <a:endParaRPr lang="sl-SI" sz="14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1205783" y="5040241"/>
            <a:ext cx="619080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Ljudje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487680" y="640346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     SD - standardni odklon</a:t>
            </a:r>
            <a:endParaRPr lang="sl-SI" dirty="0"/>
          </a:p>
        </p:txBody>
      </p:sp>
      <p:pic>
        <p:nvPicPr>
          <p:cNvPr id="19" name="Slika 18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b="3725"/>
          <a:stretch/>
        </p:blipFill>
        <p:spPr>
          <a:xfrm>
            <a:off x="8633295" y="2720536"/>
            <a:ext cx="2520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52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187943" y="806771"/>
            <a:ext cx="10440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Pomembnost trditev </a:t>
            </a:r>
            <a:r>
              <a:rPr lang="sl-SI" sz="2200" b="1" dirty="0" err="1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2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 goste, razvrščena po </a:t>
            </a:r>
            <a:r>
              <a:rPr lang="sl-SI" sz="22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pomembnosti </a:t>
            </a:r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 krizi (nadaljevanje)</a:t>
            </a:r>
            <a:endParaRPr lang="sl-SI" sz="22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250505"/>
              </p:ext>
            </p:extLst>
          </p:nvPr>
        </p:nvGraphicFramePr>
        <p:xfrm>
          <a:off x="2359936" y="1995170"/>
          <a:ext cx="5823018" cy="2868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4298"/>
                <a:gridCol w="563880"/>
                <a:gridCol w="624840"/>
              </a:tblGrid>
              <a:tr h="78997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SD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Odzivnost strežnega osebja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4,49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Trud strežnega osebja za zadovoljitev želj gostov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Ustrezno odgovarjanje strežnega osebja na vprašanja gostov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Ustreznost čakalnega časa na postrežbo</a:t>
                      </a:r>
                      <a:endParaRPr lang="pl-P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Primernost obratovalnega časa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0,75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Možnost uporabe informacijsko-komunikacijskih tehnologij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3,58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Ustreznost priporočil strežnega osebja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4,21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Deležnost drobnih pozornosti v obratu</a:t>
                      </a:r>
                      <a:endParaRPr lang="pl-P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Posredovanje informacij o zagotavljanju varnosti v obratu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Vidnost zunanjih označb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Ustreznost oglaševanja obrata v medijih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Nudenje posebnih ugodnosti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2,88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1404383" y="2321631"/>
            <a:ext cx="740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P4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404383" y="3655863"/>
            <a:ext cx="740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P5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1427625" y="2980498"/>
            <a:ext cx="694421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Procesi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1187943" y="4301251"/>
            <a:ext cx="1173783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Tržno</a:t>
            </a:r>
          </a:p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komuniciranje</a:t>
            </a:r>
            <a:endParaRPr lang="sl-SI" sz="14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87680" y="640346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     SD - standardni odklon</a:t>
            </a:r>
            <a:endParaRPr lang="sl-SI" dirty="0"/>
          </a:p>
        </p:txBody>
      </p:sp>
      <p:pic>
        <p:nvPicPr>
          <p:cNvPr id="14" name="Slika 1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155" y="2719744"/>
            <a:ext cx="2520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70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187943" y="806771"/>
            <a:ext cx="10440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Pomembnost trditev </a:t>
            </a:r>
            <a:r>
              <a:rPr lang="sl-SI" sz="2200" b="1" dirty="0" err="1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2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 goste, </a:t>
            </a:r>
            <a:r>
              <a:rPr lang="sl-SI" sz="22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razvrščena po pomembnosti </a:t>
            </a:r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 krizi (nadaljevanje)</a:t>
            </a:r>
            <a:endParaRPr lang="sl-SI" sz="22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55865"/>
              </p:ext>
            </p:extLst>
          </p:nvPr>
        </p:nvGraphicFramePr>
        <p:xfrm>
          <a:off x="2295208" y="1987550"/>
          <a:ext cx="5950902" cy="2868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7112"/>
                <a:gridCol w="563880"/>
                <a:gridCol w="549910"/>
              </a:tblGrid>
              <a:tr h="78997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SD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Lokacija oz. oddaljenost obrata</a:t>
                      </a:r>
                      <a:endParaRPr lang="pl-P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4,21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Urejenost širše okolice obrata</a:t>
                      </a:r>
                      <a:endParaRPr lang="pl-P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Primerna urejenost dostopa do obrata</a:t>
                      </a:r>
                      <a:endParaRPr lang="pl-P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Dobra možnost parkiranja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Možnost dostave hrane na dom in prevzema hrane v obratu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Vključenost obrata v ponudbo posrednikov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Ustrezna vrednost za denar</a:t>
                      </a:r>
                      <a:endParaRPr lang="pl-P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Točnost izdanih računov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Razumljivost zapisa cen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Cenovna konkurenčnost ponudbe v primerjavi s konkurenco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Možnost doplačila za dodatno varnost storitev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Možnost alternativnih oblik plačila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2,32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1361817" y="2915495"/>
            <a:ext cx="589329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Tržne</a:t>
            </a:r>
          </a:p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poti</a:t>
            </a:r>
            <a:endParaRPr lang="sl-SI" sz="14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387016" y="4250567"/>
            <a:ext cx="538929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Cena</a:t>
            </a:r>
          </a:p>
        </p:txBody>
      </p:sp>
      <p:sp>
        <p:nvSpPr>
          <p:cNvPr id="9" name="Pravokotnik 8"/>
          <p:cNvSpPr/>
          <p:nvPr/>
        </p:nvSpPr>
        <p:spPr>
          <a:xfrm>
            <a:off x="1313718" y="2272610"/>
            <a:ext cx="740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P6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313719" y="3613361"/>
            <a:ext cx="740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P7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87680" y="640346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     SD - standardni odklon</a:t>
            </a:r>
            <a:endParaRPr lang="sl-SI" dirty="0"/>
          </a:p>
        </p:txBody>
      </p:sp>
      <p:pic>
        <p:nvPicPr>
          <p:cNvPr id="13" name="Slika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295" y="2667196"/>
            <a:ext cx="2520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86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974583" y="921071"/>
            <a:ext cx="104020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Pomembnost trditev </a:t>
            </a:r>
            <a:r>
              <a:rPr lang="sl-SI" sz="2200" b="1" dirty="0" err="1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2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 goste, </a:t>
            </a:r>
            <a:r>
              <a:rPr lang="sl-SI" sz="22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razvrščena po pomembnosti </a:t>
            </a:r>
            <a:r>
              <a:rPr lang="sl-SI" sz="22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 krizi (top 10 od vseh)</a:t>
            </a:r>
            <a:endParaRPr lang="sl-SI" sz="22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1174"/>
              </p:ext>
            </p:extLst>
          </p:nvPr>
        </p:nvGraphicFramePr>
        <p:xfrm>
          <a:off x="1187943" y="1835150"/>
          <a:ext cx="7022953" cy="3389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8053"/>
                <a:gridCol w="1104900"/>
              </a:tblGrid>
              <a:tr h="78997">
                <a:tc>
                  <a:txBody>
                    <a:bodyPr/>
                    <a:lstStyle/>
                    <a:p>
                      <a:pPr algn="l" fontAlgn="b"/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  <a:latin typeface="+mn-lt"/>
                        </a:rPr>
                        <a:t>Čistoča obrata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  <a:latin typeface="+mn-lt"/>
                        </a:rPr>
                        <a:t>4,79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  <a:latin typeface="+mn-lt"/>
                        </a:rPr>
                        <a:t>Gostoljubnost strežnega osebja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  <a:latin typeface="+mn-lt"/>
                        </a:rPr>
                        <a:t>4,71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  <a:latin typeface="+mn-lt"/>
                        </a:rPr>
                        <a:t>Urejenost strežnega osebja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  <a:latin typeface="+mn-lt"/>
                        </a:rPr>
                        <a:t>4,70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  <a:latin typeface="+mn-lt"/>
                        </a:rPr>
                        <a:t>Občutek varnosti v obratu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  <a:latin typeface="+mn-lt"/>
                        </a:rPr>
                        <a:t>4,67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  <a:latin typeface="+mn-lt"/>
                        </a:rPr>
                        <a:t>Občutek udobja v obratu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  <a:latin typeface="+mn-lt"/>
                        </a:rPr>
                        <a:t>4,64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  <a:latin typeface="+mn-lt"/>
                        </a:rPr>
                        <a:t>Okusnost jedi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  <a:latin typeface="+mn-lt"/>
                        </a:rPr>
                        <a:t>4,62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 smtClean="0">
                          <a:effectLst/>
                          <a:latin typeface="+mn-lt"/>
                        </a:rPr>
                        <a:t>Urejenost obrata skladno s ponudbo hrane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  <a:latin typeface="+mn-lt"/>
                        </a:rPr>
                        <a:t>4,56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  <a:latin typeface="+mn-lt"/>
                        </a:rPr>
                        <a:t>Odzivnost strežnega osebja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  <a:latin typeface="+mn-lt"/>
                        </a:rPr>
                        <a:t>4,49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  <a:latin typeface="+mn-lt"/>
                        </a:rPr>
                        <a:t>Ustrezna vrednost za denar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  <a:latin typeface="+mn-lt"/>
                        </a:rPr>
                        <a:t>4,48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997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 smtClean="0">
                          <a:effectLst/>
                          <a:latin typeface="+mn-lt"/>
                        </a:rPr>
                        <a:t>Razpoložljivost sredstev za preprečevanje možnosti okužbe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  <a:latin typeface="+mn-lt"/>
                        </a:rPr>
                        <a:t>4,47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ravokotnik 3"/>
          <p:cNvSpPr/>
          <p:nvPr/>
        </p:nvSpPr>
        <p:spPr>
          <a:xfrm>
            <a:off x="487680" y="640346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</a:t>
            </a:r>
            <a:endParaRPr lang="sl-SI" dirty="0"/>
          </a:p>
        </p:txBody>
      </p:sp>
      <p:pic>
        <p:nvPicPr>
          <p:cNvPr id="6" name="Slika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96" y="2762997"/>
            <a:ext cx="2520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46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87943" y="806771"/>
            <a:ext cx="9449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Pomembnost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trditev </a:t>
            </a:r>
            <a:r>
              <a:rPr lang="sl-SI" sz="2400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za goste,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razvrščena po 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pomembnosti po krizi</a:t>
            </a:r>
            <a:endParaRPr lang="sl-SI" sz="24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95383"/>
              </p:ext>
            </p:extLst>
          </p:nvPr>
        </p:nvGraphicFramePr>
        <p:xfrm>
          <a:off x="1628156" y="2332038"/>
          <a:ext cx="6090779" cy="2494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7997"/>
                <a:gridCol w="1452389"/>
                <a:gridCol w="1230393"/>
              </a:tblGrid>
              <a:tr h="141790">
                <a:tc>
                  <a:txBody>
                    <a:bodyPr/>
                    <a:lstStyle/>
                    <a:p>
                      <a:pPr algn="l" fontAlgn="ctr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 smtClean="0">
                          <a:effectLst/>
                        </a:rPr>
                        <a:t>M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 smtClean="0">
                          <a:effectLst/>
                        </a:rPr>
                        <a:t>SD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P2</a:t>
                      </a:r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Fizični dokazi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0,62</a:t>
                      </a:r>
                    </a:p>
                  </a:txBody>
                  <a:tcPr marL="7620" marR="7620" marT="7620" marB="0" anchor="b"/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Hrana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0,77</a:t>
                      </a:r>
                    </a:p>
                  </a:txBody>
                  <a:tcPr marL="7620" marR="7620" marT="7620" marB="0" anchor="b"/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P3</a:t>
                      </a:r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Ljudje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0,61</a:t>
                      </a:r>
                    </a:p>
                  </a:txBody>
                  <a:tcPr marL="7620" marR="7620" marT="7620" marB="0" anchor="b"/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P4</a:t>
                      </a:r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Procesi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0,69</a:t>
                      </a:r>
                    </a:p>
                  </a:txBody>
                  <a:tcPr marL="7620" marR="7620" marT="7620" marB="0" anchor="b"/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P6</a:t>
                      </a:r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Tržne poti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0,59</a:t>
                      </a:r>
                    </a:p>
                  </a:txBody>
                  <a:tcPr marL="7620" marR="7620" marT="7620" marB="0" anchor="b"/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P5</a:t>
                      </a:r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Tržno komuniciranje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0,64</a:t>
                      </a:r>
                    </a:p>
                  </a:txBody>
                  <a:tcPr marL="7620" marR="7620" marT="7620" marB="0" anchor="b"/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P7</a:t>
                      </a:r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Cena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0,62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Pravokotnik 3"/>
          <p:cNvSpPr/>
          <p:nvPr/>
        </p:nvSpPr>
        <p:spPr>
          <a:xfrm>
            <a:off x="487680" y="640346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     SD - standardni odklon</a:t>
            </a:r>
            <a:endParaRPr lang="sl-SI" dirty="0"/>
          </a:p>
        </p:txBody>
      </p:sp>
      <p:pic>
        <p:nvPicPr>
          <p:cNvPr id="5" name="Slika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44" y="2837198"/>
            <a:ext cx="2520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62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028701" y="806771"/>
            <a:ext cx="10386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Strinjanje s </a:t>
            </a:r>
            <a:r>
              <a:rPr lang="sl-SI" sz="2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trditvami 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glede </a:t>
            </a:r>
            <a:r>
              <a:rPr lang="sl-SI" sz="2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pristopa k odpravljanju posledic 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krize, </a:t>
            </a:r>
            <a:r>
              <a:rPr lang="sl-SI" sz="2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razvrščeno po 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strinjanju</a:t>
            </a:r>
            <a:endParaRPr lang="sl-SI" sz="20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174399"/>
              </p:ext>
            </p:extLst>
          </p:nvPr>
        </p:nvGraphicFramePr>
        <p:xfrm>
          <a:off x="1028701" y="1294132"/>
          <a:ext cx="6666484" cy="4777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072"/>
                <a:gridCol w="4793552"/>
                <a:gridCol w="571500"/>
                <a:gridCol w="594360"/>
              </a:tblGrid>
              <a:tr h="226672"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2" marR="6912" marT="69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2" marR="6912" marT="69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2" marR="6912" marT="69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SD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12" marR="6912" marT="6912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7518">
                <a:tc rowSpan="9"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Trženje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Uvedba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novih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proizvodov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storitev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3,67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7518">
                <a:tc vMerge="1"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Izboljšanje kakovosti ponudbe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518"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Osredotočenost na nove tržne segmente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518">
                <a:tc vMerge="1"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Povečanje oglaševalske aktivnosti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518">
                <a:tc vMerge="1"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Povečanje ponudbe menijev s fiksno ceno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1,27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518">
                <a:tc vMerge="1"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Spremljanje svojih konkurentov in prilagajanje svojih trženjskih aktivnosti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1,12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518">
                <a:tc vMerge="1"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Skupna organizacija trženjskih aktivnosti v sodelovanju s poslovnimi partnerji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518">
                <a:tc vMerge="1"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Izkoriščanje elektronskega trženja in novih distribucijskih kanalov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518">
                <a:tc vMerge="1"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Uvedba cenovno ugodnih akcij in popustov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2,02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1,05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18">
                <a:tc rowSpan="4"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Človeški viri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Skrajšanje delovnega časa zaposlenih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7518">
                <a:tc vMerge="1"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Zmanjšanje števila zaposlenih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1,39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518">
                <a:tc vMerge="1"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Znižanje plač zaposlenih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518">
                <a:tc vMerge="1"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Nadomeščanje redno zaposlenih s študenti ali zaposlenimi za krajši delovni čas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18">
                <a:tc rowSpan="4"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Nadzor stroškov poslovanja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Skrčenje načrtovanih investicij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3,41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7518">
                <a:tc vMerge="1"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Prilagoditev ponudbe z namenom znižanja stroškov poslovanja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518">
                <a:tc vMerge="1"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Prelaganje plačila nekaterih stroškov in finančnih obveznosti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1,37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518">
                <a:tc vMerge="1"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Nabava cenovno ugodnejših izdelkov in storitev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2,02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18">
                <a:tc rowSpan="3"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Drugo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Podpiranje aktivnosti, ki izboljšujejo prepoznavnost destinacije v kateri poslujejo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2,67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7518">
                <a:tc vMerge="1">
                  <a:txBody>
                    <a:bodyPr/>
                    <a:lstStyle/>
                    <a:p>
                      <a:pPr algn="l" fontAlgn="b"/>
                      <a:endParaRPr lang="sl-S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Pristop v različna sektorska združenja</a:t>
                      </a:r>
                      <a:endParaRPr lang="sl-SI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7518">
                <a:tc v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Sodelovanje z drugimi gostinskimi in turističnimi ponudniki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2,38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1,14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ravokotnik 3"/>
          <p:cNvSpPr/>
          <p:nvPr/>
        </p:nvSpPr>
        <p:spPr>
          <a:xfrm>
            <a:off x="7825740" y="1240790"/>
            <a:ext cx="38785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Dodatno na področju </a:t>
            </a:r>
            <a:r>
              <a:rPr lang="sl-SI" sz="1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trženja</a:t>
            </a:r>
            <a:endParaRPr lang="sl-SI" sz="14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Osredotočanje na osnovno storitev in na skupine</a:t>
            </a:r>
            <a:endParaRPr lang="sl-SI" sz="14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800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Dodatno na področju </a:t>
            </a:r>
            <a:r>
              <a:rPr lang="sl-SI" sz="1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človeških virov</a:t>
            </a:r>
            <a:endParaRPr lang="sl-SI" sz="1400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Delamo samo lastniki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Motiviranje zaposlenih</a:t>
            </a:r>
          </a:p>
          <a:p>
            <a:endParaRPr lang="sl-SI" sz="800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Dodatno </a:t>
            </a:r>
            <a:r>
              <a:rPr lang="sl-SI" sz="14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sl-SI" sz="1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področju </a:t>
            </a:r>
            <a:r>
              <a:rPr lang="sl-SI" sz="1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nadzora stroškov poslovanja</a:t>
            </a:r>
            <a:endParaRPr lang="sl-SI" sz="1400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Izvedba investicij, ki se jih težko izpelje med obratovanjem, tudi obnova obrata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Znižanje porabe elektrike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Skrajšanje obratovalnega časa</a:t>
            </a:r>
          </a:p>
          <a:p>
            <a:endParaRPr lang="sl-SI" sz="8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Dodatno</a:t>
            </a:r>
            <a:r>
              <a:rPr lang="sl-SI" sz="1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za lažjo prebroditev krize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14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Uvedba hrane, ki ne zahteva pribora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87680" y="640346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     SD - standardni odklon</a:t>
            </a:r>
            <a:endParaRPr lang="sl-SI" dirty="0"/>
          </a:p>
        </p:txBody>
      </p:sp>
      <p:pic>
        <p:nvPicPr>
          <p:cNvPr id="8" name="Slika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54" y="4341062"/>
            <a:ext cx="2520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85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187943" y="806771"/>
            <a:ext cx="9952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Planirane prilagoditve managerjev</a:t>
            </a:r>
            <a:endParaRPr lang="sl-SI" sz="20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488933" y="1501153"/>
            <a:ext cx="71140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Skrb za razkuževanje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Preureditev obrata za doseganje </a:t>
            </a:r>
            <a:r>
              <a:rPr lang="sl-SI" sz="2000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sl-SI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pogojev (prostor, mize...)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Prevzem in dostava hrane, tudi podjetjem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Digitalizacija naročanja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Razvoj izdelkov in storitev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Podaljšano obratovanje (več dni v tednu)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Odpiranje na ulice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Osredotočanje na domačega gosta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Prilagajanje ponudbe za podjetja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Obnova obrata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Nov obrat z drugačno ponudbo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Krediti, nepovratna sredstva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Stečaj</a:t>
            </a:r>
          </a:p>
        </p:txBody>
      </p:sp>
      <p:pic>
        <p:nvPicPr>
          <p:cNvPr id="6" name="Slika 5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1" b="1"/>
          <a:stretch/>
        </p:blipFill>
        <p:spPr>
          <a:xfrm>
            <a:off x="7342981" y="2647243"/>
            <a:ext cx="2520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04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3001503" y="1395425"/>
            <a:ext cx="490805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Ženske: 235 (64%)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Moški: 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131 (36%)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Starost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Aritmetična sredina: 30 let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Standardni odklon: 12,4 let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Izobrazba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Manj kot srednješolska: 72 (20%)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Srednješolska (modus): 162 (44,5%)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Višješolska: 27 (7,5%)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Visokošolska 1. stopnja: 45 (12%)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Visokošolska 2. stopnja: 51 (14%)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Več kot visokošolska 2. stopnja: 8 (2%)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Dohodek</a:t>
            </a:r>
            <a:endParaRPr lang="sl-SI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 500 €: 157 (44%)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501 - 1.000 €: 76 (21%)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1.001 - 1.500 €: 72 (20%)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Nad 1.501 €: 53 (15%)</a:t>
            </a:r>
            <a:endParaRPr lang="sl-SI" sz="1600" dirty="0">
              <a:solidFill>
                <a:schemeClr val="accent3">
                  <a:lumMod val="40000"/>
                  <a:lumOff val="6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424" t="35778" r="32501" b="22111"/>
          <a:stretch/>
        </p:blipFill>
        <p:spPr>
          <a:xfrm>
            <a:off x="6649165" y="2519283"/>
            <a:ext cx="1199436" cy="58999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95" t="28333" r="29944" b="32556"/>
          <a:stretch/>
        </p:blipFill>
        <p:spPr>
          <a:xfrm>
            <a:off x="7367209" y="3869714"/>
            <a:ext cx="1068132" cy="607402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1187943" y="806771"/>
            <a:ext cx="2134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Profil gostov</a:t>
            </a:r>
            <a:endParaRPr lang="sl-SI" sz="20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482" t="29556" r="24761" b="32556"/>
          <a:stretch/>
        </p:blipFill>
        <p:spPr>
          <a:xfrm>
            <a:off x="6312986" y="5413930"/>
            <a:ext cx="906780" cy="46498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70" t="28222" r="60639" b="14334"/>
          <a:stretch/>
        </p:blipFill>
        <p:spPr>
          <a:xfrm>
            <a:off x="1248902" y="1706880"/>
            <a:ext cx="1325881" cy="39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303020" y="800100"/>
            <a:ext cx="7430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Statistično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značilne povezanosti med 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spremenljivkami</a:t>
            </a:r>
            <a:endParaRPr lang="sl-SI" sz="24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485900" y="1331714"/>
            <a:ext cx="998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mnenje managerjev ali bodo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pričakovanja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gostov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glede ponudbe 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krizi 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spremenjena se je izkazalo, da vpliva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upravljalska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funkcija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nakazuje pa se tudi vpliv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spola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Tisti, ki so le managerji, ne pričakujejo toliko spremenjenosti pričakovanj gostov, za razliko od tistih, ki so tudi lastniki, ali le lastniki. Pri ženskah pa je opaziti, da ne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pričakujejo toliko spremenjenosti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pričakovanj, kot moški.</a:t>
            </a:r>
            <a:endParaRPr lang="sl-SI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80102"/>
              </p:ext>
            </p:extLst>
          </p:nvPr>
        </p:nvGraphicFramePr>
        <p:xfrm>
          <a:off x="3278907" y="2749550"/>
          <a:ext cx="5177854" cy="1467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954"/>
                <a:gridCol w="1148715"/>
                <a:gridCol w="236518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Spremenjenost pričakovanj zaradi krize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ne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malenkost ali več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lastnik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15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manager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12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>
                          <a:effectLst/>
                        </a:rPr>
                        <a:t>4</a:t>
                      </a:r>
                      <a:endParaRPr lang="sl-SI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lastnik in manager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14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23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955140"/>
              </p:ext>
            </p:extLst>
          </p:nvPr>
        </p:nvGraphicFramePr>
        <p:xfrm>
          <a:off x="3278907" y="4434542"/>
          <a:ext cx="5177855" cy="1173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6473"/>
                <a:gridCol w="1150620"/>
                <a:gridCol w="236076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 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Spremenjenost pričakovanj zaradi krize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ne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malenkost ali </a:t>
                      </a:r>
                      <a:r>
                        <a:rPr lang="sl-SI" sz="1800" dirty="0" smtClean="0">
                          <a:effectLst/>
                        </a:rPr>
                        <a:t>več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ženske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21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19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moški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15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</a:rPr>
                        <a:t>23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1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303020" y="800100"/>
            <a:ext cx="7430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Statistično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značilne povezanosti med 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spremenljivkami</a:t>
            </a:r>
            <a:endParaRPr lang="sl-SI" sz="24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424940" y="1620947"/>
            <a:ext cx="9448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Managerji, ki ocenjujejo, da bodo gostje imeli bolj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spremenjena pričakovanja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zaradi krize, ocenjujejo, da bodo gostje posledično manj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obiskovali obrate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manj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trošili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(šibka povezanost).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Managerji ocenjujejo, da bodo po krizi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obrate pogosteje obiskovali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tisti gostje, ki bodo dajali večji pomen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zadostnemu številu osebja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njegovi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strokovni usposobljenosti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 manjšega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možnosti dostave/prevzema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(šibka povezanost)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Managerji ocenjujejo, da bodo po krizi 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 obratih več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trošili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prav tako tisti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gostje, ki bodo dajali večji pomen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strokovni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usposobljenosti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osebja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dodatno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vključenosti lokalnih sestavin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 manjšega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možnosti dostave/prevzema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(šibka povezanost)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Mlajši 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managerji ocenjujejo, da bodo gostje po krizi bolj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pogosto obiskovali obrate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podobno managerji iz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večjih kolektivov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ki ocenjujejo, da bo tudi večja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potrošnja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(šibka povezanost)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Bolj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izobraženi 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managerji ocenjujejo, da 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 gostom 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 krizi bolj 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pomembna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razpoložljivost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sredstev za preprečevanje možnosti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okužbe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urejenost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strežnega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osebja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občutek varnosti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obratu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(šibka povezanost).</a:t>
            </a:r>
            <a:endParaRPr lang="pl-PL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303020" y="800100"/>
            <a:ext cx="7430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Statistično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značilne povezanosti med 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spremenljivkami</a:t>
            </a:r>
            <a:endParaRPr lang="sl-SI" sz="24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424940" y="1620947"/>
            <a:ext cx="944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Starejši 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managerji 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ocenjujejo, da 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 gostom 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 krizi 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bolj pomembna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razpoložljivost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sredstev za preprečevanje možnosti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okužbe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zaposlovanje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osebja iz lokalnega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okolja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cenovna konkurenčnost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ponudbe v primerjavi s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konkurenco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(šibka povezanost)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Managerji obratov, ki že dalj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časa obratujejo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ocenjujejo, da bo gostom po krizi 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manj pomembno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nudenje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posebnih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ugodnosti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ustrezno oglaševanje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obrata v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medijih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vključenost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obrata v ponudbo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posrednikov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bolj pa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gostoljubnost osebja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(šibka povezanost)</a:t>
            </a:r>
            <a:r>
              <a:rPr lang="sl-SI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Število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zaposlenih v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obratih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pred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krizo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 krizo 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 zmerno povezano, več jih je bilo pred krizo, več jih je bilo tudi med krizo.</a:t>
            </a:r>
            <a:endParaRPr lang="pl-PL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lazma.turistica.si/priponke/go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57" y="2406716"/>
            <a:ext cx="4320000" cy="270337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s://plazma.turistica.si/priponke/managerj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19" y="2406716"/>
            <a:ext cx="4320000" cy="270337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Pravokotnik 5"/>
          <p:cNvSpPr/>
          <p:nvPr/>
        </p:nvSpPr>
        <p:spPr>
          <a:xfrm>
            <a:off x="1018329" y="1035781"/>
            <a:ext cx="1004993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l-SI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Primerjava gostov in managerjev</a:t>
            </a:r>
            <a:endParaRPr lang="sl-SI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4883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846086"/>
              </p:ext>
            </p:extLst>
          </p:nvPr>
        </p:nvGraphicFramePr>
        <p:xfrm>
          <a:off x="1638747" y="3556470"/>
          <a:ext cx="9527320" cy="9753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446588"/>
                <a:gridCol w="569913"/>
                <a:gridCol w="520700"/>
                <a:gridCol w="1146810"/>
                <a:gridCol w="665163"/>
                <a:gridCol w="590550"/>
                <a:gridCol w="901796"/>
                <a:gridCol w="6858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0" dirty="0">
                          <a:effectLst/>
                        </a:rPr>
                        <a:t> </a:t>
                      </a:r>
                      <a:endParaRPr lang="sl-SI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m</a:t>
                      </a:r>
                      <a:endParaRPr lang="sl-SI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g</a:t>
                      </a:r>
                      <a:endParaRPr lang="sl-SI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Razlika M</a:t>
                      </a:r>
                      <a:endParaRPr lang="sl-SI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m</a:t>
                      </a:r>
                      <a:endParaRPr lang="sl-SI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g</a:t>
                      </a:r>
                      <a:endParaRPr lang="sl-SI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effectLst/>
                        </a:rPr>
                        <a:t>U</a:t>
                      </a:r>
                      <a:endParaRPr lang="sl-SI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effectLst/>
                        </a:rPr>
                        <a:t>Sig.</a:t>
                      </a:r>
                      <a:endParaRPr lang="sl-SI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0" dirty="0">
                          <a:effectLst/>
                        </a:rPr>
                        <a:t>Predvidena pogostost obiskovanja obratov po krizi</a:t>
                      </a:r>
                      <a:endParaRPr lang="sl-SI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2,76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2,78</a:t>
                      </a: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-0,02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0,83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1,17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16502,0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0,875</a:t>
                      </a:r>
                      <a:endParaRPr lang="sl-SI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0" dirty="0">
                          <a:effectLst/>
                        </a:rPr>
                        <a:t>Osebna potrošnja ob obisku obrata pred krizo</a:t>
                      </a:r>
                      <a:endParaRPr lang="sl-SI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3,19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2,77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0,42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0,99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0,93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12826,5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0,001</a:t>
                      </a:r>
                      <a:endParaRPr lang="sl-SI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0" dirty="0">
                          <a:effectLst/>
                        </a:rPr>
                        <a:t>Predvidena osebna potrošnja ob obisku obrata po krizi</a:t>
                      </a:r>
                      <a:endParaRPr lang="sl-SI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2,96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2,52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0,44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1,18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12951,5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0,003</a:t>
                      </a:r>
                      <a:endParaRPr lang="sl-SI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95172"/>
              </p:ext>
            </p:extLst>
          </p:nvPr>
        </p:nvGraphicFramePr>
        <p:xfrm>
          <a:off x="1638747" y="2094393"/>
          <a:ext cx="8030585" cy="7315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646363"/>
                <a:gridCol w="628650"/>
                <a:gridCol w="628650"/>
                <a:gridCol w="1146810"/>
                <a:gridCol w="665163"/>
                <a:gridCol w="628650"/>
                <a:gridCol w="844550"/>
                <a:gridCol w="84174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0" dirty="0">
                          <a:effectLst/>
                        </a:rPr>
                        <a:t> </a:t>
                      </a:r>
                      <a:endParaRPr lang="sl-SI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m</a:t>
                      </a:r>
                      <a:endParaRPr lang="sl-SI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g</a:t>
                      </a:r>
                      <a:endParaRPr lang="sl-SI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Razlika M</a:t>
                      </a:r>
                      <a:endParaRPr lang="sl-SI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m</a:t>
                      </a:r>
                      <a:endParaRPr lang="sl-SI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g</a:t>
                      </a:r>
                      <a:endParaRPr lang="sl-SI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effectLst/>
                        </a:rPr>
                        <a:t>U</a:t>
                      </a:r>
                      <a:endParaRPr lang="sl-SI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0" dirty="0">
                          <a:effectLst/>
                        </a:rPr>
                        <a:t>Sig.</a:t>
                      </a:r>
                      <a:endParaRPr lang="sl-SI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0" dirty="0">
                          <a:effectLst/>
                        </a:rPr>
                        <a:t>Najvišja dosežena izobrazba</a:t>
                      </a:r>
                      <a:endParaRPr lang="sl-SI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3,87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3,60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1,41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1,47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12540,5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0,083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0" dirty="0">
                          <a:effectLst/>
                        </a:rPr>
                        <a:t>Starost v letih</a:t>
                      </a:r>
                      <a:endParaRPr lang="sl-SI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43,66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30,02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13,64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11,05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12,39</a:t>
                      </a:r>
                      <a:endParaRPr lang="sl-SI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5608,0</a:t>
                      </a:r>
                      <a:endParaRPr lang="sl-SI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0,000</a:t>
                      </a:r>
                      <a:endParaRPr lang="sl-SI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8F2E9"/>
                    </a:solidFill>
                  </a:tcPr>
                </a:tc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487680" y="631202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     Razlika M - razlika med aritmetičnima sredinama     SD - standardni odklon</a:t>
            </a:r>
          </a:p>
        </p:txBody>
      </p:sp>
      <p:sp>
        <p:nvSpPr>
          <p:cNvPr id="9" name="Pravokotnik 8"/>
          <p:cNvSpPr/>
          <p:nvPr/>
        </p:nvSpPr>
        <p:spPr>
          <a:xfrm>
            <a:off x="487680" y="653300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/>
              <a:t>m - managerji     g - </a:t>
            </a:r>
            <a:r>
              <a:rPr lang="sl-SI" dirty="0" smtClean="0"/>
              <a:t>gosti     U - </a:t>
            </a:r>
            <a:r>
              <a:rPr lang="sl-SI" dirty="0"/>
              <a:t>testna statistika </a:t>
            </a:r>
            <a:r>
              <a:rPr lang="sl-SI" dirty="0" smtClean="0"/>
              <a:t>(Mann-</a:t>
            </a:r>
            <a:r>
              <a:rPr lang="sl-SI" dirty="0" err="1" smtClean="0"/>
              <a:t>Whitney</a:t>
            </a:r>
            <a:r>
              <a:rPr lang="sl-SI" dirty="0" smtClean="0"/>
              <a:t> test)     Sig</a:t>
            </a:r>
            <a:r>
              <a:rPr lang="sl-SI" dirty="0"/>
              <a:t>. - statistična značilnost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028700" y="1065396"/>
            <a:ext cx="4263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Razlike med managerji in gosti</a:t>
            </a:r>
            <a:endParaRPr lang="sl-SI" sz="24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1203960" y="1618083"/>
            <a:ext cx="8709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Demografske lastnosti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1203960" y="3065883"/>
            <a:ext cx="8709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Potrošniške navade (v primeru managerjev mnenje o navadah gostov)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51" y="4839832"/>
            <a:ext cx="4312897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64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752679"/>
              </p:ext>
            </p:extLst>
          </p:nvPr>
        </p:nvGraphicFramePr>
        <p:xfrm>
          <a:off x="6325059" y="2929129"/>
          <a:ext cx="4808609" cy="2426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0975"/>
                <a:gridCol w="657634"/>
              </a:tblGrid>
              <a:tr h="220580">
                <a:tc>
                  <a:txBody>
                    <a:bodyPr/>
                    <a:lstStyle/>
                    <a:p>
                      <a:pPr algn="l" fontAlgn="b"/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058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  <a:latin typeface="+mn-lt"/>
                        </a:rPr>
                        <a:t>Čistoča obrata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  <a:latin typeface="+mn-lt"/>
                        </a:rPr>
                        <a:t>4,79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058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  <a:latin typeface="+mn-lt"/>
                        </a:rPr>
                        <a:t>Gostoljubnost strežnega osebja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  <a:latin typeface="+mn-lt"/>
                        </a:rPr>
                        <a:t>4,71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058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  <a:latin typeface="+mn-lt"/>
                        </a:rPr>
                        <a:t>Urejenost strežnega osebja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  <a:latin typeface="+mn-lt"/>
                        </a:rPr>
                        <a:t>4,70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058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  <a:latin typeface="+mn-lt"/>
                        </a:rPr>
                        <a:t>Občutek varnosti v obratu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  <a:latin typeface="+mn-lt"/>
                        </a:rPr>
                        <a:t>4,67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058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  <a:latin typeface="+mn-lt"/>
                        </a:rPr>
                        <a:t>Občutek udobja v obratu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  <a:latin typeface="+mn-lt"/>
                        </a:rPr>
                        <a:t>4,64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058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  <a:latin typeface="+mn-lt"/>
                        </a:rPr>
                        <a:t>Okusnost jedi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  <a:latin typeface="+mn-lt"/>
                        </a:rPr>
                        <a:t>4,62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058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 smtClean="0">
                          <a:effectLst/>
                          <a:latin typeface="+mn-lt"/>
                        </a:rPr>
                        <a:t>Urejenost obrata skladno s ponudbo hrane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  <a:latin typeface="+mn-lt"/>
                        </a:rPr>
                        <a:t>4,56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058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  <a:latin typeface="+mn-lt"/>
                        </a:rPr>
                        <a:t>Odzivnost strežnega osebja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  <a:latin typeface="+mn-lt"/>
                        </a:rPr>
                        <a:t>4,49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058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  <a:latin typeface="+mn-lt"/>
                        </a:rPr>
                        <a:t>Ustrezna vrednost za denar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  <a:latin typeface="+mn-lt"/>
                        </a:rPr>
                        <a:t>4,48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058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 smtClean="0">
                          <a:effectLst/>
                          <a:latin typeface="+mn-lt"/>
                        </a:rPr>
                        <a:t>Razpoložljivost sredstev za preprečevanje možnosti okužbe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dirty="0">
                          <a:effectLst/>
                          <a:latin typeface="+mn-lt"/>
                        </a:rPr>
                        <a:t>4,47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92" marR="3292" marT="329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Pravokotnik 10"/>
          <p:cNvSpPr/>
          <p:nvPr/>
        </p:nvSpPr>
        <p:spPr>
          <a:xfrm>
            <a:off x="1131192" y="1120864"/>
            <a:ext cx="9329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Kako dobro managerji poznajo goste?</a:t>
            </a:r>
          </a:p>
          <a:p>
            <a:endParaRPr lang="sl-SI" sz="12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Primerjava pomembnosti trditev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 krizi med gosti in managerji (top 10 od vseh)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487680" y="640346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</a:t>
            </a:r>
            <a:endParaRPr lang="sl-SI" dirty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307041"/>
              </p:ext>
            </p:extLst>
          </p:nvPr>
        </p:nvGraphicFramePr>
        <p:xfrm>
          <a:off x="1131192" y="2929129"/>
          <a:ext cx="4800143" cy="2426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8209"/>
                <a:gridCol w="651934"/>
              </a:tblGrid>
              <a:tr h="186022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15" marR="3215" marT="321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 smtClean="0">
                          <a:effectLst/>
                          <a:latin typeface="+mn-lt"/>
                        </a:rPr>
                        <a:t>M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15" marR="3215" marT="321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Čistoča obrata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Okusnost jedi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Varnost (neoporečnost) jedi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Gostoljubnost strežnega osebja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Odzivnost strežnega osebja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Ustrezna »vrednost za denar«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Urejenost strežnega osebja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Občutek udobja v obratu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Občutek varnosti v obratu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980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Ustreznost čakalnega časa (na postrežbo)</a:t>
                      </a:r>
                      <a:endParaRPr lang="pl-PL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Pravokotnik 21"/>
          <p:cNvSpPr/>
          <p:nvPr/>
        </p:nvSpPr>
        <p:spPr>
          <a:xfrm>
            <a:off x="2718764" y="2516175"/>
            <a:ext cx="162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Mnenja gostov</a:t>
            </a:r>
          </a:p>
        </p:txBody>
      </p:sp>
      <p:sp>
        <p:nvSpPr>
          <p:cNvPr id="23" name="Pravokotnik 22"/>
          <p:cNvSpPr/>
          <p:nvPr/>
        </p:nvSpPr>
        <p:spPr>
          <a:xfrm>
            <a:off x="7023191" y="2516175"/>
            <a:ext cx="3412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Mnenje managerjev glede gostov</a:t>
            </a:r>
          </a:p>
        </p:txBody>
      </p:sp>
    </p:spTree>
    <p:extLst>
      <p:ext uri="{BB962C8B-B14F-4D97-AF65-F5344CB8AC3E}">
        <p14:creationId xmlns:p14="http://schemas.microsoft.com/office/powerpoint/2010/main" val="36220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80356"/>
              </p:ext>
            </p:extLst>
          </p:nvPr>
        </p:nvGraphicFramePr>
        <p:xfrm>
          <a:off x="1470298" y="3098971"/>
          <a:ext cx="4121927" cy="2007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2927"/>
                <a:gridCol w="889000"/>
              </a:tblGrid>
              <a:tr h="141790">
                <a:tc>
                  <a:txBody>
                    <a:bodyPr/>
                    <a:lstStyle/>
                    <a:p>
                      <a:pPr algn="l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</a:rPr>
                        <a:t>M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P2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Fizični dokazi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Hrana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P4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Procesi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P3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Ljudje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P6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Tržne poti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P7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Cena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P5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Tržno komuniciranje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4606"/>
              </p:ext>
            </p:extLst>
          </p:nvPr>
        </p:nvGraphicFramePr>
        <p:xfrm>
          <a:off x="6668399" y="3098972"/>
          <a:ext cx="4121927" cy="2007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1395"/>
                <a:gridCol w="880532"/>
              </a:tblGrid>
              <a:tr h="141790">
                <a:tc>
                  <a:txBody>
                    <a:bodyPr/>
                    <a:lstStyle/>
                    <a:p>
                      <a:pPr algn="l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b="1" u="none" strike="noStrike" dirty="0" smtClean="0">
                          <a:effectLst/>
                          <a:latin typeface="+mn-lt"/>
                        </a:rPr>
                        <a:t>M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215" marR="3215" marT="321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P2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Fizični dokazi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P1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Hrana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P3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Ljudje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P4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Procesi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P6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Tržne poti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P5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Tržno komuniciranje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Skupno </a:t>
                      </a:r>
                      <a:r>
                        <a:rPr lang="sl-SI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P7</a:t>
                      </a:r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Cena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Pravokotnik 19"/>
          <p:cNvSpPr/>
          <p:nvPr/>
        </p:nvSpPr>
        <p:spPr>
          <a:xfrm>
            <a:off x="487680" y="640346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</a:t>
            </a:r>
            <a:endParaRPr lang="sl-SI" dirty="0"/>
          </a:p>
        </p:txBody>
      </p:sp>
      <p:sp>
        <p:nvSpPr>
          <p:cNvPr id="13" name="Pravokotnik 12"/>
          <p:cNvSpPr/>
          <p:nvPr/>
        </p:nvSpPr>
        <p:spPr>
          <a:xfrm>
            <a:off x="1131192" y="1120864"/>
            <a:ext cx="9994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Kako dobro managerji poznajo goste?</a:t>
            </a:r>
          </a:p>
          <a:p>
            <a:endParaRPr lang="sl-SI" sz="1200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Primerjava pomembnosti trditev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 krizi med gosti in managerji (skupno za sklope </a:t>
            </a: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2718764" y="2516175"/>
            <a:ext cx="1624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Mnenja gostov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7023191" y="2516175"/>
            <a:ext cx="3412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Mnenje managerjev glede gostov</a:t>
            </a:r>
          </a:p>
        </p:txBody>
      </p:sp>
    </p:spTree>
    <p:extLst>
      <p:ext uri="{BB962C8B-B14F-4D97-AF65-F5344CB8AC3E}">
        <p14:creationId xmlns:p14="http://schemas.microsoft.com/office/powerpoint/2010/main" val="35629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76173"/>
              </p:ext>
            </p:extLst>
          </p:nvPr>
        </p:nvGraphicFramePr>
        <p:xfrm>
          <a:off x="1952371" y="1467205"/>
          <a:ext cx="9111964" cy="4194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1919"/>
                <a:gridCol w="635190"/>
                <a:gridCol w="604013"/>
                <a:gridCol w="1045559"/>
                <a:gridCol w="536575"/>
                <a:gridCol w="479425"/>
                <a:gridCol w="604202"/>
                <a:gridCol w="525081"/>
              </a:tblGrid>
              <a:tr h="141790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m</a:t>
                      </a:r>
                      <a:endParaRPr lang="sl-SI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g</a:t>
                      </a:r>
                      <a:endParaRPr lang="sl-SI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Razlika M</a:t>
                      </a:r>
                      <a:endParaRPr lang="sl-SI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m</a:t>
                      </a:r>
                      <a:endParaRPr lang="sl-SI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g</a:t>
                      </a:r>
                      <a:endParaRPr lang="sl-SI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</a:rPr>
                        <a:t>U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Sig.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Primeren izgled jedi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4,35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3,77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0,86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10354,0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Vključenost sestavin iz lokalnega okolja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14603,5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0,012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Okusnost jedi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15031,5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0,012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Primeren izbor jedi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16058,5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0,195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Ustrezna velikost porcij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-0,05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17228,5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0,813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Varnost (neoporečnosti) jedi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4,45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4,42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0,86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15779,5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0,105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Urejenost obrata skladno s ponudbo hrane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4,56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4,03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0,53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0,69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10953,0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Občutek varnosti v obratu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11347,0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Urejenost strežnega osebja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11677,5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Razpoložljivost sredstev za preprečevanje možnosti okužbe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13458,0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Občutek udobja v obratu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12504,0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Čistoča obrata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4,79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4,60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0,19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0,81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14491,0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Prisotnost vodje v obratu z vidika zagotavljanja kakovosti ponudbe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4,00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3,15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8847,5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Prisotnost motečih gostov v obratu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10849,5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Strokovna usposobljenost strežnega osebja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10335,5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Zaposlovanje osebja iz lokalnega okolja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13614,0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0,023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Gostoljubnost strežnega osebja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11915,0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Zadostno število osebja za zagotavljanje kakovostne storitve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4,24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4,02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0,22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0,82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0,79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13201,0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Pravokotnik 2"/>
          <p:cNvSpPr/>
          <p:nvPr/>
        </p:nvSpPr>
        <p:spPr>
          <a:xfrm>
            <a:off x="556260" y="953506"/>
            <a:ext cx="11109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Primerjava razlik trditev </a:t>
            </a:r>
            <a:r>
              <a:rPr lang="sl-SI" b="1" dirty="0" err="1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med managerji (mnenje o gostih) in gosti po krizi, razvrščena po absolutnih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razlikah</a:t>
            </a:r>
            <a:endParaRPr lang="sl-SI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164467" y="177747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P1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146032" y="3092690"/>
            <a:ext cx="7409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P2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146032" y="4426984"/>
            <a:ext cx="7409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P3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1205783" y="2383140"/>
            <a:ext cx="619080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Hrana</a:t>
            </a:r>
            <a:endParaRPr lang="sl-SI" sz="14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170517" y="3713476"/>
            <a:ext cx="654346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Fizični</a:t>
            </a:r>
          </a:p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dokazi</a:t>
            </a:r>
            <a:endParaRPr lang="sl-SI" sz="14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1205783" y="5040241"/>
            <a:ext cx="619080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Ljudje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487680" y="631202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</a:t>
            </a:r>
            <a:r>
              <a:rPr lang="sl-SI" dirty="0"/>
              <a:t>aritmetična </a:t>
            </a:r>
            <a:r>
              <a:rPr lang="sl-SI" dirty="0" smtClean="0"/>
              <a:t>sredina     </a:t>
            </a:r>
            <a:r>
              <a:rPr lang="sl-SI" dirty="0"/>
              <a:t>Razlika M - razlika med aritmetičnima sredinama     </a:t>
            </a:r>
            <a:r>
              <a:rPr lang="sl-SI" dirty="0" smtClean="0"/>
              <a:t>SD - standardni odklon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487680" y="653300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/>
              <a:t>m - managerji     g - </a:t>
            </a:r>
            <a:r>
              <a:rPr lang="sl-SI" dirty="0" smtClean="0"/>
              <a:t>gosti     U - </a:t>
            </a:r>
            <a:r>
              <a:rPr lang="sl-SI" dirty="0"/>
              <a:t>testna statistika </a:t>
            </a:r>
            <a:r>
              <a:rPr lang="sl-SI" dirty="0" smtClean="0"/>
              <a:t>(Mann-</a:t>
            </a:r>
            <a:r>
              <a:rPr lang="sl-SI" dirty="0" err="1" smtClean="0"/>
              <a:t>Whitney</a:t>
            </a:r>
            <a:r>
              <a:rPr lang="sl-SI" dirty="0" smtClean="0"/>
              <a:t> test)     Sig</a:t>
            </a:r>
            <a:r>
              <a:rPr lang="sl-SI" dirty="0"/>
              <a:t>. - statistična značilnost</a:t>
            </a:r>
          </a:p>
        </p:txBody>
      </p:sp>
    </p:spTree>
    <p:extLst>
      <p:ext uri="{BB962C8B-B14F-4D97-AF65-F5344CB8AC3E}">
        <p14:creationId xmlns:p14="http://schemas.microsoft.com/office/powerpoint/2010/main" val="36518633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0247"/>
              </p:ext>
            </p:extLst>
          </p:nvPr>
        </p:nvGraphicFramePr>
        <p:xfrm>
          <a:off x="1952371" y="2084425"/>
          <a:ext cx="9154223" cy="2868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1919"/>
                <a:gridCol w="604710"/>
                <a:gridCol w="634493"/>
                <a:gridCol w="1045559"/>
                <a:gridCol w="536575"/>
                <a:gridCol w="479425"/>
                <a:gridCol w="604202"/>
                <a:gridCol w="567340"/>
              </a:tblGrid>
              <a:tr h="141790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m</a:t>
                      </a:r>
                      <a:endParaRPr lang="sl-SI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g</a:t>
                      </a:r>
                      <a:endParaRPr lang="sl-SI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Razlika M</a:t>
                      </a:r>
                      <a:endParaRPr lang="sl-SI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m</a:t>
                      </a:r>
                      <a:endParaRPr lang="sl-SI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g</a:t>
                      </a:r>
                      <a:endParaRPr lang="sl-SI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</a:rPr>
                        <a:t>U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Sig.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Trud strežnega osebja za zadovoljitev želj gostov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4,46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4,09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0,37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0,77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10600,5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Ustrezno odgovarjanje strežnega osebja na vprašanja gostov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0,31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11233,5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Možnost uporabe informacijsko-komunikacijskih tehnologij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13312,0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0,022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Odzivnost strežnega osebja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4,34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13256,5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0,012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Primernost obratovalnega časa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-0,07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14742,0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0,323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Ustreznost čakalnega časa na postrežbo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4,25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4,19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0,06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0,78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14694,0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0,313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Ustreznost priporočil strežnega osebja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4,21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3,64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0,57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9360,0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Deležnost drobnih pozornosti v obratu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10030,5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Nudenje posebnih ugodnosti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-0,55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10993,0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Vidnost zunanjih označb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11418,0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Posredovanje informacij o zagotavljanju varnosti v obratu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0,37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12428,5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Ustreznost oglaševanja obrata v medijih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3,25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1,16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13591,0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0,067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Pravokotnik 2"/>
          <p:cNvSpPr/>
          <p:nvPr/>
        </p:nvSpPr>
        <p:spPr>
          <a:xfrm>
            <a:off x="556260" y="953506"/>
            <a:ext cx="11109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Primerjava razlik trditev </a:t>
            </a:r>
            <a:r>
              <a:rPr lang="sl-SI" b="1" dirty="0" err="1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med managerji (mnenje o gostih) in gosti po krizi, razvrščena po absolutnih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razlikah</a:t>
            </a:r>
            <a:endParaRPr lang="sl-SI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487680" y="631202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</a:t>
            </a:r>
            <a:r>
              <a:rPr lang="sl-SI" dirty="0"/>
              <a:t>aritmetična </a:t>
            </a:r>
            <a:r>
              <a:rPr lang="sl-SI" dirty="0" smtClean="0"/>
              <a:t>sredina     </a:t>
            </a:r>
            <a:r>
              <a:rPr lang="sl-SI" dirty="0"/>
              <a:t>Razlika M - razlika med aritmetičnima sredinama     </a:t>
            </a:r>
            <a:r>
              <a:rPr lang="sl-SI" dirty="0" smtClean="0"/>
              <a:t>SD - standardni odklon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487680" y="653300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/>
              <a:t>m - managerji     g - </a:t>
            </a:r>
            <a:r>
              <a:rPr lang="sl-SI" dirty="0" smtClean="0"/>
              <a:t>gosti     U - </a:t>
            </a:r>
            <a:r>
              <a:rPr lang="sl-SI" dirty="0"/>
              <a:t>testna statistika </a:t>
            </a:r>
            <a:r>
              <a:rPr lang="sl-SI" dirty="0" smtClean="0"/>
              <a:t>(Mann-</a:t>
            </a:r>
            <a:r>
              <a:rPr lang="sl-SI" dirty="0" err="1" smtClean="0"/>
              <a:t>Whitney</a:t>
            </a:r>
            <a:r>
              <a:rPr lang="sl-SI" dirty="0" smtClean="0"/>
              <a:t> test)     Sig</a:t>
            </a:r>
            <a:r>
              <a:rPr lang="sl-SI" dirty="0"/>
              <a:t>. - statistična značilnost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1031929" y="2374971"/>
            <a:ext cx="740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P4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1031929" y="3709203"/>
            <a:ext cx="740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P5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1055171" y="3033838"/>
            <a:ext cx="694421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Procesi</a:t>
            </a:r>
          </a:p>
        </p:txBody>
      </p:sp>
      <p:sp>
        <p:nvSpPr>
          <p:cNvPr id="21" name="Pravokotnik 20"/>
          <p:cNvSpPr/>
          <p:nvPr/>
        </p:nvSpPr>
        <p:spPr>
          <a:xfrm>
            <a:off x="815489" y="4354591"/>
            <a:ext cx="1173783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Tržno</a:t>
            </a:r>
          </a:p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komuniciranje</a:t>
            </a:r>
            <a:endParaRPr lang="sl-SI" sz="14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21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236484"/>
              </p:ext>
            </p:extLst>
          </p:nvPr>
        </p:nvGraphicFramePr>
        <p:xfrm>
          <a:off x="1952371" y="2084425"/>
          <a:ext cx="9111964" cy="2868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1919"/>
                <a:gridCol w="673290"/>
                <a:gridCol w="565913"/>
                <a:gridCol w="1045559"/>
                <a:gridCol w="536575"/>
                <a:gridCol w="479425"/>
                <a:gridCol w="604202"/>
                <a:gridCol w="525081"/>
              </a:tblGrid>
              <a:tr h="141790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m</a:t>
                      </a:r>
                      <a:endParaRPr lang="sl-SI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g</a:t>
                      </a:r>
                      <a:endParaRPr lang="sl-SI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Razlika M</a:t>
                      </a:r>
                      <a:endParaRPr lang="sl-SI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m</a:t>
                      </a:r>
                      <a:endParaRPr lang="sl-SI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g</a:t>
                      </a:r>
                      <a:endParaRPr lang="sl-SI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0" dirty="0">
                          <a:effectLst/>
                        </a:rPr>
                        <a:t>U</a:t>
                      </a:r>
                      <a:endParaRPr lang="sl-SI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Sig.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Možnost dostave hrane na dom in prevzema hrane v obratu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3,23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3,81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-0,58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10674,5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Urejenost širše okolice obrata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9801,5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Vključenost obrata v ponudbo posrednikov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-0,45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11798,0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Lokacija oz. oddaljenost obrata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0,40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11202,5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Primerna urejenost dostopa do obrata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13137,0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0,050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Dobra možnost parkiranja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4,12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4,08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0,87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14447,5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0,517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Točnost izdanih računov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4,37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4,15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0,22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0,90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12778,0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0,023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Ustrezna vrednost za denar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13233,0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0,059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Cenovna konkurenčnost ponudbe v primerjavi s konkurenco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-0,06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14683,5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0,743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Možnost alternativnih oblik plačila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-0,05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14993,5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0,991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Možnost doplačila za dodatno varnost storitev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2,85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-0,04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14577,0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0,811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Razumljivost zapisa cen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4,16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4,17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-0,01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0,77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14678,0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0,800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Pravokotnik 2"/>
          <p:cNvSpPr/>
          <p:nvPr/>
        </p:nvSpPr>
        <p:spPr>
          <a:xfrm>
            <a:off x="556260" y="953506"/>
            <a:ext cx="11109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Primerjava razlik trditev </a:t>
            </a:r>
            <a:r>
              <a:rPr lang="sl-SI" b="1" dirty="0" err="1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med managerji (mnenje o gostih) in gosti po krizi, razvrščena po absolutnih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razlikah</a:t>
            </a:r>
            <a:endParaRPr lang="sl-SI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487680" y="631202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</a:t>
            </a:r>
            <a:r>
              <a:rPr lang="sl-SI" dirty="0"/>
              <a:t>aritmetična </a:t>
            </a:r>
            <a:r>
              <a:rPr lang="sl-SI" dirty="0" smtClean="0"/>
              <a:t>sredina     </a:t>
            </a:r>
            <a:r>
              <a:rPr lang="sl-SI" dirty="0"/>
              <a:t>Razlika M - razlika med aritmetičnima sredinama     </a:t>
            </a:r>
            <a:r>
              <a:rPr lang="sl-SI" dirty="0" smtClean="0"/>
              <a:t>SD - standardni odklon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487680" y="653300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/>
              <a:t>m - managerji     g - </a:t>
            </a:r>
            <a:r>
              <a:rPr lang="sl-SI" dirty="0" smtClean="0"/>
              <a:t>gosti     U - </a:t>
            </a:r>
            <a:r>
              <a:rPr lang="sl-SI" dirty="0"/>
              <a:t>testna statistika </a:t>
            </a:r>
            <a:r>
              <a:rPr lang="sl-SI" dirty="0" smtClean="0"/>
              <a:t>(Mann-</a:t>
            </a:r>
            <a:r>
              <a:rPr lang="sl-SI" dirty="0" err="1" smtClean="0"/>
              <a:t>Whitney</a:t>
            </a:r>
            <a:r>
              <a:rPr lang="sl-SI" dirty="0" smtClean="0"/>
              <a:t> test)     Sig</a:t>
            </a:r>
            <a:r>
              <a:rPr lang="sl-SI" dirty="0"/>
              <a:t>. - statistična značilnost</a:t>
            </a:r>
          </a:p>
        </p:txBody>
      </p:sp>
      <p:sp>
        <p:nvSpPr>
          <p:cNvPr id="17" name="Pravokotnik 16"/>
          <p:cNvSpPr/>
          <p:nvPr/>
        </p:nvSpPr>
        <p:spPr>
          <a:xfrm>
            <a:off x="1079877" y="3014555"/>
            <a:ext cx="589329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Tržne</a:t>
            </a:r>
          </a:p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poti</a:t>
            </a:r>
            <a:endParaRPr lang="sl-SI" sz="14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8" name="Pravokotnik 17"/>
          <p:cNvSpPr/>
          <p:nvPr/>
        </p:nvSpPr>
        <p:spPr>
          <a:xfrm>
            <a:off x="1105076" y="4349627"/>
            <a:ext cx="538929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Cena</a:t>
            </a:r>
          </a:p>
        </p:txBody>
      </p:sp>
      <p:sp>
        <p:nvSpPr>
          <p:cNvPr id="19" name="Pravokotnik 18"/>
          <p:cNvSpPr/>
          <p:nvPr/>
        </p:nvSpPr>
        <p:spPr>
          <a:xfrm>
            <a:off x="1031778" y="2371670"/>
            <a:ext cx="740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P6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1031779" y="3712421"/>
            <a:ext cx="740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P7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41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1187943" y="806771"/>
            <a:ext cx="2134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Profil gostov</a:t>
            </a:r>
            <a:endParaRPr lang="sl-SI" sz="20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87680" y="6396042"/>
            <a:ext cx="1123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</a:t>
            </a:r>
            <a:r>
              <a:rPr lang="sl-SI" dirty="0" err="1" smtClean="0"/>
              <a:t>PGO</a:t>
            </a:r>
            <a:r>
              <a:rPr lang="sl-SI" dirty="0" smtClean="0"/>
              <a:t> - prehrambni gostinski obrat</a:t>
            </a:r>
            <a:endParaRPr lang="sl-SI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70" t="28222" r="60639" b="14334"/>
          <a:stretch/>
        </p:blipFill>
        <p:spPr>
          <a:xfrm>
            <a:off x="1248902" y="1706880"/>
            <a:ext cx="1325881" cy="3939540"/>
          </a:xfrm>
          <a:prstGeom prst="rect">
            <a:avLst/>
          </a:prstGeom>
        </p:spPr>
      </p:pic>
      <p:sp>
        <p:nvSpPr>
          <p:cNvPr id="13" name="Pravokotnik 12"/>
          <p:cNvSpPr/>
          <p:nvPr/>
        </p:nvSpPr>
        <p:spPr>
          <a:xfrm>
            <a:off x="3002280" y="1552991"/>
            <a:ext cx="72085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Vrsta najpogosteje obiskanega obrata</a:t>
            </a:r>
            <a:endParaRPr lang="sl-SI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Okrepčevalnice: 169 (40,5%)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Gostilne: 143 (34%)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Restavracije: 106 (25,5%)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Kriterij izbire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PGO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pred krizo</a:t>
            </a:r>
            <a:endParaRPr lang="sl-SI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Hrana (180), cena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(91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kakovost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(82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ponudba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(72)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Gostoljubnost (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59), osebje (53), </a:t>
            </a: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druženje 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(53), </a:t>
            </a: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ambient (49), 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lokacija (39), </a:t>
            </a: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vzdušje 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(38), reference (37), </a:t>
            </a: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strežba 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(36), </a:t>
            </a: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bližina (33), higiena (20), pijača (19), 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boni (17), </a:t>
            </a: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hitrost (15), 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okus (15), </a:t>
            </a: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kava (13), 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izkušnje (10), </a:t>
            </a: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urejenost (10), 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čas (8), </a:t>
            </a: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domačnost (6), </a:t>
            </a:r>
            <a:r>
              <a:rPr lang="sl-SI" sz="16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malica (6), pivo (6), ljudje (5), oglaševanje (5</a:t>
            </a: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Spremenjenost pričakovanj zaradi krize</a:t>
            </a:r>
            <a:endParaRPr lang="sl-SI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Ne: 361 (89%)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Da: 45 (11%)</a:t>
            </a:r>
            <a:endParaRPr lang="sl-SI" sz="1600" dirty="0">
              <a:solidFill>
                <a:schemeClr val="accent3">
                  <a:lumMod val="40000"/>
                  <a:lumOff val="6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Kriterij izbire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PGO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 krizi</a:t>
            </a:r>
            <a:endParaRPr lang="sl-SI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Higiena (15),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ukrepi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(9)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Cena (5), hrana (3), druženje (4), prijaznost (3)</a:t>
            </a:r>
            <a:endParaRPr lang="sl-SI" sz="1600" dirty="0">
              <a:solidFill>
                <a:schemeClr val="accent3">
                  <a:lumMod val="40000"/>
                  <a:lumOff val="6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1187942" y="806771"/>
            <a:ext cx="10142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Primerjava razlik trditev </a:t>
            </a:r>
            <a:r>
              <a:rPr lang="sl-SI" sz="2400" b="1" dirty="0" err="1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med managerji (mnenje o gostih) in gosti po krizi, razvrščena po absolutnih razlikah (top 10 od vseh)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070190"/>
              </p:ext>
            </p:extLst>
          </p:nvPr>
        </p:nvGraphicFramePr>
        <p:xfrm>
          <a:off x="2283476" y="1733256"/>
          <a:ext cx="7281782" cy="2426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9493"/>
                <a:gridCol w="946102"/>
                <a:gridCol w="765127"/>
                <a:gridCol w="861060"/>
              </a:tblGrid>
              <a:tr h="141790">
                <a:tc>
                  <a:txBody>
                    <a:bodyPr/>
                    <a:lstStyle/>
                    <a:p>
                      <a:pPr algn="l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M </a:t>
                      </a:r>
                      <a:r>
                        <a:rPr lang="sl-SI" sz="1400" u="none" strike="noStrike" dirty="0" smtClean="0">
                          <a:effectLst/>
                        </a:rPr>
                        <a:t>pred krizo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u="none" strike="noStrike" dirty="0">
                          <a:effectLst/>
                        </a:rPr>
                        <a:t>M </a:t>
                      </a:r>
                      <a:r>
                        <a:rPr lang="sl-SI" sz="1400" u="none" strike="noStrike" dirty="0" smtClean="0">
                          <a:effectLst/>
                        </a:rPr>
                        <a:t>po krizi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u="none" strike="noStrike" dirty="0" smtClean="0">
                          <a:effectLst/>
                        </a:rPr>
                        <a:t>Razlika M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51" marR="3151" marT="315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Prisotnost vodje v obratu z vidika zagotavljanja kakovosti ponudbe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Možnost dostave hrane na dom in prevzema hrane v obratu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-0,58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Primeren izgled jedi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Ustreznost priporočil strežnega osebja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Deležnost drobnih pozornosti v obratu</a:t>
                      </a:r>
                      <a:endParaRPr lang="pl-P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Prisotnost motečih gostov v obratu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Nudenje posebnih ugodnosti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-0,55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Urejenost širše okolice obrata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Urejenost obrata skladno s ponudbo hrane</a:t>
                      </a:r>
                      <a:endParaRPr lang="pl-PL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62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Strokovna usposobljenost strežnega osebja</a:t>
                      </a:r>
                      <a:endParaRPr lang="sl-SI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4,45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sl-SI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0,52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Pravokotnik 9"/>
          <p:cNvSpPr/>
          <p:nvPr/>
        </p:nvSpPr>
        <p:spPr>
          <a:xfrm>
            <a:off x="487680" y="640346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</a:t>
            </a:r>
            <a:r>
              <a:rPr lang="sl-SI" dirty="0"/>
              <a:t> </a:t>
            </a:r>
            <a:r>
              <a:rPr lang="sl-SI" dirty="0" smtClean="0"/>
              <a:t>    Razlika </a:t>
            </a:r>
            <a:r>
              <a:rPr lang="sl-SI" dirty="0"/>
              <a:t>M - razlika med aritmetičnima sredinama</a:t>
            </a:r>
          </a:p>
        </p:txBody>
      </p:sp>
      <p:pic>
        <p:nvPicPr>
          <p:cNvPr id="11" name="Slika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67" y="4413170"/>
            <a:ext cx="2520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21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41656"/>
              </p:ext>
            </p:extLst>
          </p:nvPr>
        </p:nvGraphicFramePr>
        <p:xfrm>
          <a:off x="1296619" y="1878343"/>
          <a:ext cx="6853608" cy="24993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01028"/>
                <a:gridCol w="622300"/>
                <a:gridCol w="710933"/>
                <a:gridCol w="1266127"/>
                <a:gridCol w="728663"/>
                <a:gridCol w="809370"/>
                <a:gridCol w="973555"/>
                <a:gridCol w="1141632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m</a:t>
                      </a:r>
                      <a:endParaRPr lang="sl-SI" sz="2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g</a:t>
                      </a:r>
                      <a:endParaRPr lang="sl-SI" sz="2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Razlika M</a:t>
                      </a:r>
                      <a:endParaRPr lang="sl-SI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m</a:t>
                      </a:r>
                      <a:endParaRPr lang="sl-SI" sz="2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g</a:t>
                      </a:r>
                      <a:endParaRPr lang="sl-SI" sz="2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</a:rPr>
                        <a:t>t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</a:rPr>
                        <a:t>Sig.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 err="1">
                          <a:effectLst/>
                        </a:rPr>
                        <a:t>P3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4,19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3,72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-6,09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 smtClean="0">
                          <a:effectLst/>
                        </a:rPr>
                        <a:t>0,000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 err="1">
                          <a:effectLst/>
                        </a:rPr>
                        <a:t>P2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4,64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4,25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-</a:t>
                      </a:r>
                      <a:r>
                        <a:rPr lang="sl-SI" sz="2000" u="none" strike="noStrike" dirty="0" smtClean="0">
                          <a:effectLst/>
                        </a:rPr>
                        <a:t>5,00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 smtClean="0">
                          <a:effectLst/>
                        </a:rPr>
                        <a:t>0,000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 err="1">
                          <a:effectLst/>
                        </a:rPr>
                        <a:t>P5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3,68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3,39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-3,62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 smtClean="0">
                          <a:effectLst/>
                        </a:rPr>
                        <a:t>0,000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 err="1">
                          <a:effectLst/>
                        </a:rPr>
                        <a:t>P4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4,18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 smtClean="0">
                          <a:effectLst/>
                        </a:rPr>
                        <a:t>4,00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-2,33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>
                          <a:effectLst/>
                        </a:rPr>
                        <a:t>0,021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 err="1">
                          <a:effectLst/>
                        </a:rPr>
                        <a:t>P1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4,21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4,04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-</a:t>
                      </a:r>
                      <a:r>
                        <a:rPr lang="sl-SI" sz="2000" u="none" strike="noStrike" dirty="0" smtClean="0">
                          <a:effectLst/>
                        </a:rPr>
                        <a:t>2,30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>
                          <a:effectLst/>
                        </a:rPr>
                        <a:t>0,022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 err="1">
                          <a:effectLst/>
                        </a:rPr>
                        <a:t>P7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3,65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3,62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-</a:t>
                      </a:r>
                      <a:r>
                        <a:rPr lang="sl-SI" sz="2000" u="none" strike="noStrike" dirty="0" smtClean="0">
                          <a:effectLst/>
                        </a:rPr>
                        <a:t>0,40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0,689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 err="1">
                          <a:effectLst/>
                        </a:rPr>
                        <a:t>P6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3,69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3,67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-0,22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0,827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6" name="Pravokotnik 5"/>
          <p:cNvSpPr/>
          <p:nvPr/>
        </p:nvSpPr>
        <p:spPr>
          <a:xfrm>
            <a:off x="487680" y="631202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     </a:t>
            </a:r>
            <a:r>
              <a:rPr lang="sl-SI" dirty="0"/>
              <a:t>Razlika M - razlika med aritmetičnima </a:t>
            </a:r>
            <a:r>
              <a:rPr lang="sl-SI" dirty="0" smtClean="0"/>
              <a:t>sredinama     </a:t>
            </a:r>
            <a:r>
              <a:rPr lang="sl-SI" dirty="0"/>
              <a:t>SD </a:t>
            </a:r>
            <a:r>
              <a:rPr lang="sl-SI" dirty="0" smtClean="0"/>
              <a:t>- standardni odklon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87680" y="653300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/>
              <a:t>m - managerji     g - </a:t>
            </a:r>
            <a:r>
              <a:rPr lang="sl-SI" dirty="0" smtClean="0"/>
              <a:t>gosti    t - </a:t>
            </a:r>
            <a:r>
              <a:rPr lang="sl-SI" dirty="0"/>
              <a:t>testna statistika </a:t>
            </a:r>
            <a:r>
              <a:rPr lang="sl-SI" dirty="0" smtClean="0"/>
              <a:t>(</a:t>
            </a:r>
            <a:r>
              <a:rPr lang="sl-SI" dirty="0" err="1" smtClean="0"/>
              <a:t>independent</a:t>
            </a:r>
            <a:r>
              <a:rPr lang="sl-SI" dirty="0" smtClean="0"/>
              <a:t> </a:t>
            </a:r>
            <a:r>
              <a:rPr lang="sl-SI" dirty="0" err="1" smtClean="0"/>
              <a:t>samples</a:t>
            </a:r>
            <a:r>
              <a:rPr lang="sl-SI" dirty="0" smtClean="0"/>
              <a:t> t test)     Sig</a:t>
            </a:r>
            <a:r>
              <a:rPr lang="sl-SI" dirty="0"/>
              <a:t>. - statistična značilnost</a:t>
            </a:r>
          </a:p>
        </p:txBody>
      </p:sp>
      <p:sp>
        <p:nvSpPr>
          <p:cNvPr id="8" name="Pravokotnik 7"/>
          <p:cNvSpPr/>
          <p:nvPr/>
        </p:nvSpPr>
        <p:spPr>
          <a:xfrm>
            <a:off x="903202" y="747467"/>
            <a:ext cx="10053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Primerjava razlik trditev </a:t>
            </a:r>
            <a:r>
              <a:rPr lang="sl-SI" sz="2400" b="1" dirty="0" err="1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med managerji (mnenje o gostih) in gosti po </a:t>
            </a:r>
            <a:r>
              <a:rPr lang="sl-SI" sz="24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krizi, razvrščena po 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razlikah</a:t>
            </a:r>
            <a:endParaRPr lang="sl-SI" sz="24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405908"/>
              </p:ext>
            </p:extLst>
          </p:nvPr>
        </p:nvGraphicFramePr>
        <p:xfrm>
          <a:off x="1296619" y="4598683"/>
          <a:ext cx="6845988" cy="6248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01028"/>
                <a:gridCol w="622300"/>
                <a:gridCol w="703313"/>
                <a:gridCol w="1266127"/>
                <a:gridCol w="728663"/>
                <a:gridCol w="816990"/>
                <a:gridCol w="965935"/>
                <a:gridCol w="1141632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m</a:t>
                      </a:r>
                      <a:endParaRPr lang="sl-SI" sz="2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g</a:t>
                      </a:r>
                      <a:endParaRPr lang="sl-SI" sz="2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Razlika M</a:t>
                      </a:r>
                      <a:endParaRPr lang="sl-SI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m</a:t>
                      </a:r>
                      <a:endParaRPr lang="sl-SI" sz="2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 g</a:t>
                      </a:r>
                      <a:endParaRPr lang="sl-SI" sz="2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</a:rPr>
                        <a:t>t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0" u="none" strike="noStrike" dirty="0">
                          <a:effectLst/>
                        </a:rPr>
                        <a:t>Sig.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Vsi P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4,05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3,83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u="none" strike="noStrike" dirty="0">
                          <a:effectLst/>
                        </a:rPr>
                        <a:t>-3,76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u="none" strike="noStrike" dirty="0" smtClean="0">
                          <a:effectLst/>
                        </a:rPr>
                        <a:t>0,000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11" name="Slika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794" y="2685703"/>
            <a:ext cx="2520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37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94831"/>
              </p:ext>
            </p:extLst>
          </p:nvPr>
        </p:nvGraphicFramePr>
        <p:xfrm>
          <a:off x="1710023" y="4264640"/>
          <a:ext cx="3848100" cy="1516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2177"/>
                <a:gridCol w="640080"/>
                <a:gridCol w="640080"/>
                <a:gridCol w="640080"/>
                <a:gridCol w="624840"/>
                <a:gridCol w="650843"/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>
                          <a:effectLst/>
                        </a:rPr>
                        <a:t>2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>
                          <a:effectLst/>
                        </a:rPr>
                        <a:t>77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>
                          <a:effectLst/>
                        </a:rPr>
                        <a:t>178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>
                          <a:effectLst/>
                        </a:rPr>
                        <a:t>129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>
                          <a:effectLst/>
                        </a:rPr>
                        <a:t>28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0,5 %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18,4 %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42,6 %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30,9 %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6,7 %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1,0 %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150620"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 dirty="0" smtClean="0">
                          <a:effectLst/>
                        </a:rPr>
                        <a:t>Ne obiskujem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 dirty="0" smtClean="0">
                          <a:effectLst/>
                        </a:rPr>
                        <a:t>Nekajkrat na leto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 dirty="0" smtClean="0">
                          <a:effectLst/>
                        </a:rPr>
                        <a:t>Nekajkrat na mesec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 dirty="0" smtClean="0">
                          <a:effectLst/>
                        </a:rPr>
                        <a:t>Nekajkrat na teden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 dirty="0" smtClean="0">
                          <a:effectLst/>
                        </a:rPr>
                        <a:t>Dnevno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 dirty="0" smtClean="0">
                          <a:effectLst/>
                        </a:rPr>
                        <a:t>Večkrat dnevno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</a:tr>
            </a:tbl>
          </a:graphicData>
        </a:graphic>
      </p:graphicFrame>
      <p:sp>
        <p:nvSpPr>
          <p:cNvPr id="4" name="Pravokotnik 3"/>
          <p:cNvSpPr/>
          <p:nvPr/>
        </p:nvSpPr>
        <p:spPr>
          <a:xfrm>
            <a:off x="1699021" y="1522214"/>
            <a:ext cx="4302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Pogostost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obiska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PGO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pred krizo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187943" y="806771"/>
            <a:ext cx="2134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Profil gostov</a:t>
            </a:r>
            <a:endParaRPr lang="sl-SI" sz="20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6017181" y="1522214"/>
            <a:ext cx="4706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Predvidena pogostost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obiska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PGO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 krizi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1986"/>
              </p:ext>
            </p:extLst>
          </p:nvPr>
        </p:nvGraphicFramePr>
        <p:xfrm>
          <a:off x="6017181" y="4264640"/>
          <a:ext cx="3848100" cy="1516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319"/>
                <a:gridCol w="647700"/>
                <a:gridCol w="655320"/>
                <a:gridCol w="640080"/>
                <a:gridCol w="640080"/>
                <a:gridCol w="614601"/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>
                          <a:effectLst/>
                        </a:rPr>
                        <a:t>68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effectLst/>
                        </a:rPr>
                        <a:t>93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effectLst/>
                        </a:rPr>
                        <a:t>152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effectLst/>
                        </a:rPr>
                        <a:t>78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effectLst/>
                        </a:rPr>
                        <a:t>18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effectLst/>
                        </a:rPr>
                        <a:t>8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b="1" u="none" strike="noStrike" dirty="0" smtClean="0">
                          <a:effectLst/>
                        </a:rPr>
                        <a:t>16,3 %</a:t>
                      </a:r>
                      <a:endParaRPr lang="sl-SI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22,3 %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36,5 %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18,7 %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4,3 %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1,9 %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150620"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 dirty="0" smtClean="0">
                          <a:effectLst/>
                        </a:rPr>
                        <a:t>Ne obiskujem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 dirty="0" smtClean="0">
                          <a:effectLst/>
                        </a:rPr>
                        <a:t>Nekajkrat na leto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 dirty="0" smtClean="0">
                          <a:effectLst/>
                        </a:rPr>
                        <a:t>Nekajkrat na mesec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 dirty="0" smtClean="0">
                          <a:effectLst/>
                        </a:rPr>
                        <a:t>Nekajkrat na teden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 dirty="0" smtClean="0">
                          <a:effectLst/>
                        </a:rPr>
                        <a:t>Dnevno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l-SI" sz="1000" b="1" u="none" strike="noStrike" dirty="0" smtClean="0">
                          <a:effectLst/>
                        </a:rPr>
                        <a:t>Večkrat dnevno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</a:tr>
            </a:tbl>
          </a:graphicData>
        </a:graphic>
      </p:graphicFrame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9021" y="2145324"/>
            <a:ext cx="3859102" cy="186553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7181" y="2145324"/>
            <a:ext cx="3859102" cy="1865538"/>
          </a:xfrm>
          <a:prstGeom prst="rect">
            <a:avLst/>
          </a:prstGeom>
        </p:spPr>
      </p:pic>
      <p:sp>
        <p:nvSpPr>
          <p:cNvPr id="14" name="Pravokotnik 13"/>
          <p:cNvSpPr/>
          <p:nvPr/>
        </p:nvSpPr>
        <p:spPr>
          <a:xfrm>
            <a:off x="487680" y="6396042"/>
            <a:ext cx="1123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</a:t>
            </a:r>
            <a:r>
              <a:rPr lang="sl-SI" dirty="0" err="1" smtClean="0"/>
              <a:t>PGO</a:t>
            </a:r>
            <a:r>
              <a:rPr lang="sl-SI" dirty="0" smtClean="0"/>
              <a:t> - prehrambni gostinski obrat     f</a:t>
            </a:r>
            <a:r>
              <a:rPr lang="sl-SI" baseline="-25000" dirty="0" smtClean="0"/>
              <a:t>i</a:t>
            </a:r>
            <a:r>
              <a:rPr lang="sl-SI" dirty="0" smtClean="0"/>
              <a:t> - frekvenca     f</a:t>
            </a:r>
            <a:r>
              <a:rPr lang="sl-SI" baseline="-25000" dirty="0" smtClean="0"/>
              <a:t>i</a:t>
            </a:r>
            <a:r>
              <a:rPr lang="sl-SI" dirty="0" smtClean="0"/>
              <a:t>% - relativna frekvenca</a:t>
            </a:r>
            <a:endParaRPr lang="sl-SI" dirty="0"/>
          </a:p>
        </p:txBody>
      </p:sp>
      <p:sp>
        <p:nvSpPr>
          <p:cNvPr id="15" name="Pravokotnik 14"/>
          <p:cNvSpPr/>
          <p:nvPr/>
        </p:nvSpPr>
        <p:spPr>
          <a:xfrm>
            <a:off x="1320858" y="4240291"/>
            <a:ext cx="385041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</a:t>
            </a:r>
            <a:r>
              <a:rPr lang="sl-SI" sz="1200" baseline="-250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i</a:t>
            </a:r>
          </a:p>
          <a:p>
            <a:pPr algn="r"/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</a:t>
            </a:r>
            <a:r>
              <a:rPr lang="sl-SI" sz="1200" baseline="-250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i</a:t>
            </a:r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%</a:t>
            </a:r>
            <a:endParaRPr lang="sl-SI" sz="12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5626158" y="4240291"/>
            <a:ext cx="385041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</a:t>
            </a:r>
            <a:r>
              <a:rPr lang="sl-SI" sz="1200" baseline="-250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i</a:t>
            </a:r>
          </a:p>
          <a:p>
            <a:pPr algn="r"/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</a:t>
            </a:r>
            <a:r>
              <a:rPr lang="sl-SI" sz="1200" baseline="-250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i</a:t>
            </a:r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%</a:t>
            </a:r>
            <a:endParaRPr lang="sl-SI" sz="12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187943" y="806771"/>
            <a:ext cx="2134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Profil gostov</a:t>
            </a:r>
            <a:endParaRPr lang="sl-SI" sz="20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699021" y="1522214"/>
            <a:ext cx="4302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Osebna potrošnja v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PGO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pred krizo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6017181" y="1522214"/>
            <a:ext cx="4884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Predvidena 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osebna potrošnja v </a:t>
            </a:r>
            <a:r>
              <a:rPr lang="sl-SI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PGO</a:t>
            </a: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 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krizi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9021" y="2145324"/>
            <a:ext cx="3511970" cy="1865538"/>
          </a:xfrm>
          <a:prstGeom prst="rect">
            <a:avLst/>
          </a:prstGeom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61850"/>
              </p:ext>
            </p:extLst>
          </p:nvPr>
        </p:nvGraphicFramePr>
        <p:xfrm>
          <a:off x="1699021" y="4264640"/>
          <a:ext cx="3511970" cy="1516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999"/>
                <a:gridCol w="662940"/>
                <a:gridCol w="673655"/>
                <a:gridCol w="690325"/>
                <a:gridCol w="738051"/>
              </a:tblGrid>
              <a:tr h="23033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>
                          <a:effectLst/>
                        </a:rPr>
                        <a:t>34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effectLst/>
                        </a:rPr>
                        <a:t>125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effectLst/>
                        </a:rPr>
                        <a:t>173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effectLst/>
                        </a:rPr>
                        <a:t>75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effectLst/>
                        </a:rPr>
                        <a:t>11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3033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8,1 %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29,9 %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41,4 %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17,9 %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2,6 %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05570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000" b="1" u="none" strike="noStrike" dirty="0" smtClean="0">
                          <a:effectLst/>
                        </a:rPr>
                        <a:t>Do 5 €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000" b="1" u="none" strike="noStrike" dirty="0" smtClean="0">
                          <a:effectLst/>
                        </a:rPr>
                        <a:t>Od 6 do 10 €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000" b="1" u="none" strike="noStrike" dirty="0" smtClean="0">
                          <a:effectLst/>
                        </a:rPr>
                        <a:t>Od 11 do 20 €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000" b="1" u="none" strike="noStrike" dirty="0" smtClean="0">
                          <a:effectLst/>
                        </a:rPr>
                        <a:t>Od 21 do 50 €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000" b="1" u="none" strike="noStrike" dirty="0" smtClean="0">
                          <a:effectLst/>
                        </a:rPr>
                        <a:t>Več kot 50 €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</a:tr>
            </a:tbl>
          </a:graphicData>
        </a:graphic>
      </p:graphicFrame>
      <p:pic>
        <p:nvPicPr>
          <p:cNvPr id="17" name="Slika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1940" y="2145324"/>
            <a:ext cx="3511970" cy="1865538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355673"/>
              </p:ext>
            </p:extLst>
          </p:nvPr>
        </p:nvGraphicFramePr>
        <p:xfrm>
          <a:off x="6001940" y="4264640"/>
          <a:ext cx="3511970" cy="1516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4620"/>
                <a:gridCol w="655320"/>
                <a:gridCol w="663654"/>
                <a:gridCol w="662226"/>
                <a:gridCol w="766150"/>
              </a:tblGrid>
              <a:tr h="23033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>
                          <a:effectLst/>
                        </a:rPr>
                        <a:t>87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effectLst/>
                        </a:rPr>
                        <a:t>109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effectLst/>
                        </a:rPr>
                        <a:t>150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effectLst/>
                        </a:rPr>
                        <a:t>60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>
                          <a:effectLst/>
                        </a:rPr>
                        <a:t>11</a:t>
                      </a:r>
                      <a:endParaRPr lang="sl-SI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3033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20,9 %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26,1 %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36,0 %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14,4 %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100" b="1" u="none" strike="noStrike" dirty="0" smtClean="0">
                          <a:effectLst/>
                        </a:rPr>
                        <a:t>2,6 %</a:t>
                      </a:r>
                      <a:endParaRPr lang="sl-S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1055708">
                <a:tc>
                  <a:txBody>
                    <a:bodyPr/>
                    <a:lstStyle/>
                    <a:p>
                      <a:pPr algn="l" fontAlgn="ctr"/>
                      <a:r>
                        <a:rPr lang="sl-SI" sz="1000" b="1" u="none" strike="noStrike" dirty="0" smtClean="0">
                          <a:effectLst/>
                        </a:rPr>
                        <a:t>Do 5 €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000" b="1" u="none" strike="noStrike" dirty="0" smtClean="0">
                          <a:effectLst/>
                        </a:rPr>
                        <a:t>Od 6 do 10 €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000" b="1" u="none" strike="noStrike" dirty="0" smtClean="0">
                          <a:effectLst/>
                        </a:rPr>
                        <a:t>Od 11 do 20 €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000" b="1" u="none" strike="noStrike" dirty="0" smtClean="0">
                          <a:effectLst/>
                        </a:rPr>
                        <a:t>Od 21 do 50 €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000" b="1" u="none" strike="noStrike" dirty="0" smtClean="0">
                          <a:effectLst/>
                        </a:rPr>
                        <a:t>Več kot 50 €</a:t>
                      </a:r>
                      <a:endParaRPr lang="sl-S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vert="vert" anchor="ctr"/>
                </a:tc>
              </a:tr>
            </a:tbl>
          </a:graphicData>
        </a:graphic>
      </p:graphicFrame>
      <p:sp>
        <p:nvSpPr>
          <p:cNvPr id="12" name="Pravokotnik 11"/>
          <p:cNvSpPr/>
          <p:nvPr/>
        </p:nvSpPr>
        <p:spPr>
          <a:xfrm>
            <a:off x="487680" y="6396042"/>
            <a:ext cx="1123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</a:t>
            </a:r>
            <a:r>
              <a:rPr lang="sl-SI" dirty="0" err="1" smtClean="0"/>
              <a:t>PGO</a:t>
            </a:r>
            <a:r>
              <a:rPr lang="sl-SI" dirty="0" smtClean="0"/>
              <a:t> - prehrambni gostinski obrat     f</a:t>
            </a:r>
            <a:r>
              <a:rPr lang="sl-SI" baseline="-25000" dirty="0" smtClean="0"/>
              <a:t>i</a:t>
            </a:r>
            <a:r>
              <a:rPr lang="sl-SI" dirty="0" smtClean="0"/>
              <a:t> - frekvenca     f</a:t>
            </a:r>
            <a:r>
              <a:rPr lang="sl-SI" baseline="-25000" dirty="0" smtClean="0"/>
              <a:t>i</a:t>
            </a:r>
            <a:r>
              <a:rPr lang="sl-SI" dirty="0" smtClean="0"/>
              <a:t>% - relativna frekvenca</a:t>
            </a:r>
            <a:endParaRPr lang="sl-SI" dirty="0"/>
          </a:p>
        </p:txBody>
      </p:sp>
      <p:sp>
        <p:nvSpPr>
          <p:cNvPr id="14" name="Pravokotnik 13"/>
          <p:cNvSpPr/>
          <p:nvPr/>
        </p:nvSpPr>
        <p:spPr>
          <a:xfrm>
            <a:off x="1320858" y="4278391"/>
            <a:ext cx="385041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</a:t>
            </a:r>
            <a:r>
              <a:rPr lang="sl-SI" sz="1200" baseline="-250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i</a:t>
            </a:r>
          </a:p>
          <a:p>
            <a:pPr algn="r"/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</a:t>
            </a:r>
            <a:r>
              <a:rPr lang="sl-SI" sz="1200" baseline="-250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i</a:t>
            </a:r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%</a:t>
            </a:r>
            <a:endParaRPr lang="sl-SI" sz="12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5626158" y="4278391"/>
            <a:ext cx="385041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</a:t>
            </a:r>
            <a:r>
              <a:rPr lang="sl-SI" sz="1200" baseline="-250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i</a:t>
            </a:r>
          </a:p>
          <a:p>
            <a:pPr algn="r"/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</a:t>
            </a:r>
            <a:r>
              <a:rPr lang="sl-SI" sz="1200" baseline="-250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i</a:t>
            </a:r>
            <a:r>
              <a:rPr lang="sl-SI" sz="12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%</a:t>
            </a:r>
            <a:endParaRPr lang="sl-SI" sz="12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752600" y="1636514"/>
            <a:ext cx="59055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Mnenje o potrebi po prilagoditvi ponudbe gostincev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Ne: 243 (60%)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Da: </a:t>
            </a:r>
            <a:r>
              <a:rPr lang="sl-SI" sz="20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161 (40</a:t>
            </a:r>
            <a:r>
              <a:rPr lang="sl-SI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</a:p>
          <a:p>
            <a:pPr lvl="1">
              <a:spcAft>
                <a:spcPts val="0"/>
              </a:spcAft>
            </a:pPr>
            <a:endParaRPr lang="sl-SI" sz="2000" dirty="0" smtClean="0">
              <a:solidFill>
                <a:schemeClr val="accent3">
                  <a:lumMod val="40000"/>
                  <a:lumOff val="6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sl-SI" sz="2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Opis potrebnih 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prilagoditev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2000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ukrepi </a:t>
            </a:r>
            <a:r>
              <a:rPr lang="sl-SI" sz="2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56), dostava </a:t>
            </a:r>
            <a:r>
              <a:rPr lang="sl-SI" sz="20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(38), prilagoditev cen - nižje/višje (34), prevzem (27), prilagoditev ponudbe - razširiti/skrčiti (</a:t>
            </a:r>
            <a:r>
              <a:rPr lang="sl-SI" sz="20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18)</a:t>
            </a:r>
            <a:endParaRPr lang="sl-SI" sz="2000" dirty="0" smtClean="0">
              <a:solidFill>
                <a:schemeClr val="accent3">
                  <a:lumMod val="40000"/>
                  <a:lumOff val="6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sl-SI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Oglaševanje in </a:t>
            </a:r>
            <a:r>
              <a:rPr lang="sl-SI" sz="2000" dirty="0">
                <a:solidFill>
                  <a:schemeClr val="accent3">
                    <a:lumMod val="40000"/>
                    <a:lumOff val="6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akcije (11), dvig kakovosti (6), prilagojen urnik (5), sodobni načini naročanja in plačila (5), reorganizacija procesov (5), odnos do gostov (5)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195563" y="1042991"/>
            <a:ext cx="2134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Mnenja gostov</a:t>
            </a:r>
            <a:endParaRPr lang="sl-SI" sz="20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Restaurant, People, Eating, Socializing, Socializ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973" y="2605164"/>
            <a:ext cx="2520000" cy="16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34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030419"/>
              </p:ext>
            </p:extLst>
          </p:nvPr>
        </p:nvGraphicFramePr>
        <p:xfrm>
          <a:off x="2045970" y="1467173"/>
          <a:ext cx="8643463" cy="4194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0509"/>
                <a:gridCol w="1024271"/>
                <a:gridCol w="853440"/>
                <a:gridCol w="1020843"/>
                <a:gridCol w="914400"/>
              </a:tblGrid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dirty="0">
                          <a:effectLst/>
                        </a:rPr>
                        <a:t> 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 smtClean="0">
                          <a:effectLst/>
                        </a:rPr>
                        <a:t>M pred krizo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1" u="none" strike="noStrike" dirty="0" smtClean="0">
                          <a:effectLst/>
                        </a:rPr>
                        <a:t>M po krizi</a:t>
                      </a:r>
                      <a:endParaRPr lang="sl-SI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u="none" strike="noStrike" dirty="0" smtClean="0">
                          <a:effectLst/>
                        </a:rPr>
                        <a:t>SD pred krizo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u="none" strike="noStrike" dirty="0" smtClean="0">
                          <a:effectLst/>
                        </a:rPr>
                        <a:t>SD po krizi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15" marR="3215" marT="321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Okusnost jedi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4,51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4,51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0,87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Varnost (neoporečnosti) jedi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4,23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Primeren izbor jedi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4,07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Ustrezna velikost porcij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3,79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Primeren izgled jedi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3,72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Vključenost sestavin iz lokalnega okolja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Čistoča obrata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4,60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0,81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Urejenost strežnega osebja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4,12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Občutek udobja v obratu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4,22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0,82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Občutek varnosti v obratu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4,03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0,90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Razpoložljivost sredstev za preprečevanje možnosti okužbe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3,22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4,09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Urejenost obrata skladno s ponudbo hrane</a:t>
                      </a:r>
                      <a:endParaRPr lang="pl-PL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4,03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0,87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Gostoljubnost strežnega osebja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4,38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4,40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0,81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0,78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Zadostno število osebja za zagotavljanje kakovostne storitve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3,98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0,79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Strokovna usposobljenost strežnega osebja</a:t>
                      </a:r>
                      <a:endParaRPr lang="sl-SI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3,83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Prisotnost motečih gostov v obratu</a:t>
                      </a:r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3,46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3,53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1,05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Zaposlovanje osebja iz lokalnega okolja</a:t>
                      </a:r>
                      <a:endParaRPr lang="pl-PL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3,18</a:t>
                      </a:r>
                    </a:p>
                  </a:txBody>
                  <a:tcPr marL="7620" marR="7620" marT="7620" marB="0" anchor="b"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3,32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1,15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7160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Prisotnost vodje v obratu z vidika zagotavljanja kakovosti ponudbe</a:t>
                      </a:r>
                      <a:endParaRPr lang="sl-SI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3,04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Pravokotnik 4"/>
          <p:cNvSpPr/>
          <p:nvPr/>
        </p:nvSpPr>
        <p:spPr>
          <a:xfrm>
            <a:off x="1187943" y="806771"/>
            <a:ext cx="9518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Pomembnost trditev </a:t>
            </a:r>
            <a:r>
              <a:rPr lang="sl-SI" sz="2400" b="1" dirty="0" err="1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7P</a:t>
            </a:r>
            <a:r>
              <a:rPr lang="sl-SI" sz="2400" b="1" dirty="0" smtClean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razvrščenih po pomembnosti po krizi</a:t>
            </a:r>
            <a:endParaRPr lang="sl-SI" sz="2000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164467" y="1777472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P1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146032" y="3092690"/>
            <a:ext cx="7409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P2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146032" y="4426984"/>
            <a:ext cx="7409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0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P3</a:t>
            </a:r>
            <a:endParaRPr lang="sl-SI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87680" y="6403463"/>
            <a:ext cx="1121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/>
              <a:t>Legenda</a:t>
            </a:r>
            <a:r>
              <a:rPr lang="sl-SI" dirty="0" smtClean="0"/>
              <a:t>     M - aritmetična sredina     SD - standardni odklon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1205783" y="2383140"/>
            <a:ext cx="619080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Hrana</a:t>
            </a:r>
            <a:endParaRPr lang="sl-SI" sz="14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170517" y="3713476"/>
            <a:ext cx="654346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Fizični</a:t>
            </a:r>
          </a:p>
          <a:p>
            <a:pPr algn="ctr"/>
            <a:r>
              <a:rPr lang="sl-SI" sz="1400" dirty="0" smtClean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dokazi</a:t>
            </a:r>
            <a:endParaRPr lang="sl-SI" sz="1400" dirty="0">
              <a:ln w="12700">
                <a:noFill/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1205783" y="5040241"/>
            <a:ext cx="619080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400" dirty="0">
                <a:ln w="12700">
                  <a:noFill/>
                  <a:prstDash val="solid"/>
                </a:ln>
                <a:solidFill>
                  <a:schemeClr val="accent3"/>
                </a:solidFill>
              </a:rPr>
              <a:t>Ljudje</a:t>
            </a:r>
          </a:p>
        </p:txBody>
      </p:sp>
    </p:spTree>
    <p:extLst>
      <p:ext uri="{BB962C8B-B14F-4D97-AF65-F5344CB8AC3E}">
        <p14:creationId xmlns:p14="http://schemas.microsoft.com/office/powerpoint/2010/main" val="41517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2721</TotalTime>
  <Words>7465</Words>
  <Application>Microsoft Office PowerPoint</Application>
  <PresentationFormat>Širokozaslonsko</PresentationFormat>
  <Paragraphs>3000</Paragraphs>
  <Slides>51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51</vt:i4>
      </vt:variant>
    </vt:vector>
  </HeadingPairs>
  <TitlesOfParts>
    <vt:vector size="59" baseType="lpstr">
      <vt:lpstr>Arial</vt:lpstr>
      <vt:lpstr>Calibri</vt:lpstr>
      <vt:lpstr>Courier New</vt:lpstr>
      <vt:lpstr>Garamond</vt:lpstr>
      <vt:lpstr>Symbol</vt:lpstr>
      <vt:lpstr>Times New Roman</vt:lpstr>
      <vt:lpstr>Wingdings</vt:lpstr>
      <vt:lpstr>Naravno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Saša Planinc</dc:creator>
  <cp:lastModifiedBy>Saša Planinc</cp:lastModifiedBy>
  <cp:revision>376</cp:revision>
  <dcterms:created xsi:type="dcterms:W3CDTF">2021-05-31T06:01:42Z</dcterms:created>
  <dcterms:modified xsi:type="dcterms:W3CDTF">2022-03-07T20:01:55Z</dcterms:modified>
</cp:coreProperties>
</file>