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87" r:id="rId5"/>
    <p:sldId id="333" r:id="rId6"/>
    <p:sldId id="336" r:id="rId7"/>
    <p:sldId id="337" r:id="rId8"/>
    <p:sldId id="311" r:id="rId9"/>
    <p:sldId id="340" r:id="rId10"/>
    <p:sldId id="341" r:id="rId11"/>
    <p:sldId id="342" r:id="rId1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BE9"/>
    <a:srgbClr val="A3B91D"/>
    <a:srgbClr val="C9E03C"/>
    <a:srgbClr val="005892"/>
    <a:srgbClr val="BAD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E15F3-8ECF-450D-9E0E-268611289DAE}" type="datetimeFigureOut">
              <a:rPr lang="sl-SI" smtClean="0"/>
              <a:t>10. 11. 2023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28089-A06D-4483-956A-CBBDD0C4327B}" type="slidenum">
              <a:rPr lang="sl-SI" smtClean="0"/>
              <a:t>‹#›</a:t>
            </a:fld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" y="535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9A8DF-EE3C-5143-BE4D-9B61F7931A9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BAE8D-452C-6F4D-A94D-9DB5AB28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7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10. 11. 2023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37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10. 11. 2023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29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10. 11. 2023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80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10. 11. 2023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  <p:pic>
        <p:nvPicPr>
          <p:cNvPr id="13" name="Slika 3" descr="C:\Users\blanka.palcic\AppData\Local\Microsoft\Windows\INetCache\Content.Word\Logotipi-zaporedje-EN.png">
            <a:extLst>
              <a:ext uri="{FF2B5EF4-FFF2-40B4-BE49-F238E27FC236}">
                <a16:creationId xmlns:a16="http://schemas.microsoft.com/office/drawing/2014/main" id="{D5855CCF-5981-4549-B65A-F3F1BE590B48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6369686"/>
            <a:ext cx="5760720" cy="35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" y="4"/>
            <a:ext cx="9144000" cy="6857465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6703496B-CDF9-4088-82ED-3510E168FE80}"/>
              </a:ext>
            </a:extLst>
          </p:cNvPr>
          <p:cNvSpPr/>
          <p:nvPr userDrawn="1"/>
        </p:nvSpPr>
        <p:spPr>
          <a:xfrm>
            <a:off x="478653" y="5746053"/>
            <a:ext cx="6043156" cy="430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39D1513-AF43-4D49-A1B2-B7BF8DCF6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3" y="5807379"/>
            <a:ext cx="5636399" cy="348023"/>
          </a:xfrm>
          <a:prstGeom prst="rect">
            <a:avLst/>
          </a:prstGeom>
        </p:spPr>
      </p:pic>
      <p:sp>
        <p:nvSpPr>
          <p:cNvPr id="11" name="PoljeZBesedilom 7">
            <a:extLst>
              <a:ext uri="{FF2B5EF4-FFF2-40B4-BE49-F238E27FC236}">
                <a16:creationId xmlns:a16="http://schemas.microsoft.com/office/drawing/2014/main" id="{9925C188-4AE9-416E-B7A1-B7C7A11757F4}"/>
              </a:ext>
            </a:extLst>
          </p:cNvPr>
          <p:cNvSpPr txBox="1"/>
          <p:nvPr userDrawn="1"/>
        </p:nvSpPr>
        <p:spPr>
          <a:xfrm>
            <a:off x="358259" y="6262994"/>
            <a:ext cx="4998484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70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Projekt sofinancirata Republika Slovenija, Ministrstvo za visoko šolstvo, znanost in inovacije, in Evropska unija – </a:t>
            </a:r>
            <a:r>
              <a:rPr lang="sl-SI" sz="70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NextGenerationEU</a:t>
            </a:r>
            <a:r>
              <a:rPr lang="sl-SI" sz="70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  <a:endParaRPr lang="sl-SI" sz="7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10. 11. 2023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95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10. 11. 2023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52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10. 11. 2023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8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10. 11. 2023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87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10. 11. 2023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87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10. 11. 2023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286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10. 11. 2023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17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3D9BC-DC97-4422-B06E-AFEFCCB7A997}" type="datetimeFigureOut">
              <a:rPr lang="sl-SI" smtClean="0"/>
              <a:t>10. 11. 2023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E747C75-2F66-0C4B-9C95-8C7C5B40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6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upr.si/si/o-univerzi/gdi-up/prihajajoci-dogodki/druga-pilotna-izvedba-programa-digitalni-pa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dprtaup.upr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 1">
            <a:extLst>
              <a:ext uri="{FF2B5EF4-FFF2-40B4-BE49-F238E27FC236}">
                <a16:creationId xmlns:a16="http://schemas.microsoft.com/office/drawing/2014/main" id="{DC61DC76-7E23-9950-E414-CDD4B01AD3DC}"/>
              </a:ext>
            </a:extLst>
          </p:cNvPr>
          <p:cNvSpPr txBox="1">
            <a:spLocks/>
          </p:cNvSpPr>
          <p:nvPr/>
        </p:nvSpPr>
        <p:spPr>
          <a:xfrm>
            <a:off x="4135121" y="1190365"/>
            <a:ext cx="4419237" cy="96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sl-SI" sz="2000"/>
              <a:t>ZELENA, DIGITALNA IN VKLJUČUJOČA </a:t>
            </a:r>
            <a:br>
              <a:rPr lang="sl-SI" sz="2000"/>
            </a:br>
            <a:r>
              <a:rPr lang="sl-SI" sz="2000"/>
              <a:t>Univerza na Primorskem</a:t>
            </a:r>
            <a:endParaRPr lang="sl-SI" sz="1800"/>
          </a:p>
        </p:txBody>
      </p:sp>
      <p:sp>
        <p:nvSpPr>
          <p:cNvPr id="17" name="Podnaslov 2">
            <a:extLst>
              <a:ext uri="{FF2B5EF4-FFF2-40B4-BE49-F238E27FC236}">
                <a16:creationId xmlns:a16="http://schemas.microsoft.com/office/drawing/2014/main" id="{3B81F4F9-5FB2-1483-EC49-03EC106D08C0}"/>
              </a:ext>
            </a:extLst>
          </p:cNvPr>
          <p:cNvSpPr txBox="1">
            <a:spLocks/>
          </p:cNvSpPr>
          <p:nvPr/>
        </p:nvSpPr>
        <p:spPr>
          <a:xfrm>
            <a:off x="272143" y="2196788"/>
            <a:ext cx="8382000" cy="1196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2000" i="1" dirty="0">
                <a:solidFill>
                  <a:srgbClr val="A3B91D"/>
                </a:solidFill>
              </a:rPr>
              <a:t>Delavnica programa usposabljanja za uporabo digitalnih tehnologij pri visokošolskem poučevanju „Digitalni PAI“ </a:t>
            </a:r>
          </a:p>
          <a:p>
            <a:pPr marL="0" indent="0" algn="ctr">
              <a:buNone/>
            </a:pPr>
            <a:endParaRPr lang="sl-SI" sz="2000" i="1" dirty="0">
              <a:solidFill>
                <a:srgbClr val="A3B91D"/>
              </a:solidFill>
            </a:endParaRPr>
          </a:p>
          <a:p>
            <a:pPr marL="0" indent="0" algn="ctr">
              <a:buNone/>
            </a:pPr>
            <a:r>
              <a:rPr lang="sl-SI" i="1" dirty="0">
                <a:solidFill>
                  <a:srgbClr val="008080"/>
                </a:solidFill>
              </a:rPr>
              <a:t>Uporaba interaktivnih zaslonov, tablic in drugih digitalnih naprav pri poučevanju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E261B6B-9EF5-1BF3-11E0-40CFAC78EE44}"/>
              </a:ext>
            </a:extLst>
          </p:cNvPr>
          <p:cNvSpPr txBox="1"/>
          <p:nvPr/>
        </p:nvSpPr>
        <p:spPr>
          <a:xfrm>
            <a:off x="1691640" y="4549531"/>
            <a:ext cx="5760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i="1">
                <a:solidFill>
                  <a:schemeClr val="bg1">
                    <a:lumMod val="50000"/>
                  </a:schemeClr>
                </a:solidFill>
              </a:rPr>
              <a:t>dr. Andreja Klančar, vodja aktivnosti Digitalni PAI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2EF87D94-6D66-01AA-A7F0-FC0B19ACB0D6}"/>
              </a:ext>
            </a:extLst>
          </p:cNvPr>
          <p:cNvSpPr txBox="1"/>
          <p:nvPr/>
        </p:nvSpPr>
        <p:spPr>
          <a:xfrm>
            <a:off x="3896363" y="5119917"/>
            <a:ext cx="1785983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10. 11. 2023</a:t>
            </a:r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8BCE1EE1-6E6D-7C56-BFF0-31B4435DCBD2}"/>
              </a:ext>
            </a:extLst>
          </p:cNvPr>
          <p:cNvSpPr txBox="1">
            <a:spLocks/>
          </p:cNvSpPr>
          <p:nvPr/>
        </p:nvSpPr>
        <p:spPr>
          <a:xfrm>
            <a:off x="502197" y="1150563"/>
            <a:ext cx="3734525" cy="8831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sl-SI" sz="2000">
                <a:solidFill>
                  <a:schemeClr val="bg1">
                    <a:lumMod val="50000"/>
                  </a:schemeClr>
                </a:solidFill>
              </a:rPr>
              <a:t>GREEN, DIGITAL &amp; INCLUSIVE </a:t>
            </a:r>
            <a:br>
              <a:rPr lang="sl-SI" sz="2000">
                <a:solidFill>
                  <a:schemeClr val="bg1">
                    <a:lumMod val="50000"/>
                  </a:schemeClr>
                </a:solidFill>
              </a:rPr>
            </a:br>
            <a:r>
              <a:rPr lang="sl-SI" sz="2000" err="1">
                <a:solidFill>
                  <a:schemeClr val="bg1">
                    <a:lumMod val="50000"/>
                  </a:schemeClr>
                </a:solidFill>
              </a:rPr>
              <a:t>University</a:t>
            </a:r>
            <a:r>
              <a:rPr lang="sl-SI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200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sl-SI" sz="2000">
                <a:solidFill>
                  <a:schemeClr val="bg1">
                    <a:lumMod val="50000"/>
                  </a:schemeClr>
                </a:solidFill>
              </a:rPr>
              <a:t> Primorska</a:t>
            </a:r>
            <a:endParaRPr lang="sl-SI" sz="2400"/>
          </a:p>
        </p:txBody>
      </p:sp>
    </p:spTree>
    <p:extLst>
      <p:ext uri="{BB962C8B-B14F-4D97-AF65-F5344CB8AC3E}">
        <p14:creationId xmlns:p14="http://schemas.microsoft.com/office/powerpoint/2010/main" val="18472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4607" y="1310827"/>
            <a:ext cx="3830320" cy="776289"/>
          </a:xfrm>
        </p:spPr>
        <p:txBody>
          <a:bodyPr>
            <a:normAutofit/>
          </a:bodyPr>
          <a:lstStyle/>
          <a:p>
            <a:r>
              <a:rPr lang="sl-SI" sz="2800" b="1" i="1" dirty="0">
                <a:solidFill>
                  <a:srgbClr val="A3B91D"/>
                </a:solidFill>
              </a:rPr>
              <a:t>Potek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B9D91C9-B780-CABC-41EB-DE56B611FE60}"/>
              </a:ext>
            </a:extLst>
          </p:cNvPr>
          <p:cNvSpPr txBox="1"/>
          <p:nvPr/>
        </p:nvSpPr>
        <p:spPr>
          <a:xfrm>
            <a:off x="587595" y="1975673"/>
            <a:ext cx="8322964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38" indent="-514338">
              <a:spcAft>
                <a:spcPts val="600"/>
              </a:spcAft>
              <a:buAutoNum type="arabicPeriod"/>
            </a:pPr>
            <a:r>
              <a:rPr lang="sl-SI" sz="2000" b="1" dirty="0">
                <a:solidFill>
                  <a:srgbClr val="006699"/>
                </a:solidFill>
                <a:latin typeface="Calibri Light"/>
                <a:cs typeface="Calibri Light"/>
              </a:rPr>
              <a:t>Osnovne informacije Programu usposabljanja za uporabo digitalnih tehnologij pri visokošolskem poučevanju ("digitalni PAI")</a:t>
            </a:r>
          </a:p>
          <a:p>
            <a:pPr marL="514338" indent="-514338">
              <a:spcBef>
                <a:spcPts val="600"/>
              </a:spcBef>
              <a:buAutoNum type="arabicPeriod"/>
            </a:pPr>
            <a:r>
              <a:rPr lang="sl-SI" sz="2000" b="1" dirty="0">
                <a:solidFill>
                  <a:srgbClr val="006699"/>
                </a:solidFill>
                <a:latin typeface="Calibri Light"/>
                <a:cs typeface="Calibri Light"/>
              </a:rPr>
              <a:t>SU na Odprta UP</a:t>
            </a:r>
          </a:p>
          <a:p>
            <a:pPr marL="514338" indent="-514338">
              <a:spcBef>
                <a:spcPts val="600"/>
              </a:spcBef>
              <a:buAutoNum type="arabicPeriod"/>
            </a:pPr>
            <a:r>
              <a:rPr lang="sl-SI" sz="2000" b="1" dirty="0">
                <a:solidFill>
                  <a:srgbClr val="006699"/>
                </a:solidFill>
                <a:latin typeface="Calibri Light"/>
                <a:cs typeface="Calibri Light"/>
              </a:rPr>
              <a:t>Osnovne informacije o poteku delavnice</a:t>
            </a:r>
          </a:p>
          <a:p>
            <a:pPr marL="514338" indent="-514338">
              <a:spcBef>
                <a:spcPts val="600"/>
              </a:spcBef>
              <a:buAutoNum type="arabicPeriod"/>
            </a:pPr>
            <a:r>
              <a:rPr lang="sl-SI" sz="2000" b="1" dirty="0">
                <a:solidFill>
                  <a:srgbClr val="006699"/>
                </a:solidFill>
                <a:latin typeface="Calibri Light"/>
                <a:cs typeface="Calibri Light"/>
              </a:rPr>
              <a:t>Uporaba interaktivnega zaslona in možnih aplikacij</a:t>
            </a:r>
          </a:p>
          <a:p>
            <a:pPr marL="514338" indent="-514338">
              <a:spcBef>
                <a:spcPts val="600"/>
              </a:spcBef>
              <a:buAutoNum type="arabicPeriod"/>
            </a:pPr>
            <a:r>
              <a:rPr lang="sl-SI" sz="2000" b="1" dirty="0">
                <a:solidFill>
                  <a:srgbClr val="006699"/>
                </a:solidFill>
                <a:latin typeface="Calibri Light"/>
                <a:cs typeface="Calibri Light"/>
              </a:rPr>
              <a:t>Predstavitev samostojnega dela</a:t>
            </a:r>
          </a:p>
          <a:p>
            <a:pPr marL="514338" indent="-514338">
              <a:spcBef>
                <a:spcPts val="600"/>
              </a:spcBef>
              <a:buAutoNum type="arabicPeriod"/>
            </a:pPr>
            <a:r>
              <a:rPr lang="sl-SI" sz="2000" b="1" dirty="0">
                <a:solidFill>
                  <a:srgbClr val="006699"/>
                </a:solidFill>
                <a:latin typeface="Calibri Light"/>
                <a:cs typeface="Calibri Light"/>
              </a:rPr>
              <a:t>Zaključek</a:t>
            </a:r>
            <a:endParaRPr lang="sl-SI" sz="2000" b="1" dirty="0">
              <a:solidFill>
                <a:schemeClr val="bg1">
                  <a:lumMod val="6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A7F8523-D0AF-18E7-56CA-93324D357DE9}"/>
              </a:ext>
            </a:extLst>
          </p:cNvPr>
          <p:cNvSpPr txBox="1"/>
          <p:nvPr/>
        </p:nvSpPr>
        <p:spPr>
          <a:xfrm>
            <a:off x="6041573" y="4360943"/>
            <a:ext cx="2514835" cy="830997"/>
          </a:xfrm>
          <a:prstGeom prst="rect">
            <a:avLst/>
          </a:prstGeom>
          <a:solidFill>
            <a:srgbClr val="F8FB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A3B91D"/>
                </a:solidFill>
                <a:ea typeface="+mj-ea"/>
                <a:cs typeface="+mj-cs"/>
              </a:rPr>
              <a:t>UP-GOSTI</a:t>
            </a:r>
          </a:p>
          <a:p>
            <a:pPr algn="ctr"/>
            <a:r>
              <a:rPr lang="sl-SI" sz="2400" b="1" dirty="0">
                <a:solidFill>
                  <a:srgbClr val="A3B91D"/>
                </a:solidFill>
                <a:ea typeface="+mj-ea"/>
                <a:cs typeface="+mj-cs"/>
              </a:rPr>
              <a:t>UP_GOSTI81326</a:t>
            </a:r>
            <a:endParaRPr lang="sl-SI" sz="2800" b="1" dirty="0">
              <a:solidFill>
                <a:srgbClr val="A3B91D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126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4544" y="1310827"/>
            <a:ext cx="8621487" cy="77628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sl-SI" sz="2800" b="1" dirty="0">
                <a:solidFill>
                  <a:srgbClr val="A3B91D"/>
                </a:solidFill>
                <a:latin typeface="Calibri Light"/>
                <a:cs typeface="Calibri Light"/>
              </a:rPr>
              <a:t>1. Osnovne informacije Programu usposabljanja za uporabo digitalnih tehnologij pri visokošolskem poučevanju ("digitalni PAI")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B9D91C9-B780-CABC-41EB-DE56B611FE60}"/>
              </a:ext>
            </a:extLst>
          </p:cNvPr>
          <p:cNvSpPr txBox="1"/>
          <p:nvPr/>
        </p:nvSpPr>
        <p:spPr>
          <a:xfrm>
            <a:off x="424543" y="3661870"/>
            <a:ext cx="8322964" cy="17697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38" indent="-514338">
              <a:spcAft>
                <a:spcPts val="600"/>
              </a:spcAft>
              <a:buAutoNum type="arabicPeriod"/>
            </a:pPr>
            <a:r>
              <a:rPr lang="sl-SI" sz="2000" b="1" dirty="0">
                <a:solidFill>
                  <a:srgbClr val="006699"/>
                </a:solidFill>
                <a:latin typeface="Calibri Light"/>
                <a:cs typeface="Calibri Light"/>
              </a:rPr>
              <a:t>Potrdila:</a:t>
            </a:r>
          </a:p>
          <a:p>
            <a:pPr marL="342891" indent="-34289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A3B91D"/>
                </a:solidFill>
                <a:latin typeface="Calibri Light"/>
                <a:cs typeface="Calibri Light"/>
              </a:rPr>
              <a:t>Potrdilo o udeležbi: </a:t>
            </a:r>
            <a:r>
              <a:rPr lang="sl-SI" sz="1600" dirty="0">
                <a:solidFill>
                  <a:srgbClr val="A3B91D"/>
                </a:solidFill>
                <a:latin typeface="Calibri Light"/>
                <a:cs typeface="Calibri Light"/>
              </a:rPr>
              <a:t>vsaj 50 % prisotnost na posamezni delavnici.</a:t>
            </a:r>
          </a:p>
          <a:p>
            <a:pPr marL="342891" indent="-34289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400" b="1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Potrdilo o doseganju učnih izidov:</a:t>
            </a:r>
            <a:r>
              <a:rPr lang="sl-SI" sz="1400" i="1" dirty="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rPr>
              <a:t> </a:t>
            </a:r>
            <a:r>
              <a:rPr lang="sl-SI" sz="1400" i="1" dirty="0">
                <a:solidFill>
                  <a:schemeClr val="bg1">
                    <a:lumMod val="65000"/>
                  </a:schemeClr>
                </a:solidFill>
                <a:latin typeface="WordVisi_MSFontService"/>
              </a:rPr>
              <a:t>opravi vse obveznosti ali na ustrezen način izkažejo doseganje učnih izidov</a:t>
            </a:r>
          </a:p>
          <a:p>
            <a:pPr marL="342891" indent="-34289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400" b="1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Potrdilo o opravljenem programu: </a:t>
            </a:r>
            <a:r>
              <a:rPr lang="sl-SI" sz="1400" i="1" dirty="0">
                <a:solidFill>
                  <a:schemeClr val="bg1">
                    <a:lumMod val="65000"/>
                  </a:schemeClr>
                </a:solidFill>
                <a:latin typeface="WordVisi_MSFontService"/>
              </a:rPr>
              <a:t>opravi obvezne delavnice sklopa 1 v obsegu 32 ur in izbrane delavnice preostalih sklopov v skupnem obsegu 64 ur</a:t>
            </a:r>
          </a:p>
        </p:txBody>
      </p:sp>
      <p:pic>
        <p:nvPicPr>
          <p:cNvPr id="7" name="Slika 6">
            <a:hlinkClick r:id="rId2"/>
            <a:extLst>
              <a:ext uri="{FF2B5EF4-FFF2-40B4-BE49-F238E27FC236}">
                <a16:creationId xmlns:a16="http://schemas.microsoft.com/office/drawing/2014/main" id="{D1D6EC29-85E3-ED7D-73C9-7F8A2A00C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71" y="2278607"/>
            <a:ext cx="6267772" cy="10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4544" y="1310827"/>
            <a:ext cx="8621487" cy="7762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l-SI" sz="2800" b="1" dirty="0">
                <a:solidFill>
                  <a:srgbClr val="A3B91D"/>
                </a:solidFill>
                <a:latin typeface="Calibri Light"/>
                <a:cs typeface="Calibri Light"/>
              </a:rPr>
              <a:t>2. SU na Odprta UP</a:t>
            </a:r>
          </a:p>
        </p:txBody>
      </p:sp>
      <p:pic>
        <p:nvPicPr>
          <p:cNvPr id="5" name="Slika 4">
            <a:hlinkClick r:id="rId2"/>
            <a:extLst>
              <a:ext uri="{FF2B5EF4-FFF2-40B4-BE49-F238E27FC236}">
                <a16:creationId xmlns:a16="http://schemas.microsoft.com/office/drawing/2014/main" id="{86579728-441D-0D7E-4A0E-33F14A3E7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4" y="2087116"/>
            <a:ext cx="4904031" cy="176971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6F400AE-A402-949B-1B74-4BFCEA61D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741" y="2087116"/>
            <a:ext cx="2895749" cy="33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limb Teamwork Images | Free Photos, PNG Stickers, Wallpapers &amp; Backgrounds  - rawpixel">
            <a:extLst>
              <a:ext uri="{FF2B5EF4-FFF2-40B4-BE49-F238E27FC236}">
                <a16:creationId xmlns:a16="http://schemas.microsoft.com/office/drawing/2014/main" id="{288F6AD1-3CD6-99F3-3720-9038EEFC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25" y="966786"/>
            <a:ext cx="923331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dnaslov 2">
            <a:extLst>
              <a:ext uri="{FF2B5EF4-FFF2-40B4-BE49-F238E27FC236}">
                <a16:creationId xmlns:a16="http://schemas.microsoft.com/office/drawing/2014/main" id="{6E4BFF98-B50B-CFD4-16C3-63716075A722}"/>
              </a:ext>
            </a:extLst>
          </p:cNvPr>
          <p:cNvSpPr txBox="1">
            <a:spLocks/>
          </p:cNvSpPr>
          <p:nvPr/>
        </p:nvSpPr>
        <p:spPr>
          <a:xfrm>
            <a:off x="1012372" y="2731181"/>
            <a:ext cx="6858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i="1" dirty="0">
                <a:solidFill>
                  <a:srgbClr val="008080"/>
                </a:solidFill>
              </a:rPr>
              <a:t>Uporaba interaktivnega zaslona</a:t>
            </a:r>
          </a:p>
        </p:txBody>
      </p:sp>
      <p:sp>
        <p:nvSpPr>
          <p:cNvPr id="2" name="Puščica: desno 1">
            <a:extLst>
              <a:ext uri="{FF2B5EF4-FFF2-40B4-BE49-F238E27FC236}">
                <a16:creationId xmlns:a16="http://schemas.microsoft.com/office/drawing/2014/main" id="{C81D6771-AA78-79B2-AE03-A75ABD5FA608}"/>
              </a:ext>
            </a:extLst>
          </p:cNvPr>
          <p:cNvSpPr/>
          <p:nvPr/>
        </p:nvSpPr>
        <p:spPr>
          <a:xfrm>
            <a:off x="3287490" y="4005946"/>
            <a:ext cx="2536371" cy="1034143"/>
          </a:xfrm>
          <a:prstGeom prst="rightArrow">
            <a:avLst/>
          </a:prstGeom>
          <a:solidFill>
            <a:srgbClr val="A3B91D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00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dogled slike">
            <a:extLst>
              <a:ext uri="{FF2B5EF4-FFF2-40B4-BE49-F238E27FC236}">
                <a16:creationId xmlns:a16="http://schemas.microsoft.com/office/drawing/2014/main" id="{2A3BD6AE-CB1F-B8FE-D920-074FA5A8C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8" t="18413" b="22223"/>
          <a:stretch/>
        </p:blipFill>
        <p:spPr bwMode="auto">
          <a:xfrm>
            <a:off x="6762627" y="1023256"/>
            <a:ext cx="1031544" cy="54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997064D0-E70B-FB43-07F2-53F3358188E9}"/>
              </a:ext>
            </a:extLst>
          </p:cNvPr>
          <p:cNvCxnSpPr>
            <a:cxnSpLocks/>
          </p:cNvCxnSpPr>
          <p:nvPr/>
        </p:nvCxnSpPr>
        <p:spPr>
          <a:xfrm flipH="1" flipV="1">
            <a:off x="5007429" y="3396161"/>
            <a:ext cx="1970314" cy="10251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69352904-508E-80A3-978C-15CDF939001B}"/>
              </a:ext>
            </a:extLst>
          </p:cNvPr>
          <p:cNvSpPr txBox="1"/>
          <p:nvPr/>
        </p:nvSpPr>
        <p:spPr>
          <a:xfrm>
            <a:off x="507336" y="1541694"/>
            <a:ext cx="480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PREKLOP </a:t>
            </a:r>
            <a:r>
              <a:rPr lang="sl-SI" b="1" dirty="0">
                <a:solidFill>
                  <a:srgbClr val="00B050"/>
                </a:solidFill>
              </a:rPr>
              <a:t>RAČUNALNIK</a:t>
            </a:r>
            <a:r>
              <a:rPr lang="sl-SI" b="1" dirty="0">
                <a:solidFill>
                  <a:srgbClr val="0070C0"/>
                </a:solidFill>
              </a:rPr>
              <a:t> </a:t>
            </a:r>
            <a:r>
              <a:rPr lang="sl-SI" b="1" dirty="0">
                <a:solidFill>
                  <a:srgbClr val="FF0000"/>
                </a:solidFill>
              </a:rPr>
              <a:t>/ INTERAKTIVNI ZASLON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Predogled slike">
            <a:extLst>
              <a:ext uri="{FF2B5EF4-FFF2-40B4-BE49-F238E27FC236}">
                <a16:creationId xmlns:a16="http://schemas.microsoft.com/office/drawing/2014/main" id="{E35CDDD9-984D-FDB8-C94D-E27361049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2" t="31429" r="33453" b="32673"/>
          <a:stretch/>
        </p:blipFill>
        <p:spPr bwMode="auto">
          <a:xfrm>
            <a:off x="514887" y="1990380"/>
            <a:ext cx="4176290" cy="31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: zaokroženi vogali 2">
            <a:extLst>
              <a:ext uri="{FF2B5EF4-FFF2-40B4-BE49-F238E27FC236}">
                <a16:creationId xmlns:a16="http://schemas.microsoft.com/office/drawing/2014/main" id="{9DF67351-6A0D-00B4-576A-1780A6F12C00}"/>
              </a:ext>
            </a:extLst>
          </p:cNvPr>
          <p:cNvSpPr/>
          <p:nvPr/>
        </p:nvSpPr>
        <p:spPr>
          <a:xfrm>
            <a:off x="936171" y="2481943"/>
            <a:ext cx="881743" cy="8599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8E5CAB8E-AF6A-28C3-7C27-851747B55DDF}"/>
              </a:ext>
            </a:extLst>
          </p:cNvPr>
          <p:cNvSpPr/>
          <p:nvPr/>
        </p:nvSpPr>
        <p:spPr>
          <a:xfrm>
            <a:off x="2466544" y="2481942"/>
            <a:ext cx="881743" cy="85997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46FEC08B-2CBB-E85B-45AE-1032E591BD2A}"/>
              </a:ext>
            </a:extLst>
          </p:cNvPr>
          <p:cNvCxnSpPr/>
          <p:nvPr/>
        </p:nvCxnSpPr>
        <p:spPr>
          <a:xfrm>
            <a:off x="2239198" y="1904999"/>
            <a:ext cx="471345" cy="45710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42CAA42-1504-969A-EF05-BDE965846E82}"/>
              </a:ext>
            </a:extLst>
          </p:cNvPr>
          <p:cNvSpPr txBox="1"/>
          <p:nvPr/>
        </p:nvSpPr>
        <p:spPr>
          <a:xfrm>
            <a:off x="3167743" y="4495801"/>
            <a:ext cx="2139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PLAVAJOČA ORODJA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DF3435B-5853-AFD9-3466-8089DA3C7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14" y="4495801"/>
            <a:ext cx="2381372" cy="533427"/>
          </a:xfrm>
          <a:prstGeom prst="rect">
            <a:avLst/>
          </a:prstGeom>
        </p:spPr>
      </p:pic>
      <p:pic>
        <p:nvPicPr>
          <p:cNvPr id="1026" name="Picture 2" descr="Predogled slike">
            <a:extLst>
              <a:ext uri="{FF2B5EF4-FFF2-40B4-BE49-F238E27FC236}">
                <a16:creationId xmlns:a16="http://schemas.microsoft.com/office/drawing/2014/main" id="{2A3BD6AE-CB1F-B8FE-D920-074FA5A8C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8" t="18413" b="22223"/>
          <a:stretch/>
        </p:blipFill>
        <p:spPr bwMode="auto">
          <a:xfrm>
            <a:off x="6762627" y="1023256"/>
            <a:ext cx="1031544" cy="54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424D354E-7530-ADF6-A644-72B84DF8C020}"/>
              </a:ext>
            </a:extLst>
          </p:cNvPr>
          <p:cNvCxnSpPr/>
          <p:nvPr/>
        </p:nvCxnSpPr>
        <p:spPr>
          <a:xfrm flipH="1" flipV="1">
            <a:off x="5307496" y="4669971"/>
            <a:ext cx="1670247" cy="148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997064D0-E70B-FB43-07F2-53F3358188E9}"/>
              </a:ext>
            </a:extLst>
          </p:cNvPr>
          <p:cNvCxnSpPr>
            <a:cxnSpLocks/>
          </p:cNvCxnSpPr>
          <p:nvPr/>
        </p:nvCxnSpPr>
        <p:spPr>
          <a:xfrm flipH="1" flipV="1">
            <a:off x="2491761" y="2573102"/>
            <a:ext cx="4118233" cy="1122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AEFFF1CB-860E-139F-E785-51A4B726B9BC}"/>
              </a:ext>
            </a:extLst>
          </p:cNvPr>
          <p:cNvCxnSpPr>
            <a:cxnSpLocks/>
          </p:cNvCxnSpPr>
          <p:nvPr/>
        </p:nvCxnSpPr>
        <p:spPr>
          <a:xfrm flipH="1" flipV="1">
            <a:off x="4037533" y="1926771"/>
            <a:ext cx="2572461" cy="3139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F0007B2-8711-6DA2-CA14-52E1AA4A09A1}"/>
              </a:ext>
            </a:extLst>
          </p:cNvPr>
          <p:cNvSpPr txBox="1"/>
          <p:nvPr/>
        </p:nvSpPr>
        <p:spPr>
          <a:xfrm>
            <a:off x="539524" y="1715868"/>
            <a:ext cx="3498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PREHOD MED OKNI/APLIKACIAJMI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69352904-508E-80A3-978C-15CDF939001B}"/>
              </a:ext>
            </a:extLst>
          </p:cNvPr>
          <p:cNvSpPr txBox="1"/>
          <p:nvPr/>
        </p:nvSpPr>
        <p:spPr>
          <a:xfrm>
            <a:off x="539524" y="2362199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APLIKACIJA 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Predogled slike">
            <a:extLst>
              <a:ext uri="{FF2B5EF4-FFF2-40B4-BE49-F238E27FC236}">
                <a16:creationId xmlns:a16="http://schemas.microsoft.com/office/drawing/2014/main" id="{F532FF85-9B9A-3345-7BB3-38863AAD2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87" t="34695" r="3352" b="60128"/>
          <a:stretch/>
        </p:blipFill>
        <p:spPr bwMode="auto">
          <a:xfrm>
            <a:off x="883023" y="2847601"/>
            <a:ext cx="1036872" cy="10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dogled slike">
            <a:extLst>
              <a:ext uri="{FF2B5EF4-FFF2-40B4-BE49-F238E27FC236}">
                <a16:creationId xmlns:a16="http://schemas.microsoft.com/office/drawing/2014/main" id="{2A3BD6AE-CB1F-B8FE-D920-074FA5A8C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8" t="18413" b="22223"/>
          <a:stretch/>
        </p:blipFill>
        <p:spPr bwMode="auto">
          <a:xfrm>
            <a:off x="6762627" y="1023256"/>
            <a:ext cx="1031544" cy="54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997064D0-E70B-FB43-07F2-53F3358188E9}"/>
              </a:ext>
            </a:extLst>
          </p:cNvPr>
          <p:cNvCxnSpPr>
            <a:cxnSpLocks/>
          </p:cNvCxnSpPr>
          <p:nvPr/>
        </p:nvCxnSpPr>
        <p:spPr>
          <a:xfrm flipH="1" flipV="1">
            <a:off x="1933967" y="2014857"/>
            <a:ext cx="4825134" cy="10899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F0007B2-8711-6DA2-CA14-52E1AA4A09A1}"/>
              </a:ext>
            </a:extLst>
          </p:cNvPr>
          <p:cNvSpPr txBox="1"/>
          <p:nvPr/>
        </p:nvSpPr>
        <p:spPr>
          <a:xfrm>
            <a:off x="432952" y="1348644"/>
            <a:ext cx="4704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SHRANJEVANJE DOKUMENTOV, TABELSKIH SLIK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Predogled slike">
            <a:extLst>
              <a:ext uri="{FF2B5EF4-FFF2-40B4-BE49-F238E27FC236}">
                <a16:creationId xmlns:a16="http://schemas.microsoft.com/office/drawing/2014/main" id="{F532FF85-9B9A-3345-7BB3-38863AAD2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87" t="39872" r="3352" b="55513"/>
          <a:stretch/>
        </p:blipFill>
        <p:spPr bwMode="auto">
          <a:xfrm>
            <a:off x="503218" y="1842054"/>
            <a:ext cx="1360483" cy="12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redogled slike">
            <a:extLst>
              <a:ext uri="{FF2B5EF4-FFF2-40B4-BE49-F238E27FC236}">
                <a16:creationId xmlns:a16="http://schemas.microsoft.com/office/drawing/2014/main" id="{3EC3F671-E5C9-4B2B-EC2A-6305B3283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17619" r="29643" b="51270"/>
          <a:stretch/>
        </p:blipFill>
        <p:spPr bwMode="auto">
          <a:xfrm>
            <a:off x="261258" y="3429000"/>
            <a:ext cx="611777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38AD7CBB-1708-E2C4-7A62-E28936E225CF}"/>
              </a:ext>
            </a:extLst>
          </p:cNvPr>
          <p:cNvCxnSpPr>
            <a:cxnSpLocks/>
          </p:cNvCxnSpPr>
          <p:nvPr/>
        </p:nvCxnSpPr>
        <p:spPr>
          <a:xfrm>
            <a:off x="1933967" y="2813773"/>
            <a:ext cx="1016062" cy="5186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5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UP" id="{01397D8F-E370-4469-AE6C-E66D506579BD}" vid="{7E24EC6E-4A23-4912-A90C-AD2256EE09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3E021C52B2044A05448AECF2A5BA2" ma:contentTypeVersion="13" ma:contentTypeDescription="Create a new document." ma:contentTypeScope="" ma:versionID="db583d56c65bcdb18b74bab3bd5b75e0">
  <xsd:schema xmlns:xsd="http://www.w3.org/2001/XMLSchema" xmlns:xs="http://www.w3.org/2001/XMLSchema" xmlns:p="http://schemas.microsoft.com/office/2006/metadata/properties" xmlns:ns2="da14c8a1-8840-4eb5-85dd-318f1c499f51" xmlns:ns3="0339ae79-3ddb-4223-b386-39325781f8bf" targetNamespace="http://schemas.microsoft.com/office/2006/metadata/properties" ma:root="true" ma:fieldsID="fefe20ec895068ccba56298d82e8a0e2" ns2:_="" ns3:_="">
    <xsd:import namespace="da14c8a1-8840-4eb5-85dd-318f1c499f51"/>
    <xsd:import namespace="0339ae79-3ddb-4223-b386-39325781f8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14c8a1-8840-4eb5-85dd-318f1c499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938a081-a76a-4171-adc7-1d45bc8862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9ae79-3ddb-4223-b386-39325781f8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b6c3ddd-7b0b-4306-b5c8-68dcfcc38296}" ma:internalName="TaxCatchAll" ma:showField="CatchAllData" ma:web="0339ae79-3ddb-4223-b386-39325781f8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39ae79-3ddb-4223-b386-39325781f8bf" xsi:nil="true"/>
    <lcf76f155ced4ddcb4097134ff3c332f xmlns="da14c8a1-8840-4eb5-85dd-318f1c499f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DA4A2-9DCF-4A79-9427-4750C3CBEBA6}">
  <ds:schemaRefs>
    <ds:schemaRef ds:uri="0339ae79-3ddb-4223-b386-39325781f8bf"/>
    <ds:schemaRef ds:uri="da14c8a1-8840-4eb5-85dd-318f1c499f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56A5901-8706-47F2-8235-D10F92592A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562586-252B-4857-9975-A62F0197218A}">
  <ds:schemaRefs>
    <ds:schemaRef ds:uri="0339ae79-3ddb-4223-b386-39325781f8bf"/>
    <ds:schemaRef ds:uri="611a86af-6f23-4521-91a8-fdf3f65cbe1f"/>
    <ds:schemaRef ds:uri="da14c8a1-8840-4eb5-85dd-318f1c499f51"/>
    <ds:schemaRef ds:uri="f2bdff2b-c1a5-4a60-96aa-2df28ee665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2021-UP</Template>
  <TotalTime>838</TotalTime>
  <Words>196</Words>
  <Application>Microsoft Office PowerPoint</Application>
  <PresentationFormat>Diaprojekcija na zaslonu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Ubuntu</vt:lpstr>
      <vt:lpstr>WordVisi_MSFontService</vt:lpstr>
      <vt:lpstr>Officeova tema</vt:lpstr>
      <vt:lpstr>PowerPointova predstavitev</vt:lpstr>
      <vt:lpstr>Potek</vt:lpstr>
      <vt:lpstr>1. Osnovne informacije Programu usposabljanja za uporabo digitalnih tehnologij pri visokošolskem poučevanju ("digitalni PAI")</vt:lpstr>
      <vt:lpstr>2. SU na Odprta UP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Univerza na  Primorskem</dc:title>
  <dc:creator>Mitja Tretjak</dc:creator>
  <cp:lastModifiedBy>Andreja Klančar</cp:lastModifiedBy>
  <cp:revision>666</cp:revision>
  <dcterms:created xsi:type="dcterms:W3CDTF">2021-07-21T14:01:00Z</dcterms:created>
  <dcterms:modified xsi:type="dcterms:W3CDTF">2023-11-09T23:22:13Z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0x010100B903E021C52B2044A05448AECF2A5BA2</vt:lpwstr>
  </property>
  <property fmtid="{D5CDD505-2E9C-101B-9397-08002B2CF9AE}" pid="3" name="MediaServiceImageTags">
    <vt:lpwstr/>
  </property>
</Properties>
</file>