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7" r:id="rId2"/>
    <p:sldId id="258" r:id="rId3"/>
    <p:sldId id="532" r:id="rId4"/>
    <p:sldId id="318" r:id="rId5"/>
    <p:sldId id="538" r:id="rId6"/>
    <p:sldId id="539" r:id="rId7"/>
    <p:sldId id="541" r:id="rId8"/>
    <p:sldId id="540" r:id="rId9"/>
    <p:sldId id="542" r:id="rId10"/>
    <p:sldId id="543" r:id="rId11"/>
    <p:sldId id="349" r:id="rId12"/>
    <p:sldId id="353" r:id="rId13"/>
    <p:sldId id="544" r:id="rId14"/>
    <p:sldId id="391" r:id="rId15"/>
    <p:sldId id="545" r:id="rId16"/>
    <p:sldId id="392" r:id="rId17"/>
    <p:sldId id="363" r:id="rId18"/>
    <p:sldId id="513" r:id="rId19"/>
    <p:sldId id="472" r:id="rId20"/>
    <p:sldId id="514" r:id="rId21"/>
    <p:sldId id="515" r:id="rId22"/>
    <p:sldId id="482" r:id="rId23"/>
    <p:sldId id="516" r:id="rId24"/>
    <p:sldId id="517" r:id="rId25"/>
    <p:sldId id="546" r:id="rId26"/>
    <p:sldId id="470" r:id="rId27"/>
    <p:sldId id="454" r:id="rId28"/>
    <p:sldId id="473" r:id="rId29"/>
    <p:sldId id="518" r:id="rId30"/>
    <p:sldId id="487" r:id="rId31"/>
    <p:sldId id="550" r:id="rId32"/>
    <p:sldId id="551" r:id="rId33"/>
    <p:sldId id="552" r:id="rId34"/>
    <p:sldId id="553" r:id="rId35"/>
    <p:sldId id="491" r:id="rId36"/>
    <p:sldId id="493" r:id="rId37"/>
    <p:sldId id="494" r:id="rId38"/>
    <p:sldId id="495" r:id="rId39"/>
    <p:sldId id="496" r:id="rId40"/>
    <p:sldId id="497" r:id="rId41"/>
    <p:sldId id="498" r:id="rId42"/>
    <p:sldId id="499" r:id="rId43"/>
    <p:sldId id="547" r:id="rId44"/>
    <p:sldId id="548" r:id="rId45"/>
    <p:sldId id="259" r:id="rId46"/>
    <p:sldId id="261" r:id="rId47"/>
    <p:sldId id="520" r:id="rId48"/>
    <p:sldId id="265" r:id="rId49"/>
    <p:sldId id="267" r:id="rId50"/>
    <p:sldId id="304" r:id="rId51"/>
    <p:sldId id="308" r:id="rId52"/>
    <p:sldId id="534" r:id="rId53"/>
    <p:sldId id="533" r:id="rId54"/>
    <p:sldId id="549" r:id="rId55"/>
    <p:sldId id="312" r:id="rId56"/>
    <p:sldId id="537" r:id="rId57"/>
    <p:sldId id="556" r:id="rId58"/>
    <p:sldId id="554" r:id="rId59"/>
    <p:sldId id="560" r:id="rId60"/>
    <p:sldId id="557" r:id="rId61"/>
    <p:sldId id="558" r:id="rId62"/>
    <p:sldId id="313" r:id="rId63"/>
    <p:sldId id="314" r:id="rId64"/>
    <p:sldId id="315" r:id="rId65"/>
    <p:sldId id="536" r:id="rId66"/>
    <p:sldId id="34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13"/>
    <p:restoredTop sz="91429"/>
  </p:normalViewPr>
  <p:slideViewPr>
    <p:cSldViewPr snapToGrid="0" snapToObjects="1">
      <p:cViewPr varScale="1">
        <p:scale>
          <a:sx n="113" d="100"/>
          <a:sy n="113" d="100"/>
        </p:scale>
        <p:origin x="184"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private:var:folders:2v:npk6pxfj32b4m01z_6sh89cm0000gp:T:TemporaryItems:notes:IBM%20Issued%20by%20Loc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'[BDU Analysis OCt 2015.xlsx]Sheet1'!$B$6</c:f>
              <c:strCache>
                <c:ptCount val="1"/>
                <c:pt idx="0">
                  <c:v>Enrollments</c:v>
                </c:pt>
              </c:strCache>
            </c:strRef>
          </c:tx>
          <c:spPr>
            <a:solidFill>
              <a:srgbClr val="6AA4D8"/>
            </a:solidFill>
            <a:ln>
              <a:noFill/>
            </a:ln>
          </c:spPr>
          <c:invertIfNegative val="0"/>
          <c:dPt>
            <c:idx val="0"/>
            <c:invertIfNegative val="0"/>
            <c:bubble3D val="0"/>
            <c:extLst>
              <c:ext xmlns:c16="http://schemas.microsoft.com/office/drawing/2014/chart" uri="{C3380CC4-5D6E-409C-BE32-E72D297353CC}">
                <c16:uniqueId val="{00000000-C5D4-2F4F-8D28-D716FF482F85}"/>
              </c:ext>
            </c:extLst>
          </c:dPt>
          <c:dPt>
            <c:idx val="2"/>
            <c:invertIfNegative val="0"/>
            <c:bubble3D val="0"/>
            <c:extLst>
              <c:ext xmlns:c16="http://schemas.microsoft.com/office/drawing/2014/chart" uri="{C3380CC4-5D6E-409C-BE32-E72D297353CC}">
                <c16:uniqueId val="{00000001-C5D4-2F4F-8D28-D716FF482F85}"/>
              </c:ext>
            </c:extLst>
          </c:dPt>
          <c:dLbls>
            <c:spPr>
              <a:noFill/>
              <a:ln>
                <a:noFill/>
              </a:ln>
              <a:effectLst/>
            </c:spPr>
            <c:txPr>
              <a:bodyPr/>
              <a:lstStyle/>
              <a:p>
                <a:pPr>
                  <a:defRPr sz="1000" b="0">
                    <a:solidFill>
                      <a:schemeClr val="bg1"/>
                    </a:solidFill>
                    <a:latin typeface="Calibri" panose="020F0502020204030204" pitchFamily="34" charset="0"/>
                    <a:cs typeface="HelvNeue for IBM"/>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'[BDU Analysis OCt 2015.xlsx]Sheet1'!$C$5:$E$5</c:f>
              <c:strCache>
                <c:ptCount val="3"/>
                <c:pt idx="0">
                  <c:v>Before</c:v>
                </c:pt>
                <c:pt idx="1">
                  <c:v>July</c:v>
                </c:pt>
                <c:pt idx="2">
                  <c:v>Oct</c:v>
                </c:pt>
              </c:strCache>
            </c:strRef>
          </c:cat>
          <c:val>
            <c:numRef>
              <c:f>'[BDU Analysis OCt 2015.xlsx]Sheet1'!$C$6:$E$6</c:f>
              <c:numCache>
                <c:formatCode>General</c:formatCode>
                <c:ptCount val="3"/>
                <c:pt idx="0">
                  <c:v>10589</c:v>
                </c:pt>
                <c:pt idx="1">
                  <c:v>12260</c:v>
                </c:pt>
                <c:pt idx="2">
                  <c:v>24253</c:v>
                </c:pt>
              </c:numCache>
            </c:numRef>
          </c:val>
          <c:extLst>
            <c:ext xmlns:c16="http://schemas.microsoft.com/office/drawing/2014/chart" uri="{C3380CC4-5D6E-409C-BE32-E72D297353CC}">
              <c16:uniqueId val="{00000002-C5D4-2F4F-8D28-D716FF482F85}"/>
            </c:ext>
          </c:extLst>
        </c:ser>
        <c:dLbls>
          <c:showLegendKey val="0"/>
          <c:showVal val="0"/>
          <c:showCatName val="0"/>
          <c:showSerName val="0"/>
          <c:showPercent val="0"/>
          <c:showBubbleSize val="0"/>
        </c:dLbls>
        <c:gapWidth val="50"/>
        <c:overlap val="100"/>
        <c:axId val="-2033913640"/>
        <c:axId val="-2033910760"/>
      </c:barChart>
      <c:catAx>
        <c:axId val="-2033913640"/>
        <c:scaling>
          <c:orientation val="minMax"/>
        </c:scaling>
        <c:delete val="0"/>
        <c:axPos val="b"/>
        <c:numFmt formatCode="General" sourceLinked="0"/>
        <c:majorTickMark val="out"/>
        <c:minorTickMark val="none"/>
        <c:tickLblPos val="nextTo"/>
        <c:crossAx val="-2033910760"/>
        <c:crosses val="autoZero"/>
        <c:auto val="1"/>
        <c:lblAlgn val="ctr"/>
        <c:lblOffset val="100"/>
        <c:noMultiLvlLbl val="0"/>
      </c:catAx>
      <c:valAx>
        <c:axId val="-2033910760"/>
        <c:scaling>
          <c:orientation val="minMax"/>
          <c:max val="25000"/>
        </c:scaling>
        <c:delete val="1"/>
        <c:axPos val="l"/>
        <c:numFmt formatCode="General" sourceLinked="1"/>
        <c:majorTickMark val="out"/>
        <c:minorTickMark val="none"/>
        <c:tickLblPos val="nextTo"/>
        <c:crossAx val="-203391364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'[BDU Analysis OCt 2015.xlsx]Sheet1'!$G$6</c:f>
              <c:strCache>
                <c:ptCount val="1"/>
                <c:pt idx="0">
                  <c:v>% of Enrollments Completing</c:v>
                </c:pt>
              </c:strCache>
            </c:strRef>
          </c:tx>
          <c:spPr>
            <a:solidFill>
              <a:srgbClr val="6AA4D8"/>
            </a:solidFill>
            <a:ln>
              <a:noFill/>
            </a:ln>
          </c:spPr>
          <c:invertIfNegative val="0"/>
          <c:dPt>
            <c:idx val="0"/>
            <c:invertIfNegative val="0"/>
            <c:bubble3D val="0"/>
            <c:extLst>
              <c:ext xmlns:c16="http://schemas.microsoft.com/office/drawing/2014/chart" uri="{C3380CC4-5D6E-409C-BE32-E72D297353CC}">
                <c16:uniqueId val="{00000000-1D24-FA40-9B7A-4330D8F85EAE}"/>
              </c:ext>
            </c:extLst>
          </c:dPt>
          <c:dPt>
            <c:idx val="1"/>
            <c:invertIfNegative val="0"/>
            <c:bubble3D val="0"/>
            <c:extLst>
              <c:ext xmlns:c16="http://schemas.microsoft.com/office/drawing/2014/chart" uri="{C3380CC4-5D6E-409C-BE32-E72D297353CC}">
                <c16:uniqueId val="{00000001-1D24-FA40-9B7A-4330D8F85EAE}"/>
              </c:ext>
            </c:extLst>
          </c:dPt>
          <c:dPt>
            <c:idx val="2"/>
            <c:invertIfNegative val="0"/>
            <c:bubble3D val="0"/>
            <c:extLst>
              <c:ext xmlns:c16="http://schemas.microsoft.com/office/drawing/2014/chart" uri="{C3380CC4-5D6E-409C-BE32-E72D297353CC}">
                <c16:uniqueId val="{00000002-1D24-FA40-9B7A-4330D8F85EAE}"/>
              </c:ext>
            </c:extLst>
          </c:dPt>
          <c:dLbls>
            <c:dLbl>
              <c:idx val="2"/>
              <c:layout>
                <c:manualLayout>
                  <c:x val="0"/>
                  <c:y val="-8.814000744013869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24-FA40-9B7A-4330D8F85EAE}"/>
                </c:ext>
              </c:extLst>
            </c:dLbl>
            <c:spPr>
              <a:noFill/>
              <a:ln>
                <a:noFill/>
              </a:ln>
              <a:effectLst/>
            </c:spPr>
            <c:txPr>
              <a:bodyPr/>
              <a:lstStyle/>
              <a:p>
                <a:pPr>
                  <a:defRPr sz="1200" b="1">
                    <a:solidFill>
                      <a:schemeClr val="bg1"/>
                    </a:solidFill>
                    <a:latin typeface="HelvNeue for IBM"/>
                    <a:cs typeface="HelvNeue for IBM"/>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'[BDU Analysis OCt 2015.xlsx]Sheet1'!$H$5:$J$5</c:f>
              <c:strCache>
                <c:ptCount val="3"/>
                <c:pt idx="0">
                  <c:v>Before</c:v>
                </c:pt>
                <c:pt idx="1">
                  <c:v>July</c:v>
                </c:pt>
                <c:pt idx="2">
                  <c:v>Oct</c:v>
                </c:pt>
              </c:strCache>
            </c:strRef>
          </c:cat>
          <c:val>
            <c:numRef>
              <c:f>'[BDU Analysis OCt 2015.xlsx]Sheet1'!$H$6:$J$6</c:f>
              <c:numCache>
                <c:formatCode>0%</c:formatCode>
                <c:ptCount val="3"/>
                <c:pt idx="0">
                  <c:v>0.19</c:v>
                </c:pt>
                <c:pt idx="1">
                  <c:v>0.28999999999999998</c:v>
                </c:pt>
                <c:pt idx="2">
                  <c:v>0.62</c:v>
                </c:pt>
              </c:numCache>
            </c:numRef>
          </c:val>
          <c:extLst>
            <c:ext xmlns:c16="http://schemas.microsoft.com/office/drawing/2014/chart" uri="{C3380CC4-5D6E-409C-BE32-E72D297353CC}">
              <c16:uniqueId val="{00000003-1D24-FA40-9B7A-4330D8F85EAE}"/>
            </c:ext>
          </c:extLst>
        </c:ser>
        <c:dLbls>
          <c:showLegendKey val="0"/>
          <c:showVal val="0"/>
          <c:showCatName val="0"/>
          <c:showSerName val="0"/>
          <c:showPercent val="0"/>
          <c:showBubbleSize val="0"/>
        </c:dLbls>
        <c:gapWidth val="50"/>
        <c:overlap val="100"/>
        <c:axId val="-2033861816"/>
        <c:axId val="-2033858760"/>
      </c:barChart>
      <c:catAx>
        <c:axId val="-2033861816"/>
        <c:scaling>
          <c:orientation val="minMax"/>
        </c:scaling>
        <c:delete val="0"/>
        <c:axPos val="b"/>
        <c:numFmt formatCode="General" sourceLinked="0"/>
        <c:majorTickMark val="out"/>
        <c:minorTickMark val="none"/>
        <c:tickLblPos val="nextTo"/>
        <c:crossAx val="-2033858760"/>
        <c:crosses val="autoZero"/>
        <c:auto val="1"/>
        <c:lblAlgn val="ctr"/>
        <c:lblOffset val="100"/>
        <c:noMultiLvlLbl val="0"/>
      </c:catAx>
      <c:valAx>
        <c:axId val="-2033858760"/>
        <c:scaling>
          <c:orientation val="minMax"/>
        </c:scaling>
        <c:delete val="1"/>
        <c:axPos val="l"/>
        <c:numFmt formatCode="0%" sourceLinked="1"/>
        <c:majorTickMark val="out"/>
        <c:minorTickMark val="none"/>
        <c:tickLblPos val="nextTo"/>
        <c:crossAx val="-203386181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'[BDU Analysis OCt 2015.xlsx]Sheet1'!$G$20</c:f>
              <c:strCache>
                <c:ptCount val="1"/>
                <c:pt idx="0">
                  <c:v>Students Passing</c:v>
                </c:pt>
              </c:strCache>
            </c:strRef>
          </c:tx>
          <c:spPr>
            <a:solidFill>
              <a:srgbClr val="6AA4D8"/>
            </a:solidFill>
            <a:ln>
              <a:noFill/>
            </a:ln>
          </c:spPr>
          <c:invertIfNegative val="0"/>
          <c:dPt>
            <c:idx val="0"/>
            <c:invertIfNegative val="0"/>
            <c:bubble3D val="0"/>
            <c:extLst>
              <c:ext xmlns:c16="http://schemas.microsoft.com/office/drawing/2014/chart" uri="{C3380CC4-5D6E-409C-BE32-E72D297353CC}">
                <c16:uniqueId val="{00000000-D921-6F41-BF54-8B79228879FE}"/>
              </c:ext>
            </c:extLst>
          </c:dPt>
          <c:dPt>
            <c:idx val="1"/>
            <c:invertIfNegative val="0"/>
            <c:bubble3D val="0"/>
            <c:extLst>
              <c:ext xmlns:c16="http://schemas.microsoft.com/office/drawing/2014/chart" uri="{C3380CC4-5D6E-409C-BE32-E72D297353CC}">
                <c16:uniqueId val="{00000001-D921-6F41-BF54-8B79228879FE}"/>
              </c:ext>
            </c:extLst>
          </c:dPt>
          <c:dPt>
            <c:idx val="2"/>
            <c:invertIfNegative val="0"/>
            <c:bubble3D val="0"/>
            <c:extLst>
              <c:ext xmlns:c16="http://schemas.microsoft.com/office/drawing/2014/chart" uri="{C3380CC4-5D6E-409C-BE32-E72D297353CC}">
                <c16:uniqueId val="{00000002-D921-6F41-BF54-8B79228879FE}"/>
              </c:ext>
            </c:extLst>
          </c:dPt>
          <c:dLbls>
            <c:spPr>
              <a:noFill/>
              <a:ln>
                <a:noFill/>
              </a:ln>
              <a:effectLst/>
            </c:spPr>
            <c:txPr>
              <a:bodyPr/>
              <a:lstStyle/>
              <a:p>
                <a:pPr>
                  <a:defRPr sz="1000" b="0">
                    <a:solidFill>
                      <a:schemeClr val="bg1"/>
                    </a:solidFill>
                    <a:latin typeface="Calibri" panose="020F0502020204030204" pitchFamily="34" charset="0"/>
                    <a:cs typeface="HelvNeue for IBM"/>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'[BDU Analysis OCt 2015.xlsx]Sheet1'!$H$19:$J$19</c:f>
              <c:strCache>
                <c:ptCount val="3"/>
                <c:pt idx="0">
                  <c:v>Before</c:v>
                </c:pt>
                <c:pt idx="1">
                  <c:v>July</c:v>
                </c:pt>
                <c:pt idx="2">
                  <c:v>Oct</c:v>
                </c:pt>
              </c:strCache>
            </c:strRef>
          </c:cat>
          <c:val>
            <c:numRef>
              <c:f>'[BDU Analysis OCt 2015.xlsx]Sheet1'!$H$20:$J$20</c:f>
              <c:numCache>
                <c:formatCode>General</c:formatCode>
                <c:ptCount val="3"/>
                <c:pt idx="0">
                  <c:v>1189</c:v>
                </c:pt>
                <c:pt idx="1">
                  <c:v>1975</c:v>
                </c:pt>
                <c:pt idx="2">
                  <c:v>9442</c:v>
                </c:pt>
              </c:numCache>
            </c:numRef>
          </c:val>
          <c:extLst>
            <c:ext xmlns:c16="http://schemas.microsoft.com/office/drawing/2014/chart" uri="{C3380CC4-5D6E-409C-BE32-E72D297353CC}">
              <c16:uniqueId val="{00000003-D921-6F41-BF54-8B79228879FE}"/>
            </c:ext>
          </c:extLst>
        </c:ser>
        <c:dLbls>
          <c:showLegendKey val="0"/>
          <c:showVal val="0"/>
          <c:showCatName val="0"/>
          <c:showSerName val="0"/>
          <c:showPercent val="0"/>
          <c:showBubbleSize val="0"/>
        </c:dLbls>
        <c:gapWidth val="50"/>
        <c:overlap val="100"/>
        <c:axId val="-2033810664"/>
        <c:axId val="-2033807752"/>
      </c:barChart>
      <c:catAx>
        <c:axId val="-2033810664"/>
        <c:scaling>
          <c:orientation val="minMax"/>
        </c:scaling>
        <c:delete val="0"/>
        <c:axPos val="b"/>
        <c:numFmt formatCode="General" sourceLinked="0"/>
        <c:majorTickMark val="out"/>
        <c:minorTickMark val="none"/>
        <c:tickLblPos val="nextTo"/>
        <c:crossAx val="-2033807752"/>
        <c:crosses val="autoZero"/>
        <c:auto val="1"/>
        <c:lblAlgn val="ctr"/>
        <c:lblOffset val="100"/>
        <c:noMultiLvlLbl val="0"/>
      </c:catAx>
      <c:valAx>
        <c:axId val="-2033807752"/>
        <c:scaling>
          <c:orientation val="minMax"/>
        </c:scaling>
        <c:delete val="1"/>
        <c:axPos val="l"/>
        <c:numFmt formatCode="General" sourceLinked="1"/>
        <c:majorTickMark val="out"/>
        <c:minorTickMark val="none"/>
        <c:tickLblPos val="nextTo"/>
        <c:crossAx val="-2033810664"/>
        <c:crosses val="autoZero"/>
        <c:crossBetween val="between"/>
      </c:valAx>
      <c:spPr>
        <a:noFill/>
        <a:ln w="25400">
          <a:no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'[BDU Analysis OCt 2015.xlsx]Sheet1'!$N$5</c:f>
              <c:strCache>
                <c:ptCount val="1"/>
                <c:pt idx="0">
                  <c:v>Pass Rate to Enrollments</c:v>
                </c:pt>
              </c:strCache>
            </c:strRef>
          </c:tx>
          <c:spPr>
            <a:solidFill>
              <a:srgbClr val="6AA4D8"/>
            </a:solidFill>
            <a:ln>
              <a:noFill/>
            </a:ln>
          </c:spPr>
          <c:invertIfNegative val="0"/>
          <c:dPt>
            <c:idx val="0"/>
            <c:invertIfNegative val="0"/>
            <c:bubble3D val="0"/>
            <c:extLst>
              <c:ext xmlns:c16="http://schemas.microsoft.com/office/drawing/2014/chart" uri="{C3380CC4-5D6E-409C-BE32-E72D297353CC}">
                <c16:uniqueId val="{00000000-A603-364C-AABD-146D410A88C9}"/>
              </c:ext>
            </c:extLst>
          </c:dPt>
          <c:dPt>
            <c:idx val="1"/>
            <c:invertIfNegative val="0"/>
            <c:bubble3D val="0"/>
            <c:extLst>
              <c:ext xmlns:c16="http://schemas.microsoft.com/office/drawing/2014/chart" uri="{C3380CC4-5D6E-409C-BE32-E72D297353CC}">
                <c16:uniqueId val="{00000001-A603-364C-AABD-146D410A88C9}"/>
              </c:ext>
            </c:extLst>
          </c:dPt>
          <c:dPt>
            <c:idx val="2"/>
            <c:invertIfNegative val="0"/>
            <c:bubble3D val="0"/>
            <c:extLst>
              <c:ext xmlns:c16="http://schemas.microsoft.com/office/drawing/2014/chart" uri="{C3380CC4-5D6E-409C-BE32-E72D297353CC}">
                <c16:uniqueId val="{00000002-A603-364C-AABD-146D410A88C9}"/>
              </c:ext>
            </c:extLst>
          </c:dPt>
          <c:dLbls>
            <c:spPr>
              <a:noFill/>
              <a:ln>
                <a:noFill/>
              </a:ln>
              <a:effectLst/>
            </c:spPr>
            <c:txPr>
              <a:bodyPr/>
              <a:lstStyle/>
              <a:p>
                <a:pPr>
                  <a:defRPr sz="1200" b="1">
                    <a:solidFill>
                      <a:schemeClr val="bg1"/>
                    </a:solidFill>
                    <a:latin typeface="HelvNeue for IBM"/>
                    <a:cs typeface="HelvNeue for IBM"/>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'[BDU Analysis OCt 2015.xlsx]Sheet1'!$M$6:$M$8</c:f>
              <c:strCache>
                <c:ptCount val="3"/>
                <c:pt idx="0">
                  <c:v>Before</c:v>
                </c:pt>
                <c:pt idx="1">
                  <c:v>Jul</c:v>
                </c:pt>
                <c:pt idx="2">
                  <c:v>Oct</c:v>
                </c:pt>
              </c:strCache>
            </c:strRef>
          </c:cat>
          <c:val>
            <c:numRef>
              <c:f>'[BDU Analysis OCt 2015.xlsx]Sheet1'!$N$6:$N$8</c:f>
              <c:numCache>
                <c:formatCode>0%</c:formatCode>
                <c:ptCount val="3"/>
                <c:pt idx="0">
                  <c:v>0.11228633487581501</c:v>
                </c:pt>
                <c:pt idx="1">
                  <c:v>0.16109298531810801</c:v>
                </c:pt>
                <c:pt idx="2">
                  <c:v>0.389312662351049</c:v>
                </c:pt>
              </c:numCache>
            </c:numRef>
          </c:val>
          <c:extLst>
            <c:ext xmlns:c16="http://schemas.microsoft.com/office/drawing/2014/chart" uri="{C3380CC4-5D6E-409C-BE32-E72D297353CC}">
              <c16:uniqueId val="{00000003-A603-364C-AABD-146D410A88C9}"/>
            </c:ext>
          </c:extLst>
        </c:ser>
        <c:dLbls>
          <c:showLegendKey val="0"/>
          <c:showVal val="0"/>
          <c:showCatName val="0"/>
          <c:showSerName val="0"/>
          <c:showPercent val="0"/>
          <c:showBubbleSize val="0"/>
        </c:dLbls>
        <c:gapWidth val="50"/>
        <c:overlap val="100"/>
        <c:axId val="-2037613864"/>
        <c:axId val="-2037610888"/>
      </c:barChart>
      <c:catAx>
        <c:axId val="-2037613864"/>
        <c:scaling>
          <c:orientation val="minMax"/>
        </c:scaling>
        <c:delete val="0"/>
        <c:axPos val="b"/>
        <c:numFmt formatCode="General" sourceLinked="0"/>
        <c:majorTickMark val="out"/>
        <c:minorTickMark val="none"/>
        <c:tickLblPos val="nextTo"/>
        <c:crossAx val="-2037610888"/>
        <c:crosses val="autoZero"/>
        <c:auto val="1"/>
        <c:lblAlgn val="ctr"/>
        <c:lblOffset val="100"/>
        <c:noMultiLvlLbl val="0"/>
      </c:catAx>
      <c:valAx>
        <c:axId val="-2037610888"/>
        <c:scaling>
          <c:orientation val="minMax"/>
        </c:scaling>
        <c:delete val="1"/>
        <c:axPos val="l"/>
        <c:numFmt formatCode="0%" sourceLinked="1"/>
        <c:majorTickMark val="out"/>
        <c:minorTickMark val="none"/>
        <c:tickLblPos val="nextTo"/>
        <c:crossAx val="-203761386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Sheet1!$E$54</c:f>
              <c:strCache>
                <c:ptCount val="1"/>
                <c:pt idx="0">
                  <c:v>Regional Penetration</c:v>
                </c:pt>
              </c:strCache>
            </c:strRef>
          </c:tx>
          <c:spPr>
            <a:solidFill>
              <a:srgbClr val="5B9BD5"/>
            </a:solidFill>
          </c:spPr>
          <c:invertIfNegative val="0"/>
          <c:dLbls>
            <c:dLbl>
              <c:idx val="0"/>
              <c:spPr/>
              <c:txPr>
                <a:bodyPr/>
                <a:lstStyle/>
                <a:p>
                  <a:pPr>
                    <a:defRPr b="1">
                      <a:solidFill>
                        <a:srgbClr val="0000FF"/>
                      </a:solidFill>
                      <a:effectLst>
                        <a:glow rad="279400">
                          <a:sysClr val="window" lastClr="FFFFFF">
                            <a:lumMod val="95000"/>
                            <a:alpha val="75000"/>
                          </a:sysClr>
                        </a:glow>
                      </a:effectLst>
                    </a:defRPr>
                  </a:pPr>
                  <a:endParaRPr lang="en-US"/>
                </a:p>
              </c:txPr>
              <c:showLegendKey val="0"/>
              <c:showVal val="1"/>
              <c:showCatName val="0"/>
              <c:showSerName val="0"/>
              <c:showPercent val="0"/>
              <c:showBubbleSize val="0"/>
              <c:extLst>
                <c:ext xmlns:c16="http://schemas.microsoft.com/office/drawing/2014/chart" uri="{C3380CC4-5D6E-409C-BE32-E72D297353CC}">
                  <c16:uniqueId val="{00000000-AB9D-8248-8798-F2D9B80B07B1}"/>
                </c:ext>
              </c:extLst>
            </c:dLbl>
            <c:spPr>
              <a:noFill/>
              <a:ln>
                <a:noFill/>
              </a:ln>
              <a:effectLst/>
            </c:spPr>
            <c:txPr>
              <a:bodyPr/>
              <a:lstStyle/>
              <a:p>
                <a:pPr>
                  <a:defRPr b="1">
                    <a:solidFill>
                      <a:srgbClr val="0000FF"/>
                    </a:solidFill>
                    <a:effectLst>
                      <a:glow rad="279400">
                        <a:sysClr val="window" lastClr="FFFFFF">
                          <a:lumMod val="95000"/>
                          <a:alpha val="75000"/>
                        </a:sysClr>
                      </a:glo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Sheet1!$D$55:$D$62</c:f>
              <c:strCache>
                <c:ptCount val="8"/>
                <c:pt idx="0">
                  <c:v>North America</c:v>
                </c:pt>
                <c:pt idx="1">
                  <c:v>South America</c:v>
                </c:pt>
                <c:pt idx="2">
                  <c:v>Europe</c:v>
                </c:pt>
                <c:pt idx="3">
                  <c:v>Asia</c:v>
                </c:pt>
                <c:pt idx="4">
                  <c:v>Middle East</c:v>
                </c:pt>
                <c:pt idx="5">
                  <c:v>Africa</c:v>
                </c:pt>
                <c:pt idx="6">
                  <c:v>Pacific</c:v>
                </c:pt>
                <c:pt idx="7">
                  <c:v>Caribbean</c:v>
                </c:pt>
              </c:strCache>
            </c:strRef>
          </c:cat>
          <c:val>
            <c:numRef>
              <c:f>Sheet1!$E$55:$E$62</c:f>
              <c:numCache>
                <c:formatCode>0%</c:formatCode>
                <c:ptCount val="8"/>
                <c:pt idx="0">
                  <c:v>0.75</c:v>
                </c:pt>
                <c:pt idx="1">
                  <c:v>0.69</c:v>
                </c:pt>
                <c:pt idx="2">
                  <c:v>0.63</c:v>
                </c:pt>
                <c:pt idx="3">
                  <c:v>0.48</c:v>
                </c:pt>
                <c:pt idx="4">
                  <c:v>0.33</c:v>
                </c:pt>
                <c:pt idx="5">
                  <c:v>0.16</c:v>
                </c:pt>
                <c:pt idx="6">
                  <c:v>0.15</c:v>
                </c:pt>
                <c:pt idx="7">
                  <c:v>0.09</c:v>
                </c:pt>
              </c:numCache>
            </c:numRef>
          </c:val>
          <c:extLst>
            <c:ext xmlns:c16="http://schemas.microsoft.com/office/drawing/2014/chart" uri="{C3380CC4-5D6E-409C-BE32-E72D297353CC}">
              <c16:uniqueId val="{00000001-AB9D-8248-8798-F2D9B80B07B1}"/>
            </c:ext>
          </c:extLst>
        </c:ser>
        <c:dLbls>
          <c:showLegendKey val="0"/>
          <c:showVal val="0"/>
          <c:showCatName val="0"/>
          <c:showSerName val="0"/>
          <c:showPercent val="0"/>
          <c:showBubbleSize val="0"/>
        </c:dLbls>
        <c:gapWidth val="150"/>
        <c:overlap val="100"/>
        <c:axId val="-2038394728"/>
        <c:axId val="-2038430232"/>
      </c:barChart>
      <c:catAx>
        <c:axId val="-2038394728"/>
        <c:scaling>
          <c:orientation val="minMax"/>
        </c:scaling>
        <c:delete val="0"/>
        <c:axPos val="b"/>
        <c:numFmt formatCode="General" sourceLinked="0"/>
        <c:majorTickMark val="out"/>
        <c:minorTickMark val="none"/>
        <c:tickLblPos val="nextTo"/>
        <c:txPr>
          <a:bodyPr/>
          <a:lstStyle/>
          <a:p>
            <a:pPr>
              <a:defRPr b="1">
                <a:solidFill>
                  <a:srgbClr val="31859C"/>
                </a:solidFill>
                <a:latin typeface="Helvetica Neue"/>
                <a:cs typeface="Helvetica Neue"/>
              </a:defRPr>
            </a:pPr>
            <a:endParaRPr lang="en-US"/>
          </a:p>
        </c:txPr>
        <c:crossAx val="-2038430232"/>
        <c:crosses val="autoZero"/>
        <c:auto val="1"/>
        <c:lblAlgn val="ctr"/>
        <c:lblOffset val="100"/>
        <c:noMultiLvlLbl val="0"/>
      </c:catAx>
      <c:valAx>
        <c:axId val="-2038430232"/>
        <c:scaling>
          <c:orientation val="minMax"/>
        </c:scaling>
        <c:delete val="0"/>
        <c:axPos val="l"/>
        <c:numFmt formatCode="0%" sourceLinked="1"/>
        <c:majorTickMark val="out"/>
        <c:minorTickMark val="none"/>
        <c:tickLblPos val="nextTo"/>
        <c:txPr>
          <a:bodyPr/>
          <a:lstStyle/>
          <a:p>
            <a:pPr>
              <a:defRPr b="1">
                <a:latin typeface="Helvetica Neue"/>
                <a:cs typeface="Helvetica Neue"/>
              </a:defRPr>
            </a:pPr>
            <a:endParaRPr lang="en-US"/>
          </a:p>
        </c:txPr>
        <c:crossAx val="-2038394728"/>
        <c:crosses val="autoZero"/>
        <c:crossBetween val="between"/>
      </c:valAx>
      <c:spPr>
        <a:noFill/>
      </c:spPr>
    </c:plotArea>
    <c:plotVisOnly val="1"/>
    <c:dispBlanksAs val="gap"/>
    <c:showDLblsOverMax val="0"/>
  </c:chart>
  <c:spPr>
    <a:no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FDC02-87BA-494C-90B7-9085D17DEDBE}" type="datetimeFigureOut">
              <a:rPr lang="en-US" smtClean="0"/>
              <a:t>3/8/19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90F33-8845-084C-8C79-B378A7D799DB}" type="slidenum">
              <a:rPr lang="en-US" smtClean="0"/>
              <a:t>‹#›</a:t>
            </a:fld>
            <a:endParaRPr lang="en-US"/>
          </a:p>
        </p:txBody>
      </p:sp>
    </p:spTree>
    <p:extLst>
      <p:ext uri="{BB962C8B-B14F-4D97-AF65-F5344CB8AC3E}">
        <p14:creationId xmlns:p14="http://schemas.microsoft.com/office/powerpoint/2010/main" val="473233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a13c0fe61_1_5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Google Shape;352;g1a13c0fe61_1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5936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2253a389f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71" name="Google Shape;371;g32253a389f_0_21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63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427f58405_0_40: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Google Shape;387;g3427f5840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69316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2253a389f_0_229: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Google Shape;409;g32253a389f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75036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253a389f_0_235:notes"/>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Google Shape;422;g32253a389f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70189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 sz="1100" b="0" i="0" u="none" strike="noStrike" cap="none">
                <a:solidFill>
                  <a:schemeClr val="dk1"/>
                </a:solidFill>
                <a:latin typeface="Arial"/>
                <a:ea typeface="Arial"/>
                <a:cs typeface="Arial"/>
                <a:sym typeface="Arial"/>
              </a:rPr>
              <a:t>Who am I missing????</a:t>
            </a: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Font typeface="Arial"/>
              <a:buNone/>
            </a:pPr>
            <a:endParaRPr/>
          </a:p>
          <a:p>
            <a:pPr marL="0" marR="0" lvl="0" indent="0" algn="l" rtl="0">
              <a:spcBef>
                <a:spcPts val="0"/>
              </a:spcBef>
              <a:spcAft>
                <a:spcPts val="0"/>
              </a:spcAft>
              <a:buClr>
                <a:schemeClr val="dk1"/>
              </a:buClr>
              <a:buFont typeface="Arial"/>
              <a:buNone/>
            </a:pPr>
            <a:r>
              <a:rPr lang="en"/>
              <a:t>For Rick: I need to make the google folder, along with an instruction “read me first” that’s in the folder.</a:t>
            </a:r>
            <a:endParaRPr/>
          </a:p>
          <a:p>
            <a:pPr marL="0" marR="0" lvl="0" indent="0" algn="l" rtl="0">
              <a:spcBef>
                <a:spcPts val="0"/>
              </a:spcBef>
              <a:spcAft>
                <a:spcPts val="0"/>
              </a:spcAft>
              <a:buClr>
                <a:schemeClr val="dk1"/>
              </a:buClr>
              <a:buFont typeface="Arial"/>
              <a:buNone/>
            </a:pPr>
            <a:endParaRPr/>
          </a:p>
          <a:p>
            <a:pPr marL="0" marR="0" lvl="0" indent="0" algn="l" rtl="0">
              <a:spcBef>
                <a:spcPts val="0"/>
              </a:spcBef>
              <a:spcAft>
                <a:spcPts val="0"/>
              </a:spcAft>
              <a:buClr>
                <a:schemeClr val="dk1"/>
              </a:buClr>
              <a:buFont typeface="Arial"/>
              <a:buNone/>
            </a:pPr>
            <a:endParaRPr/>
          </a:p>
        </p:txBody>
      </p:sp>
    </p:spTree>
    <p:extLst>
      <p:ext uri="{BB962C8B-B14F-4D97-AF65-F5344CB8AC3E}">
        <p14:creationId xmlns:p14="http://schemas.microsoft.com/office/powerpoint/2010/main" val="2872433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4398a5f13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9" name="Google Shape;789;g34398a5f1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76508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4398a5f13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9" name="Google Shape;789;g34398a5f1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01184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253a389f_0_40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Google Shape;821;g32253a389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78961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253a389f_0_40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Google Shape;821;g32253a389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331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253a389f_0_40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Google Shape;821;g32253a389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6473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2253a389f_0_34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Google Shape;365;g32253a389f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23296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253a389f_0_40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Google Shape;821;g32253a389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0796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253a389f_0_40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Google Shape;821;g32253a389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10720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2253a389f_0_40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Google Shape;821;g32253a389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1925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4398a5f13_0_6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7" name="Google Shape;827;g34398a5f13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80783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2253a389f_0_64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Google Shape;832;g32253a389f_0_6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74002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2253a389f_0_64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8" name="Google Shape;838;g32253a389f_0_6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7184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Increase number with new ones</a:t>
            </a:r>
          </a:p>
        </p:txBody>
      </p:sp>
      <p:sp>
        <p:nvSpPr>
          <p:cNvPr id="4" name="Slide Number Placeholder 3"/>
          <p:cNvSpPr>
            <a:spLocks noGrp="1"/>
          </p:cNvSpPr>
          <p:nvPr>
            <p:ph type="sldNum" sz="quarter" idx="10"/>
          </p:nvPr>
        </p:nvSpPr>
        <p:spPr/>
        <p:txBody>
          <a:bodyPr/>
          <a:lstStyle/>
          <a:p>
            <a:fld id="{4E77D059-38E0-9A49-A45D-012087126918}" type="slidenum">
              <a:rPr lang="en-US" smtClean="0"/>
              <a:pPr/>
              <a:t>14</a:t>
            </a:fld>
            <a:endParaRPr lang="en-US"/>
          </a:p>
        </p:txBody>
      </p:sp>
    </p:spTree>
    <p:extLst>
      <p:ext uri="{BB962C8B-B14F-4D97-AF65-F5344CB8AC3E}">
        <p14:creationId xmlns:p14="http://schemas.microsoft.com/office/powerpoint/2010/main" val="4249688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Increase number with new ones</a:t>
            </a:r>
          </a:p>
        </p:txBody>
      </p:sp>
      <p:sp>
        <p:nvSpPr>
          <p:cNvPr id="4" name="Slide Number Placeholder 3"/>
          <p:cNvSpPr>
            <a:spLocks noGrp="1"/>
          </p:cNvSpPr>
          <p:nvPr>
            <p:ph type="sldNum" sz="quarter" idx="10"/>
          </p:nvPr>
        </p:nvSpPr>
        <p:spPr/>
        <p:txBody>
          <a:bodyPr/>
          <a:lstStyle/>
          <a:p>
            <a:fld id="{4E77D059-38E0-9A49-A45D-012087126918}" type="slidenum">
              <a:rPr lang="en-US" smtClean="0"/>
              <a:pPr/>
              <a:t>16</a:t>
            </a:fld>
            <a:endParaRPr lang="en-US"/>
          </a:p>
        </p:txBody>
      </p:sp>
    </p:spTree>
    <p:extLst>
      <p:ext uri="{BB962C8B-B14F-4D97-AF65-F5344CB8AC3E}">
        <p14:creationId xmlns:p14="http://schemas.microsoft.com/office/powerpoint/2010/main" val="22832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6557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381000" y="685800"/>
            <a:ext cx="6096000" cy="3429000"/>
          </a:xfrm>
        </p:spPr>
      </p:sp>
      <p:sp>
        <p:nvSpPr>
          <p:cNvPr id="286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dirty="0">
                <a:solidFill>
                  <a:srgbClr val="4D4D4D"/>
                </a:solidFill>
                <a:latin typeface="+mn-lt"/>
                <a:cs typeface="Calibri"/>
              </a:rPr>
              <a:t>Big Data University Open Badges represent 33% of all IBM Open Badge Pilot Program</a:t>
            </a:r>
            <a:r>
              <a:rPr lang="en-US" sz="1200" baseline="0" dirty="0">
                <a:solidFill>
                  <a:srgbClr val="4D4D4D"/>
                </a:solidFill>
                <a:latin typeface="+mn-lt"/>
                <a:cs typeface="Calibri"/>
              </a:rPr>
              <a:t> badge offerings (Pilot includes 21 badge offerings in total)</a:t>
            </a: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aseline="0" dirty="0">
                <a:solidFill>
                  <a:srgbClr val="4D4D4D"/>
                </a:solidFill>
                <a:latin typeface="+mn-lt"/>
                <a:cs typeface="Calibri"/>
              </a:rPr>
              <a:t>Big Data University represents 79% of all IBM Open Badges issued to-date (as of July 17, 2015)</a:t>
            </a:r>
            <a:endParaRPr lang="en-US" sz="1200" dirty="0">
              <a:solidFill>
                <a:srgbClr val="4D4D4D"/>
              </a:solidFill>
              <a:latin typeface="+mn-lt"/>
              <a:cs typeface="Calibri"/>
            </a:endParaRPr>
          </a:p>
          <a:p>
            <a:pPr marL="171450" marR="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dirty="0">
                <a:solidFill>
                  <a:srgbClr val="4D4D4D"/>
                </a:solidFill>
                <a:latin typeface="+mn-lt"/>
                <a:cs typeface="Calibri"/>
              </a:rPr>
              <a:t>BDU</a:t>
            </a:r>
            <a:r>
              <a:rPr lang="en-US" sz="1200" baseline="0" dirty="0">
                <a:solidFill>
                  <a:srgbClr val="4D4D4D"/>
                </a:solidFill>
                <a:latin typeface="+mn-lt"/>
                <a:cs typeface="Calibri"/>
              </a:rPr>
              <a:t> Enrollment, Completion and Test Pass data derived from Big Data University reporting system. M</a:t>
            </a:r>
            <a:r>
              <a:rPr lang="en-US" sz="1200" dirty="0">
                <a:solidFill>
                  <a:srgbClr val="4D4D4D"/>
                </a:solidFill>
                <a:latin typeface="+mn-lt"/>
                <a:cs typeface="Calibri"/>
              </a:rPr>
              <a:t>etrics derived from BDU enrollment and completion data as measured in the six weeks prior to launch of the IBM Open Badge program, and in the six weeks following launch of IBM Open Badge program.</a:t>
            </a:r>
          </a:p>
          <a:p>
            <a:pPr marL="171450" indent="-171450" defTabSz="1073150" eaLnBrk="1" hangingPunct="1">
              <a:spcBef>
                <a:spcPts val="0"/>
              </a:spcBef>
              <a:buClr>
                <a:srgbClr val="0099FF"/>
              </a:buClr>
              <a:buFont typeface="Arial"/>
              <a:buChar char="•"/>
            </a:pPr>
            <a:r>
              <a:rPr lang="en-US" sz="1200" b="1" dirty="0">
                <a:solidFill>
                  <a:srgbClr val="4D4D4D"/>
                </a:solidFill>
                <a:latin typeface="+mn-lt"/>
                <a:cs typeface="Calibri"/>
              </a:rPr>
              <a:t>Data Capture Timeframes:</a:t>
            </a:r>
          </a:p>
          <a:p>
            <a:pPr marL="628650" lvl="1" indent="-171450" defTabSz="1073150" eaLnBrk="1" hangingPunct="1">
              <a:spcBef>
                <a:spcPts val="0"/>
              </a:spcBef>
              <a:buClr>
                <a:srgbClr val="0099FF"/>
              </a:buClr>
              <a:buFont typeface="Arial"/>
              <a:buChar char="•"/>
            </a:pPr>
            <a:r>
              <a:rPr lang="en-US" sz="1200" dirty="0">
                <a:solidFill>
                  <a:srgbClr val="4D4D4D"/>
                </a:solidFill>
                <a:latin typeface="+mn-lt"/>
                <a:cs typeface="Calibri"/>
              </a:rPr>
              <a:t>Apr 20 – May 29 (Before Badge Program Analysis)</a:t>
            </a:r>
          </a:p>
          <a:p>
            <a:pPr marL="628650" lvl="1" indent="-171450" defTabSz="1073150" eaLnBrk="1" hangingPunct="1">
              <a:spcBef>
                <a:spcPts val="0"/>
              </a:spcBef>
              <a:buClr>
                <a:srgbClr val="0099FF"/>
              </a:buClr>
              <a:buFont typeface="Arial"/>
              <a:buChar char="•"/>
            </a:pPr>
            <a:r>
              <a:rPr lang="en-US" sz="1200" dirty="0">
                <a:solidFill>
                  <a:srgbClr val="4D4D4D"/>
                </a:solidFill>
                <a:latin typeface="+mn-lt"/>
                <a:cs typeface="Calibri"/>
              </a:rPr>
              <a:t>Jun 01 – Jul 10 (After Badge Program Analysis)</a:t>
            </a:r>
          </a:p>
          <a:p>
            <a:pPr marL="171450" lvl="0" indent="-171450" defTabSz="1073150" eaLnBrk="1" hangingPunct="1">
              <a:spcBef>
                <a:spcPts val="0"/>
              </a:spcBef>
              <a:buClr>
                <a:srgbClr val="0099FF"/>
              </a:buClr>
              <a:buFont typeface="Arial"/>
              <a:buChar char="•"/>
            </a:pPr>
            <a:r>
              <a:rPr lang="en-US" sz="1200" dirty="0">
                <a:solidFill>
                  <a:srgbClr val="4D4D4D"/>
                </a:solidFill>
                <a:latin typeface="+mn-lt"/>
                <a:cs typeface="Calibri"/>
              </a:rPr>
              <a:t>Social Media Impact Notes – Metrics based on the following</a:t>
            </a:r>
            <a:r>
              <a:rPr lang="en-US" sz="1200" baseline="0" dirty="0">
                <a:solidFill>
                  <a:srgbClr val="4D4D4D"/>
                </a:solidFill>
                <a:latin typeface="+mn-lt"/>
                <a:cs typeface="Calibri"/>
              </a:rPr>
              <a:t>:</a:t>
            </a:r>
            <a:endParaRPr lang="en-US" sz="1200" dirty="0">
              <a:solidFill>
                <a:srgbClr val="4D4D4D"/>
              </a:solidFill>
              <a:latin typeface="+mn-lt"/>
              <a:cs typeface="Calibri"/>
            </a:endParaRPr>
          </a:p>
          <a:p>
            <a:pPr marL="628650" lvl="1" indent="-171450" defTabSz="1073150" eaLnBrk="1" hangingPunct="1">
              <a:spcBef>
                <a:spcPts val="0"/>
              </a:spcBef>
              <a:buClr>
                <a:srgbClr val="0099FF"/>
              </a:buClr>
              <a:buFont typeface="Arial"/>
              <a:buChar char="•"/>
            </a:pPr>
            <a:r>
              <a:rPr lang="en-US" sz="1200" dirty="0">
                <a:solidFill>
                  <a:srgbClr val="4D4D4D"/>
                </a:solidFill>
                <a:latin typeface="+mn-lt"/>
                <a:cs typeface="Calibri"/>
              </a:rPr>
              <a:t>Per LinkedIn Profile Average 1</a:t>
            </a:r>
            <a:r>
              <a:rPr lang="en-US" sz="1200" baseline="30000" dirty="0">
                <a:solidFill>
                  <a:srgbClr val="4D4D4D"/>
                </a:solidFill>
                <a:latin typeface="+mn-lt"/>
                <a:cs typeface="Calibri"/>
              </a:rPr>
              <a:t>st</a:t>
            </a:r>
            <a:r>
              <a:rPr lang="en-US" sz="1200" dirty="0">
                <a:solidFill>
                  <a:srgbClr val="4D4D4D"/>
                </a:solidFill>
                <a:latin typeface="+mn-lt"/>
                <a:cs typeface="Calibri"/>
              </a:rPr>
              <a:t> Level Connections: 500 (Source: </a:t>
            </a:r>
            <a:r>
              <a:rPr lang="en-US" sz="1200" dirty="0" err="1">
                <a:solidFill>
                  <a:srgbClr val="4D4D4D"/>
                </a:solidFill>
                <a:latin typeface="+mn-lt"/>
                <a:cs typeface="Calibri"/>
              </a:rPr>
              <a:t>Statista</a:t>
            </a:r>
            <a:r>
              <a:rPr lang="en-US" sz="1200" dirty="0">
                <a:solidFill>
                  <a:srgbClr val="4D4D4D"/>
                </a:solidFill>
                <a:latin typeface="+mn-lt"/>
                <a:cs typeface="Calibri"/>
              </a:rPr>
              <a:t> – May 2014)</a:t>
            </a:r>
          </a:p>
          <a:p>
            <a:pPr marL="628650" lvl="1" indent="-171450" defTabSz="1073150" eaLnBrk="1" hangingPunct="1">
              <a:spcBef>
                <a:spcPts val="0"/>
              </a:spcBef>
              <a:buClr>
                <a:srgbClr val="0099FF"/>
              </a:buClr>
              <a:buFont typeface="Arial"/>
              <a:buChar char="•"/>
            </a:pPr>
            <a:r>
              <a:rPr lang="en-US" sz="1200" dirty="0">
                <a:solidFill>
                  <a:srgbClr val="4D4D4D"/>
                </a:solidFill>
                <a:latin typeface="+mn-lt"/>
                <a:cs typeface="Calibri"/>
              </a:rPr>
              <a:t>Per Facebook Profile Average No</a:t>
            </a:r>
            <a:r>
              <a:rPr lang="en-US" sz="1200" baseline="0" dirty="0">
                <a:solidFill>
                  <a:srgbClr val="4D4D4D"/>
                </a:solidFill>
                <a:latin typeface="+mn-lt"/>
                <a:cs typeface="Calibri"/>
              </a:rPr>
              <a:t> of Friends: 300 (Source: Pew Research – Feb 2014)</a:t>
            </a:r>
          </a:p>
          <a:p>
            <a:pPr marL="628650" lvl="1" indent="-171450" defTabSz="1073150" eaLnBrk="1" hangingPunct="1">
              <a:spcBef>
                <a:spcPts val="0"/>
              </a:spcBef>
              <a:buClr>
                <a:srgbClr val="0099FF"/>
              </a:buClr>
              <a:buFont typeface="Arial"/>
              <a:buChar char="•"/>
            </a:pPr>
            <a:r>
              <a:rPr lang="en-US" sz="1200" baseline="0" dirty="0">
                <a:solidFill>
                  <a:srgbClr val="4D4D4D"/>
                </a:solidFill>
                <a:latin typeface="+mn-lt"/>
                <a:cs typeface="Calibri"/>
              </a:rPr>
              <a:t>Per Twitter Account Average no. of Followers: 200 (Source: </a:t>
            </a:r>
            <a:r>
              <a:rPr lang="en-US" sz="1200" baseline="0" dirty="0" err="1">
                <a:solidFill>
                  <a:srgbClr val="4D4D4D"/>
                </a:solidFill>
                <a:latin typeface="+mn-lt"/>
                <a:cs typeface="Calibri"/>
              </a:rPr>
              <a:t>Statista</a:t>
            </a:r>
            <a:r>
              <a:rPr lang="en-US" sz="1200" baseline="0" dirty="0">
                <a:solidFill>
                  <a:srgbClr val="4D4D4D"/>
                </a:solidFill>
                <a:latin typeface="+mn-lt"/>
                <a:cs typeface="Calibri"/>
              </a:rPr>
              <a:t> – March 2015)</a:t>
            </a:r>
          </a:p>
          <a:p>
            <a:pPr marL="228600" indent="-228600">
              <a:buFont typeface="Times New Roman" panose="02020603050405020304" pitchFamily="18" charset="0"/>
              <a:buAutoNum type="arabicPeriod"/>
            </a:pPr>
            <a:endParaRPr lang="en-US" altLang="en-US" dirty="0">
              <a:latin typeface="Times New Roman" panose="02020603050405020304" pitchFamily="18" charset="0"/>
            </a:endParaRPr>
          </a:p>
        </p:txBody>
      </p:sp>
      <p:sp>
        <p:nvSpPr>
          <p:cNvPr id="28676" name="Slide Number Placehold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1pPr>
            <a:lvl2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2pPr>
            <a:lvl3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3pPr>
            <a:lvl4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4pPr>
            <a:lvl5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5pPr>
            <a:lvl6pPr marL="25146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6pPr>
            <a:lvl7pPr marL="29718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7pPr>
            <a:lvl8pPr marL="34290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8pPr>
            <a:lvl9pPr marL="38862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9pPr>
          </a:lstStyle>
          <a:p>
            <a:fld id="{5C71B307-3471-4B13-A8B1-67D17DD17EF7}" type="slidenum">
              <a:rPr lang="en-US" altLang="en-US" smtClean="0"/>
              <a:pPr/>
              <a:t>38</a:t>
            </a:fld>
            <a:endParaRPr lang="en-US" altLang="en-US"/>
          </a:p>
        </p:txBody>
      </p:sp>
    </p:spTree>
    <p:extLst>
      <p:ext uri="{BB962C8B-B14F-4D97-AF65-F5344CB8AC3E}">
        <p14:creationId xmlns:p14="http://schemas.microsoft.com/office/powerpoint/2010/main" val="210461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381000" y="685800"/>
            <a:ext cx="6096000" cy="3429000"/>
          </a:xfrm>
        </p:spPr>
      </p:sp>
      <p:sp>
        <p:nvSpPr>
          <p:cNvPr id="29699"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buFont typeface="Times New Roman" panose="02020603050405020304" pitchFamily="18" charset="0"/>
              <a:buAutoNum type="arabicPeriod"/>
              <a:defRPr/>
            </a:pPr>
            <a:r>
              <a:rPr lang="en-US" altLang="en-US" dirty="0">
                <a:latin typeface="Times New Roman" panose="02020603050405020304" pitchFamily="18" charset="0"/>
              </a:rPr>
              <a:t>Twitter – 40,000 Views</a:t>
            </a:r>
          </a:p>
          <a:p>
            <a:pPr marL="228600" indent="-228600">
              <a:buFont typeface="Times New Roman" panose="02020603050405020304" pitchFamily="18" charset="0"/>
              <a:buAutoNum type="arabicPeriod"/>
              <a:defRPr/>
            </a:pPr>
            <a:r>
              <a:rPr lang="en-US" altLang="en-US" dirty="0">
                <a:latin typeface="Times New Roman" panose="02020603050405020304" pitchFamily="18" charset="0"/>
              </a:rPr>
              <a:t>LinkedIn – 2,700,000 Views</a:t>
            </a:r>
          </a:p>
          <a:p>
            <a:pPr marL="228600" indent="-228600">
              <a:buFont typeface="Times New Roman" panose="02020603050405020304" pitchFamily="18" charset="0"/>
              <a:buAutoNum type="arabicPeriod"/>
              <a:defRPr/>
            </a:pPr>
            <a:r>
              <a:rPr lang="en-US" altLang="en-US" dirty="0">
                <a:latin typeface="Times New Roman" panose="02020603050405020304" pitchFamily="18" charset="0"/>
              </a:rPr>
              <a:t>Facebook – 79,000 Views</a:t>
            </a:r>
          </a:p>
          <a:p>
            <a:pPr marL="228600" indent="-228600">
              <a:buFont typeface="Times New Roman" panose="02020603050405020304" pitchFamily="18" charset="0"/>
              <a:buAutoNum type="arabicPeriod"/>
              <a:defRPr/>
            </a:pPr>
            <a:endParaRPr lang="en-US" altLang="en-US" dirty="0">
              <a:latin typeface="Times New Roman" panose="02020603050405020304" pitchFamily="18" charset="0"/>
            </a:endParaRPr>
          </a:p>
          <a:p>
            <a:pPr marL="228600" indent="-228600">
              <a:buFont typeface="Times New Roman" panose="02020603050405020304" pitchFamily="18" charset="0"/>
              <a:buAutoNum type="arabicPeriod"/>
              <a:defRPr/>
            </a:pPr>
            <a:r>
              <a:rPr lang="en-US" altLang="en-US" dirty="0">
                <a:latin typeface="Times New Roman" panose="02020603050405020304" pitchFamily="18" charset="0"/>
              </a:rPr>
              <a:t>Based on IBM Open Badge Pilot Program average</a:t>
            </a:r>
            <a:r>
              <a:rPr lang="en-US" altLang="en-US" baseline="0" dirty="0">
                <a:latin typeface="Times New Roman" panose="02020603050405020304" pitchFamily="18" charset="0"/>
              </a:rPr>
              <a:t> c</a:t>
            </a:r>
            <a:r>
              <a:rPr lang="en-US" altLang="en-US" dirty="0">
                <a:latin typeface="Times New Roman" panose="02020603050405020304" pitchFamily="18" charset="0"/>
              </a:rPr>
              <a:t>laim rate of 66%</a:t>
            </a:r>
          </a:p>
          <a:p>
            <a:pPr marL="228600" indent="-228600">
              <a:buFont typeface="Times New Roman" panose="02020603050405020304" pitchFamily="18" charset="0"/>
              <a:buAutoNum type="arabicPeriod"/>
              <a:defRPr/>
            </a:pPr>
            <a:r>
              <a:rPr lang="en-US" altLang="en-US" dirty="0">
                <a:latin typeface="Times New Roman" panose="02020603050405020304" pitchFamily="18" charset="0"/>
              </a:rPr>
              <a:t>Twitter:  Based on actual IBM Open Badge Pilot Twitter</a:t>
            </a:r>
            <a:r>
              <a:rPr lang="en-US" altLang="en-US" baseline="0" dirty="0">
                <a:latin typeface="Times New Roman" panose="02020603050405020304" pitchFamily="18" charset="0"/>
              </a:rPr>
              <a:t> share rate of </a:t>
            </a:r>
            <a:r>
              <a:rPr lang="en-US" altLang="en-US" dirty="0">
                <a:latin typeface="Times New Roman" panose="02020603050405020304" pitchFamily="18" charset="0"/>
              </a:rPr>
              <a:t>03% of claimed badges – Assumes avg.</a:t>
            </a:r>
            <a:r>
              <a:rPr lang="en-US" altLang="en-US" baseline="0" dirty="0">
                <a:latin typeface="Times New Roman" panose="02020603050405020304" pitchFamily="18" charset="0"/>
              </a:rPr>
              <a:t> Twitter Account following of 200</a:t>
            </a:r>
            <a:endParaRPr lang="en-US" altLang="en-US" dirty="0">
              <a:latin typeface="Times New Roman" panose="02020603050405020304" pitchFamily="18" charset="0"/>
            </a:endParaRPr>
          </a:p>
          <a:p>
            <a:pPr marL="228600" indent="-228600">
              <a:buFont typeface="Times New Roman" panose="02020603050405020304" pitchFamily="18" charset="0"/>
              <a:buAutoNum type="arabicPeriod"/>
              <a:defRPr/>
            </a:pPr>
            <a:r>
              <a:rPr lang="en-US" altLang="en-US" dirty="0">
                <a:latin typeface="Times New Roman" panose="02020603050405020304" pitchFamily="18" charset="0"/>
              </a:rPr>
              <a:t>LinkedIn:  Based on actual IBM Open Badge Pilot LinkedIn</a:t>
            </a:r>
            <a:r>
              <a:rPr lang="en-US" altLang="en-US" baseline="0" dirty="0">
                <a:latin typeface="Times New Roman" panose="02020603050405020304" pitchFamily="18" charset="0"/>
              </a:rPr>
              <a:t> share rate of </a:t>
            </a:r>
            <a:r>
              <a:rPr lang="en-US" altLang="en-US" dirty="0">
                <a:latin typeface="Times New Roman" panose="02020603050405020304" pitchFamily="18" charset="0"/>
              </a:rPr>
              <a:t>83% of claimed badges – Assumes avg.</a:t>
            </a:r>
            <a:r>
              <a:rPr lang="en-US" altLang="en-US" baseline="0" dirty="0">
                <a:latin typeface="Times New Roman" panose="02020603050405020304" pitchFamily="18" charset="0"/>
              </a:rPr>
              <a:t> LinkedIn profile following of 500</a:t>
            </a:r>
            <a:endParaRPr lang="en-US" altLang="en-US" dirty="0">
              <a:latin typeface="Times New Roman" panose="02020603050405020304" pitchFamily="18" charset="0"/>
            </a:endParaRPr>
          </a:p>
          <a:p>
            <a:pPr marL="228600" indent="-228600">
              <a:buFont typeface="Times New Roman" panose="02020603050405020304" pitchFamily="18" charset="0"/>
              <a:buAutoNum type="arabicPeriod"/>
              <a:defRPr/>
            </a:pPr>
            <a:r>
              <a:rPr lang="en-US" altLang="en-US" dirty="0">
                <a:latin typeface="Times New Roman" panose="02020603050405020304" pitchFamily="18" charset="0"/>
              </a:rPr>
              <a:t>Facebook:  Based on actual IBM Open Badge Pilot Facebook</a:t>
            </a:r>
            <a:r>
              <a:rPr lang="en-US" altLang="en-US" baseline="0" dirty="0">
                <a:latin typeface="Times New Roman" panose="02020603050405020304" pitchFamily="18" charset="0"/>
              </a:rPr>
              <a:t> share rate of </a:t>
            </a:r>
            <a:r>
              <a:rPr lang="en-US" altLang="en-US" dirty="0">
                <a:latin typeface="Times New Roman" panose="02020603050405020304" pitchFamily="18" charset="0"/>
              </a:rPr>
              <a:t>04% of claimed badges – Assumes avg.</a:t>
            </a:r>
            <a:r>
              <a:rPr lang="en-US" altLang="en-US" baseline="0" dirty="0">
                <a:latin typeface="Times New Roman" panose="02020603050405020304" pitchFamily="18" charset="0"/>
              </a:rPr>
              <a:t> Facebook profile following of 300</a:t>
            </a:r>
            <a:endParaRPr lang="en-US" altLang="en-US" dirty="0">
              <a:latin typeface="Times New Roman" panose="02020603050405020304" pitchFamily="18" charset="0"/>
            </a:endParaRPr>
          </a:p>
          <a:p>
            <a:pPr marL="228600" indent="-228600">
              <a:buFont typeface="Times New Roman" panose="02020603050405020304" pitchFamily="18" charset="0"/>
              <a:buAutoNum type="arabicPeriod"/>
              <a:defRPr/>
            </a:pPr>
            <a:r>
              <a:rPr lang="en-US" altLang="en-US" dirty="0">
                <a:latin typeface="Times New Roman" panose="02020603050405020304" pitchFamily="18" charset="0"/>
              </a:rPr>
              <a:t>LinkedIn Profile views: According to LinkedIn, profiles with certifications and badges receive 6x more views from recruiters and potential employers.</a:t>
            </a:r>
          </a:p>
          <a:p>
            <a:pPr marL="228600" indent="-228600">
              <a:buFont typeface="Times New Roman" panose="02020603050405020304" pitchFamily="18" charset="0"/>
              <a:buAutoNum type="arabicPeriod"/>
              <a:defRPr/>
            </a:pPr>
            <a:endParaRPr lang="en-US" altLang="en-US" dirty="0">
              <a:latin typeface="Times New Roman" panose="02020603050405020304" pitchFamily="18" charset="0"/>
            </a:endParaRPr>
          </a:p>
          <a:p>
            <a:pPr>
              <a:defRPr/>
            </a:pPr>
            <a:endParaRPr lang="en-US" altLang="en-US" dirty="0">
              <a:latin typeface="Times New Roman" panose="02020603050405020304" pitchFamily="18" charset="0"/>
            </a:endParaRPr>
          </a:p>
        </p:txBody>
      </p:sp>
      <p:sp>
        <p:nvSpPr>
          <p:cNvPr id="14340" name="Slide Number Placehold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1pPr>
            <a:lvl2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2pPr>
            <a:lvl3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3pPr>
            <a:lvl4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4pPr>
            <a:lvl5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5pPr>
            <a:lvl6pPr marL="25146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6pPr>
            <a:lvl7pPr marL="29718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7pPr>
            <a:lvl8pPr marL="34290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8pPr>
            <a:lvl9pPr marL="38862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9pPr>
          </a:lstStyle>
          <a:p>
            <a:fld id="{41A522B1-8FCD-4EB6-B231-B4A715D13B09}" type="slidenum">
              <a:rPr lang="en-US" altLang="en-US" smtClean="0"/>
              <a:pPr/>
              <a:t>39</a:t>
            </a:fld>
            <a:endParaRPr lang="en-US" altLang="en-US"/>
          </a:p>
        </p:txBody>
      </p:sp>
    </p:spTree>
    <p:extLst>
      <p:ext uri="{BB962C8B-B14F-4D97-AF65-F5344CB8AC3E}">
        <p14:creationId xmlns:p14="http://schemas.microsoft.com/office/powerpoint/2010/main" val="222265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New Roman" panose="02020603050405020304" pitchFamily="18" charset="0"/>
            </a:endParaRPr>
          </a:p>
          <a:p>
            <a:endParaRPr lang="en-US" altLang="en-US">
              <a:latin typeface="Times New Roman" panose="02020603050405020304" pitchFamily="18" charset="0"/>
            </a:endParaRPr>
          </a:p>
          <a:p>
            <a:pPr>
              <a:spcBef>
                <a:spcPct val="0"/>
              </a:spcBef>
              <a:spcAft>
                <a:spcPct val="25000"/>
              </a:spcAft>
            </a:pPr>
            <a:endParaRPr lang="en-US" altLang="en-US">
              <a:latin typeface="Times New Roman" panose="02020603050405020304" pitchFamily="18" charset="0"/>
              <a:cs typeface="Arial" panose="020B0604020202020204" pitchFamily="34" charset="0"/>
            </a:endParaRPr>
          </a:p>
          <a:p>
            <a:pPr>
              <a:spcBef>
                <a:spcPct val="0"/>
              </a:spcBef>
              <a:spcAft>
                <a:spcPct val="25000"/>
              </a:spcAft>
            </a:pPr>
            <a:endParaRPr lang="en-US" altLang="en-US">
              <a:latin typeface="Times New Roman" panose="02020603050405020304" pitchFamily="18" charset="0"/>
              <a:cs typeface="Arial" panose="020B0604020202020204" pitchFamily="34"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1757442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p:sp>
      <p:sp>
        <p:nvSpPr>
          <p:cNvPr id="276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buFont typeface="Times New Roman" panose="02020603050405020304" pitchFamily="18" charset="0"/>
              <a:buAutoNum type="arabicPeriod"/>
            </a:pPr>
            <a:r>
              <a:rPr lang="en-US" altLang="en-US">
                <a:latin typeface="Times New Roman" panose="02020603050405020304" pitchFamily="18" charset="0"/>
              </a:rPr>
              <a:t>Based on IBM Open Badge Pilot Program average claim rate of 66%</a:t>
            </a:r>
          </a:p>
          <a:p>
            <a:pPr marL="228600" indent="-228600">
              <a:buFont typeface="Times New Roman" panose="02020603050405020304" pitchFamily="18" charset="0"/>
              <a:buAutoNum type="arabicPeriod"/>
            </a:pPr>
            <a:r>
              <a:rPr lang="en-US" altLang="en-US">
                <a:latin typeface="Times New Roman" panose="02020603050405020304" pitchFamily="18" charset="0"/>
              </a:rPr>
              <a:t>Twitter:  Based on actual IBM Open Badge Pilot Twitter share rate of 03% of claimed badges – Assumes avg. Twitter Account following of 200</a:t>
            </a:r>
          </a:p>
          <a:p>
            <a:pPr marL="228600" indent="-228600">
              <a:buFont typeface="Times New Roman" panose="02020603050405020304" pitchFamily="18" charset="0"/>
              <a:buAutoNum type="arabicPeriod"/>
            </a:pPr>
            <a:r>
              <a:rPr lang="en-US" altLang="en-US">
                <a:latin typeface="Times New Roman" panose="02020603050405020304" pitchFamily="18" charset="0"/>
              </a:rPr>
              <a:t>LinkedIn:  Based on actual IBM Open Badge Pilot LinkedIn share rate of 83% of claimed badges – Assumes avg. LinkedIn profile following of 500</a:t>
            </a:r>
          </a:p>
          <a:p>
            <a:pPr marL="228600" indent="-228600">
              <a:buFont typeface="Times New Roman" panose="02020603050405020304" pitchFamily="18" charset="0"/>
              <a:buAutoNum type="arabicPeriod"/>
            </a:pPr>
            <a:r>
              <a:rPr lang="en-US" altLang="en-US">
                <a:latin typeface="Times New Roman" panose="02020603050405020304" pitchFamily="18" charset="0"/>
              </a:rPr>
              <a:t>Facebook:  Based on actual IBM Open Badge Pilot Facebook share rate of 04% of claimed badges – Assumes avg. Facebook profile following of 300</a:t>
            </a:r>
          </a:p>
          <a:p>
            <a:pPr marL="228600" indent="-228600">
              <a:buFont typeface="Times New Roman" panose="02020603050405020304" pitchFamily="18" charset="0"/>
              <a:buAutoNum type="arabicPeriod"/>
            </a:pPr>
            <a:r>
              <a:rPr lang="en-US" altLang="en-US">
                <a:latin typeface="Times New Roman" panose="02020603050405020304" pitchFamily="18" charset="0"/>
              </a:rPr>
              <a:t>LinkedIn Profile views: According to LinkedIn, profiles with certifications and badges receive 6x more views from recruiters and potential employers.</a:t>
            </a:r>
          </a:p>
          <a:p>
            <a:pPr marL="228600" indent="-228600">
              <a:buFont typeface="Times New Roman" panose="02020603050405020304" pitchFamily="18" charset="0"/>
              <a:buAutoNum type="arabicPeriod"/>
            </a:pPr>
            <a:endParaRPr lang="en-US" altLang="en-US">
              <a:latin typeface="Times New Roman" panose="02020603050405020304" pitchFamily="18" charset="0"/>
            </a:endParaRPr>
          </a:p>
          <a:p>
            <a:pPr marL="228600" indent="-228600"/>
            <a:endParaRPr lang="en-US" altLang="en-US">
              <a:latin typeface="Times New Roman" panose="02020603050405020304" pitchFamily="18" charset="0"/>
            </a:endParaRPr>
          </a:p>
        </p:txBody>
      </p:sp>
      <p:sp>
        <p:nvSpPr>
          <p:cNvPr id="27652" name="Slide Number Placehold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1pPr>
            <a:lvl2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2pPr>
            <a:lvl3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3pPr>
            <a:lvl4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4pPr>
            <a:lvl5pPr defTabSz="436563">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5pPr>
            <a:lvl6pPr marL="25146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6pPr>
            <a:lvl7pPr marL="29718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7pPr>
            <a:lvl8pPr marL="34290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8pPr>
            <a:lvl9pPr marL="3886200" indent="-228600" defTabSz="436563" eaLnBrk="0" fontAlgn="base" hangingPunct="0">
              <a:spcBef>
                <a:spcPct val="0"/>
              </a:spcBef>
              <a:spcAft>
                <a:spcPct val="0"/>
              </a:spcAft>
              <a:tabLst>
                <a:tab pos="0" algn="l"/>
                <a:tab pos="436563" algn="l"/>
                <a:tab pos="873125" algn="l"/>
                <a:tab pos="1309688" algn="l"/>
                <a:tab pos="1746250" algn="l"/>
                <a:tab pos="2182813" algn="l"/>
                <a:tab pos="2619375" algn="l"/>
                <a:tab pos="3055938" algn="l"/>
                <a:tab pos="3492500" algn="l"/>
                <a:tab pos="3929063" algn="l"/>
                <a:tab pos="4365625" algn="l"/>
                <a:tab pos="4800600" algn="l"/>
                <a:tab pos="5237163" algn="l"/>
                <a:tab pos="5673725" algn="l"/>
                <a:tab pos="6110288" algn="l"/>
                <a:tab pos="6546850" algn="l"/>
                <a:tab pos="6983413" algn="l"/>
                <a:tab pos="7419975" algn="l"/>
                <a:tab pos="7856538" algn="l"/>
                <a:tab pos="8293100" algn="l"/>
                <a:tab pos="8729663" algn="l"/>
              </a:tabLst>
              <a:defRPr>
                <a:solidFill>
                  <a:srgbClr val="000000"/>
                </a:solidFill>
                <a:latin typeface="Arial" panose="020B0604020202020204" pitchFamily="34" charset="0"/>
                <a:ea typeface="MS PGothic" panose="020B0600070205080204" pitchFamily="34" charset="-128"/>
              </a:defRPr>
            </a:lvl9pPr>
          </a:lstStyle>
          <a:p>
            <a:fld id="{8B2F9C93-3A4F-4AE4-8159-7383225CBCE2}" type="slidenum">
              <a:rPr lang="en-US" altLang="en-US"/>
              <a:pPr/>
              <a:t>42</a:t>
            </a:fld>
            <a:endParaRPr lang="en-US" altLang="en-US"/>
          </a:p>
        </p:txBody>
      </p:sp>
    </p:spTree>
    <p:extLst>
      <p:ext uri="{BB962C8B-B14F-4D97-AF65-F5344CB8AC3E}">
        <p14:creationId xmlns:p14="http://schemas.microsoft.com/office/powerpoint/2010/main" val="345614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1F58-39E2-F940-9248-AC11828117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59475A-D3A3-544A-B075-B247201C6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901860-3FCF-6241-81CF-76DA6CBB220E}"/>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5" name="Footer Placeholder 4">
            <a:extLst>
              <a:ext uri="{FF2B5EF4-FFF2-40B4-BE49-F238E27FC236}">
                <a16:creationId xmlns:a16="http://schemas.microsoft.com/office/drawing/2014/main" id="{F226CDF0-C03C-BE4A-BD2A-EFF7C6EFB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B2773-6C0E-DA4C-9DF3-D6DA6F8B9E0E}"/>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3868259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0504-D198-EB4C-9AD0-092ABCC846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2FEDE-30C4-6342-96F8-B57D8246C8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C9EC4-46D4-8148-A2C9-6834AFC08538}"/>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5" name="Footer Placeholder 4">
            <a:extLst>
              <a:ext uri="{FF2B5EF4-FFF2-40B4-BE49-F238E27FC236}">
                <a16:creationId xmlns:a16="http://schemas.microsoft.com/office/drawing/2014/main" id="{8A0A64C1-5F6B-6341-9A57-FDD21745E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3FDF9-B447-BB43-9302-DA37E56A9B11}"/>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121101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625E73-CCEA-4744-98E9-072CA98A5C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9A2F51-B156-5D42-8B36-7B6CA85A54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DB4D9-CAF5-9A4D-A180-BB732B837F6E}"/>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5" name="Footer Placeholder 4">
            <a:extLst>
              <a:ext uri="{FF2B5EF4-FFF2-40B4-BE49-F238E27FC236}">
                <a16:creationId xmlns:a16="http://schemas.microsoft.com/office/drawing/2014/main" id="{FF2D1566-7A30-EE44-B710-058064DD9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307E8-C898-CF4C-B252-039F3F8F419B}"/>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1467525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15600" y="593367"/>
            <a:ext cx="11360800" cy="763600"/>
          </a:xfrm>
          <a:prstGeom prst="rect">
            <a:avLst/>
          </a:prstGeom>
        </p:spPr>
        <p:txBody>
          <a:bodyPr lIns="175536" tIns="175536" rIns="175536" bIns="175536"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415600" y="1536633"/>
            <a:ext cx="5333200" cy="4555200"/>
          </a:xfrm>
          <a:prstGeom prst="rect">
            <a:avLst/>
          </a:prstGeom>
        </p:spPr>
        <p:txBody>
          <a:bodyPr lIns="175536" tIns="175536" rIns="175536" bIns="175536" anchor="t" anchorCtr="0"/>
          <a:lstStyle>
            <a:lvl1pPr lvl="0">
              <a:spcBef>
                <a:spcPts val="0"/>
              </a:spcBef>
              <a:buSzPct val="100000"/>
              <a:defRPr sz="1688"/>
            </a:lvl1pPr>
            <a:lvl2pPr lvl="1">
              <a:spcBef>
                <a:spcPts val="0"/>
              </a:spcBef>
              <a:buSzPct val="100000"/>
              <a:defRPr sz="1437"/>
            </a:lvl2pPr>
            <a:lvl3pPr lvl="2">
              <a:spcBef>
                <a:spcPts val="0"/>
              </a:spcBef>
              <a:buSzPct val="100000"/>
              <a:defRPr sz="1437"/>
            </a:lvl3pPr>
            <a:lvl4pPr lvl="3">
              <a:spcBef>
                <a:spcPts val="0"/>
              </a:spcBef>
              <a:buSzPct val="100000"/>
              <a:defRPr sz="1437"/>
            </a:lvl4pPr>
            <a:lvl5pPr lvl="4">
              <a:spcBef>
                <a:spcPts val="0"/>
              </a:spcBef>
              <a:buSzPct val="100000"/>
              <a:defRPr sz="1437"/>
            </a:lvl5pPr>
            <a:lvl6pPr lvl="5">
              <a:spcBef>
                <a:spcPts val="0"/>
              </a:spcBef>
              <a:buSzPct val="100000"/>
              <a:defRPr sz="1437"/>
            </a:lvl6pPr>
            <a:lvl7pPr lvl="6">
              <a:spcBef>
                <a:spcPts val="0"/>
              </a:spcBef>
              <a:buSzPct val="100000"/>
              <a:defRPr sz="1437"/>
            </a:lvl7pPr>
            <a:lvl8pPr lvl="7">
              <a:spcBef>
                <a:spcPts val="0"/>
              </a:spcBef>
              <a:buSzPct val="100000"/>
              <a:defRPr sz="1437"/>
            </a:lvl8pPr>
            <a:lvl9pPr lvl="8">
              <a:spcBef>
                <a:spcPts val="0"/>
              </a:spcBef>
              <a:buSzPct val="100000"/>
              <a:defRPr sz="1437"/>
            </a:lvl9pPr>
          </a:lstStyle>
          <a:p>
            <a:endParaRPr/>
          </a:p>
        </p:txBody>
      </p:sp>
      <p:sp>
        <p:nvSpPr>
          <p:cNvPr id="27" name="Shape 27"/>
          <p:cNvSpPr txBox="1">
            <a:spLocks noGrp="1"/>
          </p:cNvSpPr>
          <p:nvPr>
            <p:ph type="body" idx="2"/>
          </p:nvPr>
        </p:nvSpPr>
        <p:spPr>
          <a:xfrm>
            <a:off x="6443200" y="1536633"/>
            <a:ext cx="5333200" cy="4555200"/>
          </a:xfrm>
          <a:prstGeom prst="rect">
            <a:avLst/>
          </a:prstGeom>
        </p:spPr>
        <p:txBody>
          <a:bodyPr lIns="175536" tIns="175536" rIns="175536" bIns="175536" anchor="t" anchorCtr="0"/>
          <a:lstStyle>
            <a:lvl1pPr lvl="0">
              <a:spcBef>
                <a:spcPts val="0"/>
              </a:spcBef>
              <a:buSzPct val="100000"/>
              <a:defRPr sz="1688"/>
            </a:lvl1pPr>
            <a:lvl2pPr lvl="1">
              <a:spcBef>
                <a:spcPts val="0"/>
              </a:spcBef>
              <a:buSzPct val="100000"/>
              <a:defRPr sz="1437"/>
            </a:lvl2pPr>
            <a:lvl3pPr lvl="2">
              <a:spcBef>
                <a:spcPts val="0"/>
              </a:spcBef>
              <a:buSzPct val="100000"/>
              <a:defRPr sz="1437"/>
            </a:lvl3pPr>
            <a:lvl4pPr lvl="3">
              <a:spcBef>
                <a:spcPts val="0"/>
              </a:spcBef>
              <a:buSzPct val="100000"/>
              <a:defRPr sz="1437"/>
            </a:lvl4pPr>
            <a:lvl5pPr lvl="4">
              <a:spcBef>
                <a:spcPts val="0"/>
              </a:spcBef>
              <a:buSzPct val="100000"/>
              <a:defRPr sz="1437"/>
            </a:lvl5pPr>
            <a:lvl6pPr lvl="5">
              <a:spcBef>
                <a:spcPts val="0"/>
              </a:spcBef>
              <a:buSzPct val="100000"/>
              <a:defRPr sz="1437"/>
            </a:lvl6pPr>
            <a:lvl7pPr lvl="6">
              <a:spcBef>
                <a:spcPts val="0"/>
              </a:spcBef>
              <a:buSzPct val="100000"/>
              <a:defRPr sz="1437"/>
            </a:lvl7pPr>
            <a:lvl8pPr lvl="7">
              <a:spcBef>
                <a:spcPts val="0"/>
              </a:spcBef>
              <a:buSzPct val="100000"/>
              <a:defRPr sz="1437"/>
            </a:lvl8pPr>
            <a:lvl9pPr lvl="8">
              <a:spcBef>
                <a:spcPts val="0"/>
              </a:spcBef>
              <a:buSzPct val="100000"/>
              <a:defRPr sz="1437"/>
            </a:lvl9pPr>
          </a:lstStyle>
          <a:p>
            <a:endParaRPr/>
          </a:p>
        </p:txBody>
      </p:sp>
      <p:sp>
        <p:nvSpPr>
          <p:cNvPr id="28" name="Shape 28"/>
          <p:cNvSpPr txBox="1">
            <a:spLocks noGrp="1"/>
          </p:cNvSpPr>
          <p:nvPr>
            <p:ph type="sldNum" idx="12"/>
          </p:nvPr>
        </p:nvSpPr>
        <p:spPr>
          <a:xfrm>
            <a:off x="11320333" y="6241345"/>
            <a:ext cx="731600" cy="524800"/>
          </a:xfrm>
          <a:prstGeom prst="rect">
            <a:avLst/>
          </a:prstGeom>
        </p:spPr>
        <p:txBody>
          <a:bodyPr lIns="175536" tIns="175536" rIns="175536" bIns="175536"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885982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Line 3"/>
          <p:cNvSpPr>
            <a:spLocks noChangeShapeType="1"/>
          </p:cNvSpPr>
          <p:nvPr/>
        </p:nvSpPr>
        <p:spPr bwMode="auto">
          <a:xfrm>
            <a:off x="347135" y="549277"/>
            <a:ext cx="11493500" cy="1588"/>
          </a:xfrm>
          <a:prstGeom prst="line">
            <a:avLst/>
          </a:prstGeom>
          <a:noFill/>
          <a:ln w="9360">
            <a:solidFill>
              <a:srgbClr val="000000"/>
            </a:solidFill>
            <a:miter lim="800000"/>
            <a:headEnd/>
            <a:tailEnd/>
          </a:ln>
        </p:spPr>
        <p:txBody>
          <a:bodyPr lIns="97967" tIns="48983" rIns="97967" bIns="48983"/>
          <a:lstStyle/>
          <a:p>
            <a:pPr defTabSz="489873"/>
            <a:endParaRPr lang="en-US" sz="875">
              <a:solidFill>
                <a:srgbClr val="000000"/>
              </a:solidFill>
              <a:latin typeface="Arial" panose="020B0604020202020204" pitchFamily="34" charset="0"/>
            </a:endParaRPr>
          </a:p>
        </p:txBody>
      </p:sp>
      <p:sp>
        <p:nvSpPr>
          <p:cNvPr id="5" name="Rectangle 4"/>
          <p:cNvSpPr>
            <a:spLocks noChangeArrowheads="1"/>
          </p:cNvSpPr>
          <p:nvPr/>
        </p:nvSpPr>
        <p:spPr bwMode="auto">
          <a:xfrm>
            <a:off x="7751233" y="6481764"/>
            <a:ext cx="4072467" cy="243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739" tIns="49369" rIns="98739" bIns="49369">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5pPr>
            <a:lvl6pPr marL="25146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6pPr>
            <a:lvl7pPr marL="29718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7pPr>
            <a:lvl8pPr marL="34290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8pPr>
            <a:lvl9pPr marL="3886200" indent="-228600" algn="ctr"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MS PGothic" panose="020B0600070205080204" pitchFamily="34" charset="-128"/>
              </a:defRPr>
            </a:lvl9pPr>
          </a:lstStyle>
          <a:p>
            <a:pPr algn="r" defTabSz="489873" eaLnBrk="1" hangingPunct="1">
              <a:buSzPct val="100000"/>
              <a:defRPr/>
            </a:pPr>
            <a:r>
              <a:rPr lang="en-US" altLang="en-US" sz="937">
                <a:cs typeface="Arial" panose="020B0604020202020204" pitchFamily="34" charset="0"/>
              </a:rPr>
              <a:t>© 2013 IBM Corporation</a:t>
            </a:r>
          </a:p>
        </p:txBody>
      </p:sp>
      <p:sp>
        <p:nvSpPr>
          <p:cNvPr id="6" name="Rectangle 5"/>
          <p:cNvSpPr>
            <a:spLocks noChangeArrowheads="1"/>
          </p:cNvSpPr>
          <p:nvPr/>
        </p:nvSpPr>
        <p:spPr bwMode="auto">
          <a:xfrm>
            <a:off x="345017" y="6456363"/>
            <a:ext cx="736600" cy="247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24" tIns="50140" rIns="96424" bIns="50140"/>
          <a:lstStyle/>
          <a:p>
            <a:pPr defTabSz="489873" eaLnBrk="1" hangingPunct="1">
              <a:buSzPct val="100000"/>
              <a:tabLst>
                <a:tab pos="0" algn="l"/>
                <a:tab pos="489873" algn="l"/>
                <a:tab pos="979745" algn="l"/>
                <a:tab pos="1469618" algn="l"/>
                <a:tab pos="1959491" algn="l"/>
                <a:tab pos="2449363" algn="l"/>
                <a:tab pos="2939236" algn="l"/>
                <a:tab pos="3429109" algn="l"/>
                <a:tab pos="3918981" algn="l"/>
                <a:tab pos="4408854" algn="l"/>
                <a:tab pos="4898727" algn="l"/>
                <a:tab pos="5388600" algn="l"/>
                <a:tab pos="5878472" algn="l"/>
                <a:tab pos="6368345" algn="l"/>
                <a:tab pos="6858217" algn="l"/>
                <a:tab pos="7348090" algn="l"/>
                <a:tab pos="7837963" algn="l"/>
                <a:tab pos="8327834" algn="l"/>
                <a:tab pos="8817708" algn="l"/>
                <a:tab pos="9307581" algn="l"/>
                <a:tab pos="9797454" algn="l"/>
              </a:tabLst>
            </a:pPr>
            <a:fld id="{13941408-CAFA-471C-AE8D-55ADA740106E}" type="slidenum">
              <a:rPr lang="en-US" altLang="en-US" sz="1063">
                <a:solidFill>
                  <a:srgbClr val="808080"/>
                </a:solidFill>
                <a:latin typeface="Arial" pitchFamily="34" charset="0"/>
                <a:cs typeface="Arial" pitchFamily="34" charset="0"/>
              </a:rPr>
              <a:pPr defTabSz="489873" eaLnBrk="1" hangingPunct="1">
                <a:buSzPct val="100000"/>
                <a:tabLst>
                  <a:tab pos="0" algn="l"/>
                  <a:tab pos="489873" algn="l"/>
                  <a:tab pos="979745" algn="l"/>
                  <a:tab pos="1469618" algn="l"/>
                  <a:tab pos="1959491" algn="l"/>
                  <a:tab pos="2449363" algn="l"/>
                  <a:tab pos="2939236" algn="l"/>
                  <a:tab pos="3429109" algn="l"/>
                  <a:tab pos="3918981" algn="l"/>
                  <a:tab pos="4408854" algn="l"/>
                  <a:tab pos="4898727" algn="l"/>
                  <a:tab pos="5388600" algn="l"/>
                  <a:tab pos="5878472" algn="l"/>
                  <a:tab pos="6368345" algn="l"/>
                  <a:tab pos="6858217" algn="l"/>
                  <a:tab pos="7348090" algn="l"/>
                  <a:tab pos="7837963" algn="l"/>
                  <a:tab pos="8327834" algn="l"/>
                  <a:tab pos="8817708" algn="l"/>
                  <a:tab pos="9307581" algn="l"/>
                  <a:tab pos="9797454" algn="l"/>
                </a:tabLst>
              </a:pPr>
              <a:t>‹#›</a:t>
            </a:fld>
            <a:endParaRPr lang="en-US" altLang="en-US" sz="1063">
              <a:solidFill>
                <a:srgbClr val="808080"/>
              </a:solidFill>
              <a:latin typeface="Arial" pitchFamily="34" charset="0"/>
              <a:cs typeface="Arial" pitchFamily="34" charset="0"/>
            </a:endParaRPr>
          </a:p>
        </p:txBody>
      </p:sp>
      <p:pic>
        <p:nvPicPr>
          <p:cNvPr id="7" name="Picture 6" descr="ibm_sp_lockup_western-02"/>
          <p:cNvPicPr>
            <a:picLocks noChangeAspect="1" noChangeArrowheads="1"/>
          </p:cNvPicPr>
          <p:nvPr/>
        </p:nvPicPr>
        <p:blipFill>
          <a:blip r:embed="rId2" cstate="print"/>
          <a:srcRect/>
          <a:stretch>
            <a:fillRect/>
          </a:stretch>
        </p:blipFill>
        <p:spPr bwMode="auto">
          <a:xfrm>
            <a:off x="10519834" y="150814"/>
            <a:ext cx="1413933" cy="403225"/>
          </a:xfrm>
          <a:prstGeom prst="rect">
            <a:avLst/>
          </a:prstGeom>
          <a:noFill/>
          <a:ln w="9525">
            <a:noFill/>
            <a:miter lim="800000"/>
            <a:headEnd/>
            <a:tailEnd/>
          </a:ln>
        </p:spPr>
      </p:pic>
      <p:sp>
        <p:nvSpPr>
          <p:cNvPr id="9" name="TextBox 9"/>
          <p:cNvSpPr txBox="1">
            <a:spLocks noChangeArrowheads="1"/>
          </p:cNvSpPr>
          <p:nvPr userDrawn="1"/>
        </p:nvSpPr>
        <p:spPr bwMode="auto">
          <a:xfrm>
            <a:off x="10161046" y="6464301"/>
            <a:ext cx="1574826" cy="26249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7967" tIns="48983" rIns="97967" bIns="48983">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63" dirty="0">
                <a:solidFill>
                  <a:srgbClr val="808080"/>
                </a:solidFill>
                <a:ea typeface="MS Gothic" panose="020B0609070205080204" pitchFamily="49" charset="-128"/>
              </a:rPr>
              <a:t>© 2016 IBM Corporation</a:t>
            </a:r>
          </a:p>
        </p:txBody>
      </p:sp>
      <p:pic>
        <p:nvPicPr>
          <p:cNvPr id="11" name="Picture 8" descr="IBM training marks for guidelines_A-01"/>
          <p:cNvPicPr>
            <a:picLocks noChangeAspect="1" noChangeArrowheads="1"/>
          </p:cNvPicPr>
          <p:nvPr userDrawn="1"/>
        </p:nvPicPr>
        <p:blipFill>
          <a:blip r:embed="rId3" cstate="print"/>
          <a:srcRect/>
          <a:stretch>
            <a:fillRect/>
          </a:stretch>
        </p:blipFill>
        <p:spPr bwMode="auto">
          <a:xfrm>
            <a:off x="52917" y="152402"/>
            <a:ext cx="1930400" cy="354013"/>
          </a:xfrm>
          <a:prstGeom prst="rect">
            <a:avLst/>
          </a:prstGeom>
          <a:noFill/>
          <a:ln w="9525">
            <a:noFill/>
            <a:miter lim="800000"/>
            <a:headEnd/>
            <a:tailEnd/>
          </a:ln>
        </p:spPr>
      </p:pic>
      <p:sp>
        <p:nvSpPr>
          <p:cNvPr id="8" name="Content Placeholder 2"/>
          <p:cNvSpPr>
            <a:spLocks noGrp="1"/>
          </p:cNvSpPr>
          <p:nvPr>
            <p:ph sz="half" idx="1"/>
          </p:nvPr>
        </p:nvSpPr>
        <p:spPr>
          <a:xfrm>
            <a:off x="345017" y="1825625"/>
            <a:ext cx="11478683" cy="4351339"/>
          </a:xfrm>
        </p:spPr>
        <p:txBody>
          <a:bodyPr/>
          <a:lstStyle>
            <a:lvl1pPr>
              <a:defRPr sz="1500"/>
            </a:lvl1pPr>
            <a:lvl2pPr>
              <a:defRPr sz="15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345017" y="683581"/>
            <a:ext cx="11478683" cy="1007107"/>
          </a:xfrm>
        </p:spPr>
        <p:txBody>
          <a:bodyPr/>
          <a:lstStyle>
            <a:lvl1pPr>
              <a:lnSpc>
                <a:spcPts val="3215"/>
              </a:lnSpc>
              <a:defRPr sz="2813"/>
            </a:lvl1pPr>
          </a:lstStyle>
          <a:p>
            <a:r>
              <a:rPr lang="en-US" dirty="0"/>
              <a:t>Click to edit Master title style</a:t>
            </a:r>
          </a:p>
        </p:txBody>
      </p:sp>
      <p:sp>
        <p:nvSpPr>
          <p:cNvPr id="12" name="Slide Number Placeholder 5"/>
          <p:cNvSpPr>
            <a:spLocks noGrp="1"/>
          </p:cNvSpPr>
          <p:nvPr>
            <p:ph type="sldNum" sz="quarter" idx="4"/>
          </p:nvPr>
        </p:nvSpPr>
        <p:spPr>
          <a:xfrm>
            <a:off x="9446736" y="6530987"/>
            <a:ext cx="2743200" cy="365125"/>
          </a:xfrm>
          <a:prstGeom prst="rect">
            <a:avLst/>
          </a:prstGeom>
        </p:spPr>
        <p:txBody>
          <a:bodyPr vert="horz" wrap="square" lIns="156746" tIns="78373" rIns="156746" bIns="78373" numCol="1" anchor="ctr" anchorCtr="0" compatLnSpc="1">
            <a:prstTxWarp prst="textNoShape">
              <a:avLst/>
            </a:prstTxWarp>
          </a:bodyPr>
          <a:lstStyle>
            <a:lvl1pPr algn="r">
              <a:defRPr sz="1312">
                <a:solidFill>
                  <a:srgbClr val="898989"/>
                </a:solidFill>
              </a:defRPr>
            </a:lvl1pPr>
          </a:lstStyle>
          <a:p>
            <a:fld id="{EB4A1CC9-1411-41B4-B108-EA595B244F31}" type="slidenum">
              <a:rPr lang="en-US"/>
              <a:pPr/>
              <a:t>‹#›</a:t>
            </a:fld>
            <a:endParaRPr lang="en-US"/>
          </a:p>
        </p:txBody>
      </p:sp>
    </p:spTree>
    <p:extLst>
      <p:ext uri="{BB962C8B-B14F-4D97-AF65-F5344CB8AC3E}">
        <p14:creationId xmlns:p14="http://schemas.microsoft.com/office/powerpoint/2010/main" val="3105134770"/>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Oswald"/>
              <a:buNone/>
              <a:defRPr sz="4000" b="0" i="0" u="none" strike="noStrike" cap="none">
                <a:solidFill>
                  <a:schemeClr val="dk1"/>
                </a:solidFill>
                <a:latin typeface="Oswald"/>
                <a:ea typeface="Oswald"/>
                <a:cs typeface="Oswald"/>
                <a:sym typeface="Oswald"/>
              </a:defRPr>
            </a:lvl1pPr>
            <a:lvl2pPr lvl="1" indent="0">
              <a:spcBef>
                <a:spcPts val="0"/>
              </a:spcBef>
              <a:spcAft>
                <a:spcPts val="0"/>
              </a:spcAft>
              <a:buClr>
                <a:schemeClr val="dk1"/>
              </a:buClr>
              <a:buSzPts val="1400"/>
              <a:buFont typeface="Oswald"/>
              <a:buNone/>
              <a:defRPr sz="4000">
                <a:solidFill>
                  <a:schemeClr val="dk1"/>
                </a:solidFill>
                <a:latin typeface="Oswald"/>
                <a:ea typeface="Oswald"/>
                <a:cs typeface="Oswald"/>
                <a:sym typeface="Oswald"/>
              </a:defRPr>
            </a:lvl2pPr>
            <a:lvl3pPr lvl="2" indent="0">
              <a:spcBef>
                <a:spcPts val="0"/>
              </a:spcBef>
              <a:spcAft>
                <a:spcPts val="0"/>
              </a:spcAft>
              <a:buClr>
                <a:schemeClr val="dk1"/>
              </a:buClr>
              <a:buSzPts val="1400"/>
              <a:buFont typeface="Oswald"/>
              <a:buNone/>
              <a:defRPr sz="4000">
                <a:solidFill>
                  <a:schemeClr val="dk1"/>
                </a:solidFill>
                <a:latin typeface="Oswald"/>
                <a:ea typeface="Oswald"/>
                <a:cs typeface="Oswald"/>
                <a:sym typeface="Oswald"/>
              </a:defRPr>
            </a:lvl3pPr>
            <a:lvl4pPr lvl="3" indent="0">
              <a:spcBef>
                <a:spcPts val="0"/>
              </a:spcBef>
              <a:spcAft>
                <a:spcPts val="0"/>
              </a:spcAft>
              <a:buClr>
                <a:schemeClr val="dk1"/>
              </a:buClr>
              <a:buSzPts val="1400"/>
              <a:buFont typeface="Oswald"/>
              <a:buNone/>
              <a:defRPr sz="4000">
                <a:solidFill>
                  <a:schemeClr val="dk1"/>
                </a:solidFill>
                <a:latin typeface="Oswald"/>
                <a:ea typeface="Oswald"/>
                <a:cs typeface="Oswald"/>
                <a:sym typeface="Oswald"/>
              </a:defRPr>
            </a:lvl4pPr>
            <a:lvl5pPr lvl="4" indent="0">
              <a:spcBef>
                <a:spcPts val="0"/>
              </a:spcBef>
              <a:spcAft>
                <a:spcPts val="0"/>
              </a:spcAft>
              <a:buClr>
                <a:schemeClr val="dk1"/>
              </a:buClr>
              <a:buSzPts val="1400"/>
              <a:buFont typeface="Oswald"/>
              <a:buNone/>
              <a:defRPr sz="4000">
                <a:solidFill>
                  <a:schemeClr val="dk1"/>
                </a:solidFill>
                <a:latin typeface="Oswald"/>
                <a:ea typeface="Oswald"/>
                <a:cs typeface="Oswald"/>
                <a:sym typeface="Oswald"/>
              </a:defRPr>
            </a:lvl5pPr>
            <a:lvl6pPr lvl="5" indent="0">
              <a:spcBef>
                <a:spcPts val="0"/>
              </a:spcBef>
              <a:spcAft>
                <a:spcPts val="0"/>
              </a:spcAft>
              <a:buClr>
                <a:schemeClr val="dk1"/>
              </a:buClr>
              <a:buSzPts val="1400"/>
              <a:buFont typeface="Oswald"/>
              <a:buNone/>
              <a:defRPr sz="4000">
                <a:solidFill>
                  <a:schemeClr val="dk1"/>
                </a:solidFill>
                <a:latin typeface="Oswald"/>
                <a:ea typeface="Oswald"/>
                <a:cs typeface="Oswald"/>
                <a:sym typeface="Oswald"/>
              </a:defRPr>
            </a:lvl6pPr>
            <a:lvl7pPr lvl="6" indent="0">
              <a:spcBef>
                <a:spcPts val="0"/>
              </a:spcBef>
              <a:spcAft>
                <a:spcPts val="0"/>
              </a:spcAft>
              <a:buClr>
                <a:schemeClr val="dk1"/>
              </a:buClr>
              <a:buSzPts val="1400"/>
              <a:buFont typeface="Oswald"/>
              <a:buNone/>
              <a:defRPr sz="4000">
                <a:solidFill>
                  <a:schemeClr val="dk1"/>
                </a:solidFill>
                <a:latin typeface="Oswald"/>
                <a:ea typeface="Oswald"/>
                <a:cs typeface="Oswald"/>
                <a:sym typeface="Oswald"/>
              </a:defRPr>
            </a:lvl7pPr>
            <a:lvl8pPr lvl="7" indent="0">
              <a:spcBef>
                <a:spcPts val="0"/>
              </a:spcBef>
              <a:spcAft>
                <a:spcPts val="0"/>
              </a:spcAft>
              <a:buClr>
                <a:schemeClr val="dk1"/>
              </a:buClr>
              <a:buSzPts val="1400"/>
              <a:buFont typeface="Oswald"/>
              <a:buNone/>
              <a:defRPr sz="4000">
                <a:solidFill>
                  <a:schemeClr val="dk1"/>
                </a:solidFill>
                <a:latin typeface="Oswald"/>
                <a:ea typeface="Oswald"/>
                <a:cs typeface="Oswald"/>
                <a:sym typeface="Oswald"/>
              </a:defRPr>
            </a:lvl8pPr>
            <a:lvl9pPr lvl="8" indent="0">
              <a:spcBef>
                <a:spcPts val="0"/>
              </a:spcBef>
              <a:spcAft>
                <a:spcPts val="0"/>
              </a:spcAft>
              <a:buClr>
                <a:schemeClr val="dk1"/>
              </a:buClr>
              <a:buSzPts val="1400"/>
              <a:buFont typeface="Oswald"/>
              <a:buNone/>
              <a:defRPr sz="4000">
                <a:solidFill>
                  <a:schemeClr val="dk1"/>
                </a:solidFill>
                <a:latin typeface="Oswald"/>
                <a:ea typeface="Oswald"/>
                <a:cs typeface="Oswald"/>
                <a:sym typeface="Oswald"/>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609585" marR="0" lvl="0" indent="-304792" algn="l" rtl="0">
              <a:lnSpc>
                <a:spcPct val="115000"/>
              </a:lnSpc>
              <a:spcBef>
                <a:spcPts val="0"/>
              </a:spcBef>
              <a:spcAft>
                <a:spcPts val="0"/>
              </a:spcAft>
              <a:buClr>
                <a:schemeClr val="accent3"/>
              </a:buClr>
              <a:buSzPts val="1400"/>
              <a:buFont typeface="Average"/>
              <a:buNone/>
              <a:defRPr sz="2400" b="0" i="0" u="none" strike="noStrike" cap="none">
                <a:solidFill>
                  <a:schemeClr val="accent3"/>
                </a:solidFill>
                <a:latin typeface="Average"/>
                <a:ea typeface="Average"/>
                <a:cs typeface="Average"/>
                <a:sym typeface="Average"/>
              </a:defRPr>
            </a:lvl1pPr>
            <a:lvl2pPr marL="1219170" marR="0" lvl="1" indent="-304792" algn="l" rtl="0">
              <a:lnSpc>
                <a:spcPct val="115000"/>
              </a:lnSpc>
              <a:spcBef>
                <a:spcPts val="2133"/>
              </a:spcBef>
              <a:spcAft>
                <a:spcPts val="0"/>
              </a:spcAft>
              <a:buClr>
                <a:schemeClr val="accent3"/>
              </a:buClr>
              <a:buSzPts val="1400"/>
              <a:buFont typeface="Average"/>
              <a:buNone/>
              <a:defRPr sz="1867" b="0" i="0" u="none" strike="noStrike" cap="none">
                <a:solidFill>
                  <a:schemeClr val="accent3"/>
                </a:solidFill>
                <a:latin typeface="Average"/>
                <a:ea typeface="Average"/>
                <a:cs typeface="Average"/>
                <a:sym typeface="Average"/>
              </a:defRPr>
            </a:lvl2pPr>
            <a:lvl3pPr marL="1828754" marR="0" lvl="2" indent="-304792" algn="l" rtl="0">
              <a:lnSpc>
                <a:spcPct val="115000"/>
              </a:lnSpc>
              <a:spcBef>
                <a:spcPts val="2133"/>
              </a:spcBef>
              <a:spcAft>
                <a:spcPts val="0"/>
              </a:spcAft>
              <a:buClr>
                <a:schemeClr val="accent3"/>
              </a:buClr>
              <a:buSzPts val="1400"/>
              <a:buFont typeface="Average"/>
              <a:buNone/>
              <a:defRPr sz="1867" b="0" i="0" u="none" strike="noStrike" cap="none">
                <a:solidFill>
                  <a:schemeClr val="accent3"/>
                </a:solidFill>
                <a:latin typeface="Average"/>
                <a:ea typeface="Average"/>
                <a:cs typeface="Average"/>
                <a:sym typeface="Average"/>
              </a:defRPr>
            </a:lvl3pPr>
            <a:lvl4pPr marL="2438339" marR="0" lvl="3" indent="-304792" algn="l" rtl="0">
              <a:lnSpc>
                <a:spcPct val="115000"/>
              </a:lnSpc>
              <a:spcBef>
                <a:spcPts val="2133"/>
              </a:spcBef>
              <a:spcAft>
                <a:spcPts val="0"/>
              </a:spcAft>
              <a:buClr>
                <a:schemeClr val="accent3"/>
              </a:buClr>
              <a:buSzPts val="1400"/>
              <a:buFont typeface="Average"/>
              <a:buNone/>
              <a:defRPr sz="1867" b="0" i="0" u="none" strike="noStrike" cap="none">
                <a:solidFill>
                  <a:schemeClr val="accent3"/>
                </a:solidFill>
                <a:latin typeface="Average"/>
                <a:ea typeface="Average"/>
                <a:cs typeface="Average"/>
                <a:sym typeface="Average"/>
              </a:defRPr>
            </a:lvl4pPr>
            <a:lvl5pPr marL="3047924" marR="0" lvl="4" indent="-304792" algn="l" rtl="0">
              <a:lnSpc>
                <a:spcPct val="115000"/>
              </a:lnSpc>
              <a:spcBef>
                <a:spcPts val="2133"/>
              </a:spcBef>
              <a:spcAft>
                <a:spcPts val="0"/>
              </a:spcAft>
              <a:buClr>
                <a:schemeClr val="accent3"/>
              </a:buClr>
              <a:buSzPts val="1400"/>
              <a:buFont typeface="Average"/>
              <a:buNone/>
              <a:defRPr sz="1867" b="0" i="0" u="none" strike="noStrike" cap="none">
                <a:solidFill>
                  <a:schemeClr val="accent3"/>
                </a:solidFill>
                <a:latin typeface="Average"/>
                <a:ea typeface="Average"/>
                <a:cs typeface="Average"/>
                <a:sym typeface="Average"/>
              </a:defRPr>
            </a:lvl5pPr>
            <a:lvl6pPr marL="3657509" marR="0" lvl="5" indent="-304792" algn="l" rtl="0">
              <a:lnSpc>
                <a:spcPct val="115000"/>
              </a:lnSpc>
              <a:spcBef>
                <a:spcPts val="2133"/>
              </a:spcBef>
              <a:spcAft>
                <a:spcPts val="0"/>
              </a:spcAft>
              <a:buClr>
                <a:schemeClr val="accent3"/>
              </a:buClr>
              <a:buSzPts val="1400"/>
              <a:buFont typeface="Average"/>
              <a:buNone/>
              <a:defRPr sz="1867" b="0" i="0" u="none" strike="noStrike" cap="none">
                <a:solidFill>
                  <a:schemeClr val="accent3"/>
                </a:solidFill>
                <a:latin typeface="Average"/>
                <a:ea typeface="Average"/>
                <a:cs typeface="Average"/>
                <a:sym typeface="Average"/>
              </a:defRPr>
            </a:lvl6pPr>
            <a:lvl7pPr marL="4267093" marR="0" lvl="6" indent="-304792" algn="l" rtl="0">
              <a:lnSpc>
                <a:spcPct val="115000"/>
              </a:lnSpc>
              <a:spcBef>
                <a:spcPts val="2133"/>
              </a:spcBef>
              <a:spcAft>
                <a:spcPts val="0"/>
              </a:spcAft>
              <a:buClr>
                <a:schemeClr val="accent3"/>
              </a:buClr>
              <a:buSzPts val="1400"/>
              <a:buFont typeface="Average"/>
              <a:buNone/>
              <a:defRPr sz="1867" b="0" i="0" u="none" strike="noStrike" cap="none">
                <a:solidFill>
                  <a:schemeClr val="accent3"/>
                </a:solidFill>
                <a:latin typeface="Average"/>
                <a:ea typeface="Average"/>
                <a:cs typeface="Average"/>
                <a:sym typeface="Average"/>
              </a:defRPr>
            </a:lvl7pPr>
            <a:lvl8pPr marL="4876678" marR="0" lvl="7" indent="-304792" algn="l" rtl="0">
              <a:lnSpc>
                <a:spcPct val="115000"/>
              </a:lnSpc>
              <a:spcBef>
                <a:spcPts val="2133"/>
              </a:spcBef>
              <a:spcAft>
                <a:spcPts val="0"/>
              </a:spcAft>
              <a:buClr>
                <a:schemeClr val="accent3"/>
              </a:buClr>
              <a:buSzPts val="1400"/>
              <a:buFont typeface="Average"/>
              <a:buNone/>
              <a:defRPr sz="1867" b="0" i="0" u="none" strike="noStrike" cap="none">
                <a:solidFill>
                  <a:schemeClr val="accent3"/>
                </a:solidFill>
                <a:latin typeface="Average"/>
                <a:ea typeface="Average"/>
                <a:cs typeface="Average"/>
                <a:sym typeface="Average"/>
              </a:defRPr>
            </a:lvl8pPr>
            <a:lvl9pPr marL="5486263" marR="0" lvl="8" indent="-304792" algn="l" rtl="0">
              <a:lnSpc>
                <a:spcPct val="115000"/>
              </a:lnSpc>
              <a:spcBef>
                <a:spcPts val="2133"/>
              </a:spcBef>
              <a:spcAft>
                <a:spcPts val="2133"/>
              </a:spcAft>
              <a:buClr>
                <a:schemeClr val="accent3"/>
              </a:buClr>
              <a:buSzPts val="1400"/>
              <a:buFont typeface="Average"/>
              <a:buNone/>
              <a:defRPr sz="1867" b="0" i="0" u="none" strike="noStrike" cap="none">
                <a:solidFill>
                  <a:schemeClr val="accent3"/>
                </a:solidFill>
                <a:latin typeface="Average"/>
                <a:ea typeface="Average"/>
                <a:cs typeface="Average"/>
                <a:sym typeface="Average"/>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072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B352-809C-E647-927E-D1A04EEA3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C39FF-0022-8444-9B09-67A7C17E82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BB977-DBFA-1143-B225-101D76E79184}"/>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5" name="Footer Placeholder 4">
            <a:extLst>
              <a:ext uri="{FF2B5EF4-FFF2-40B4-BE49-F238E27FC236}">
                <a16:creationId xmlns:a16="http://schemas.microsoft.com/office/drawing/2014/main" id="{40B03F57-BC94-C145-8DE9-2DF3E84BC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9AD9D-52EB-4C45-A24E-A23E06F52430}"/>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126013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D531-3E12-D547-BADF-E762C84FA6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10EE5D-CAC1-5E44-81E6-A886BC31D1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2D58CC-7F0F-6A49-80CF-B8A1CE27E73A}"/>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5" name="Footer Placeholder 4">
            <a:extLst>
              <a:ext uri="{FF2B5EF4-FFF2-40B4-BE49-F238E27FC236}">
                <a16:creationId xmlns:a16="http://schemas.microsoft.com/office/drawing/2014/main" id="{5FB7111F-31C6-0144-9EFB-F8268AF34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9CAD1-26A1-3443-95B3-E88C8A973A04}"/>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408673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6702-E4B9-204E-9121-CFC7BC14D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A707A-B8FF-3545-ACBE-EFF61B492C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0F24A8-09E4-904C-9424-253DC5AD94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016373-FEDB-EA49-BC5E-99506B457D13}"/>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6" name="Footer Placeholder 5">
            <a:extLst>
              <a:ext uri="{FF2B5EF4-FFF2-40B4-BE49-F238E27FC236}">
                <a16:creationId xmlns:a16="http://schemas.microsoft.com/office/drawing/2014/main" id="{072ADD32-DA99-F644-BDB5-478C0FBA7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AD0EF-6004-D74D-B9BF-2068CB5BC6AC}"/>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347531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5FCC-AA9E-E543-A8BF-9C514CAD3B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9CA03E-688F-8E44-B913-54C4AF47BE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75C402D-E052-3D4E-A0AF-E07CDB5731F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077F23-07B8-1140-82C6-C6097265C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1D1942-7D10-324B-AE96-2A906BA6B4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D937D-5C5F-8947-B0B2-89A4AB4B9927}"/>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8" name="Footer Placeholder 7">
            <a:extLst>
              <a:ext uri="{FF2B5EF4-FFF2-40B4-BE49-F238E27FC236}">
                <a16:creationId xmlns:a16="http://schemas.microsoft.com/office/drawing/2014/main" id="{6A66366D-1E8F-3E47-BB6F-9ACBF8B3B0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6C58C2-7716-E449-9E39-19EB47BD53B4}"/>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4219442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DAEE-DBD0-CE49-B74A-EB3CE844D1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8D01EC-8C05-DF42-A66D-3B2D7E8A2F3A}"/>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4" name="Footer Placeholder 3">
            <a:extLst>
              <a:ext uri="{FF2B5EF4-FFF2-40B4-BE49-F238E27FC236}">
                <a16:creationId xmlns:a16="http://schemas.microsoft.com/office/drawing/2014/main" id="{10F43C26-DCA7-CE4C-94CD-7F0246B175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B404DF-7FE9-A14E-9E43-6C07AC4437E2}"/>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578690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48E0C-735D-4E4D-9B3C-CFA326D2B84C}"/>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3" name="Footer Placeholder 2">
            <a:extLst>
              <a:ext uri="{FF2B5EF4-FFF2-40B4-BE49-F238E27FC236}">
                <a16:creationId xmlns:a16="http://schemas.microsoft.com/office/drawing/2014/main" id="{6B74D4E6-2E36-2A4D-B0EC-271AFF4EAC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27143E-0CB8-3340-8D60-5E8F6B9E90B2}"/>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20035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EA71-5166-F441-A601-F7D315CFF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5A540F-FA85-1F47-A255-B7D556833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8EB1A3-369B-0242-BE15-CA3E6B191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322F92-2573-CE44-BF45-9653775E6582}"/>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6" name="Footer Placeholder 5">
            <a:extLst>
              <a:ext uri="{FF2B5EF4-FFF2-40B4-BE49-F238E27FC236}">
                <a16:creationId xmlns:a16="http://schemas.microsoft.com/office/drawing/2014/main" id="{0DA0A7EF-153E-CC49-BD0C-4F0381F817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E9B1E-B50A-1742-9FF3-5A5C59570D26}"/>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290227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5651-E3C9-F94B-BFD3-59B861B79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618E2C-CE94-904E-89B8-514FA0654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CA4B3B-32F2-4048-AB06-1152E38B5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3F4DE7-1D55-604A-99B7-68721C20294F}"/>
              </a:ext>
            </a:extLst>
          </p:cNvPr>
          <p:cNvSpPr>
            <a:spLocks noGrp="1"/>
          </p:cNvSpPr>
          <p:nvPr>
            <p:ph type="dt" sz="half" idx="10"/>
          </p:nvPr>
        </p:nvSpPr>
        <p:spPr/>
        <p:txBody>
          <a:bodyPr/>
          <a:lstStyle/>
          <a:p>
            <a:fld id="{3C5064DD-0992-8E42-BFAC-B2DBFD21CD59}" type="datetimeFigureOut">
              <a:rPr lang="en-US" smtClean="0"/>
              <a:t>3/8/19</a:t>
            </a:fld>
            <a:endParaRPr lang="en-US"/>
          </a:p>
        </p:txBody>
      </p:sp>
      <p:sp>
        <p:nvSpPr>
          <p:cNvPr id="6" name="Footer Placeholder 5">
            <a:extLst>
              <a:ext uri="{FF2B5EF4-FFF2-40B4-BE49-F238E27FC236}">
                <a16:creationId xmlns:a16="http://schemas.microsoft.com/office/drawing/2014/main" id="{A52366C2-A766-7640-BF21-B689DF9C44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B6281-36E2-834A-9651-7C3F185FCA9A}"/>
              </a:ext>
            </a:extLst>
          </p:cNvPr>
          <p:cNvSpPr>
            <a:spLocks noGrp="1"/>
          </p:cNvSpPr>
          <p:nvPr>
            <p:ph type="sldNum" sz="quarter" idx="12"/>
          </p:nvPr>
        </p:nvSpPr>
        <p:spPr/>
        <p:txBody>
          <a:bodyPr/>
          <a:lstStyle/>
          <a:p>
            <a:fld id="{313A943E-B458-FF44-824E-9CFE254FFC0E}" type="slidenum">
              <a:rPr lang="en-US" smtClean="0"/>
              <a:t>‹#›</a:t>
            </a:fld>
            <a:endParaRPr lang="en-US"/>
          </a:p>
        </p:txBody>
      </p:sp>
    </p:spTree>
    <p:extLst>
      <p:ext uri="{BB962C8B-B14F-4D97-AF65-F5344CB8AC3E}">
        <p14:creationId xmlns:p14="http://schemas.microsoft.com/office/powerpoint/2010/main" val="270638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3AE9F-C493-104B-9FA0-B269660E91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BFBE4-A95A-6F44-B384-FF1E2B021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C1B8D-B774-9A45-ACD4-9254C7C4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064DD-0992-8E42-BFAC-B2DBFD21CD59}" type="datetimeFigureOut">
              <a:rPr lang="en-US" smtClean="0"/>
              <a:t>3/8/19</a:t>
            </a:fld>
            <a:endParaRPr lang="en-US"/>
          </a:p>
        </p:txBody>
      </p:sp>
      <p:sp>
        <p:nvSpPr>
          <p:cNvPr id="5" name="Footer Placeholder 4">
            <a:extLst>
              <a:ext uri="{FF2B5EF4-FFF2-40B4-BE49-F238E27FC236}">
                <a16:creationId xmlns:a16="http://schemas.microsoft.com/office/drawing/2014/main" id="{412AF483-41AE-2546-B5C2-1542A34DBB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9C6579-6324-7C40-B65A-C987E4DDE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A943E-B458-FF44-824E-9CFE254FFC0E}" type="slidenum">
              <a:rPr lang="en-US" smtClean="0"/>
              <a:t>‹#›</a:t>
            </a:fld>
            <a:endParaRPr lang="en-US"/>
          </a:p>
        </p:txBody>
      </p:sp>
    </p:spTree>
    <p:extLst>
      <p:ext uri="{BB962C8B-B14F-4D97-AF65-F5344CB8AC3E}">
        <p14:creationId xmlns:p14="http://schemas.microsoft.com/office/powerpoint/2010/main" val="2101171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dsurge.com/writers/cameron-pipkin"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chart" Target="../charts/chart3.xml"/><Relationship Id="rId5" Type="http://schemas.openxmlformats.org/officeDocument/2006/relationships/image" Target="../media/image44.png"/><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4.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hart" Target="../charts/chart5.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jp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anadastudynews.com/author/admin/" TargetMode="External"/><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tlinnovations.cikeys.com/author/michell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71"/>
          <p:cNvSpPr txBox="1">
            <a:spLocks noGrp="1"/>
          </p:cNvSpPr>
          <p:nvPr>
            <p:ph type="ctrTitle"/>
          </p:nvPr>
        </p:nvSpPr>
        <p:spPr>
          <a:xfrm>
            <a:off x="418283" y="192445"/>
            <a:ext cx="11360800" cy="2736800"/>
          </a:xfrm>
          <a:prstGeom prst="rect">
            <a:avLst/>
          </a:prstGeom>
        </p:spPr>
        <p:txBody>
          <a:bodyPr spcFirstLastPara="1" vert="horz" wrap="square" lIns="121900" tIns="121900" rIns="121900" bIns="121900" rtlCol="0" anchor="b" anchorCtr="0">
            <a:noAutofit/>
          </a:bodyPr>
          <a:lstStyle/>
          <a:p>
            <a:r>
              <a:rPr lang="en-US" sz="5867" b="1" dirty="0"/>
              <a:t>The </a:t>
            </a:r>
            <a:r>
              <a:rPr lang="en-US" sz="5867" b="1" dirty="0" err="1"/>
              <a:t>Microcredential</a:t>
            </a:r>
            <a:r>
              <a:rPr lang="en-US" sz="5867" b="1" dirty="0"/>
              <a:t> Revolution in Higher Education</a:t>
            </a:r>
            <a:endParaRPr lang="en-US" sz="5867" dirty="0"/>
          </a:p>
        </p:txBody>
      </p:sp>
      <p:pic>
        <p:nvPicPr>
          <p:cNvPr id="4" name="Picture 3">
            <a:extLst>
              <a:ext uri="{FF2B5EF4-FFF2-40B4-BE49-F238E27FC236}">
                <a16:creationId xmlns:a16="http://schemas.microsoft.com/office/drawing/2014/main" id="{931F670C-1E0E-514A-9D70-E10BBD6D1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944" y="3647666"/>
            <a:ext cx="11282057" cy="3210335"/>
          </a:xfrm>
          <a:prstGeom prst="rect">
            <a:avLst/>
          </a:prstGeom>
        </p:spPr>
      </p:pic>
    </p:spTree>
    <p:extLst>
      <p:ext uri="{BB962C8B-B14F-4D97-AF65-F5344CB8AC3E}">
        <p14:creationId xmlns:p14="http://schemas.microsoft.com/office/powerpoint/2010/main" val="3842968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2C44-7F44-254C-8736-A866B53C6BF8}"/>
              </a:ext>
            </a:extLst>
          </p:cNvPr>
          <p:cNvSpPr>
            <a:spLocks noGrp="1"/>
          </p:cNvSpPr>
          <p:nvPr>
            <p:ph type="title"/>
          </p:nvPr>
        </p:nvSpPr>
        <p:spPr>
          <a:xfrm>
            <a:off x="1069312" y="5369204"/>
            <a:ext cx="10515600" cy="1325563"/>
          </a:xfrm>
        </p:spPr>
        <p:txBody>
          <a:bodyPr/>
          <a:lstStyle/>
          <a:p>
            <a:pPr algn="ctr"/>
            <a:r>
              <a:rPr lang="en-US" b="1" i="1" dirty="0"/>
              <a:t>That’s a good thing.</a:t>
            </a:r>
          </a:p>
        </p:txBody>
      </p:sp>
      <p:pic>
        <p:nvPicPr>
          <p:cNvPr id="4098" name="Picture 2" descr="Image result for student centered learning">
            <a:extLst>
              <a:ext uri="{FF2B5EF4-FFF2-40B4-BE49-F238E27FC236}">
                <a16:creationId xmlns:a16="http://schemas.microsoft.com/office/drawing/2014/main" id="{1E0F0B91-BB9A-C846-B1F8-A44992B1F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580" y="1884833"/>
            <a:ext cx="8128000" cy="3289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A707ABC-7555-B944-86FF-C797E5BD0408}"/>
              </a:ext>
            </a:extLst>
          </p:cNvPr>
          <p:cNvSpPr/>
          <p:nvPr/>
        </p:nvSpPr>
        <p:spPr>
          <a:xfrm>
            <a:off x="7706537" y="4897134"/>
            <a:ext cx="2493696" cy="276999"/>
          </a:xfrm>
          <a:prstGeom prst="rect">
            <a:avLst/>
          </a:prstGeom>
        </p:spPr>
        <p:txBody>
          <a:bodyPr wrap="none">
            <a:spAutoFit/>
          </a:bodyPr>
          <a:lstStyle/>
          <a:p>
            <a:r>
              <a:rPr lang="en-US" sz="1200" b="0" i="0" u="none" strike="noStrike" dirty="0">
                <a:solidFill>
                  <a:srgbClr val="59636D"/>
                </a:solidFill>
                <a:effectLst/>
                <a:latin typeface="inherit"/>
                <a:hlinkClick r:id="rId3"/>
              </a:rPr>
              <a:t>Cameron Pipkin</a:t>
            </a:r>
            <a:r>
              <a:rPr lang="en-US" sz="1200" b="0" i="0" dirty="0">
                <a:solidFill>
                  <a:srgbClr val="768492"/>
                </a:solidFill>
                <a:effectLst/>
                <a:latin typeface="Roboto"/>
              </a:rPr>
              <a:t>     Jun 10, 2015</a:t>
            </a:r>
          </a:p>
        </p:txBody>
      </p:sp>
      <p:sp>
        <p:nvSpPr>
          <p:cNvPr id="6" name="Title 1">
            <a:extLst>
              <a:ext uri="{FF2B5EF4-FFF2-40B4-BE49-F238E27FC236}">
                <a16:creationId xmlns:a16="http://schemas.microsoft.com/office/drawing/2014/main" id="{C544B757-FAFC-C94C-B8DF-0BBD6C128A5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Students Are Taking Control</a:t>
            </a:r>
          </a:p>
        </p:txBody>
      </p:sp>
    </p:spTree>
    <p:extLst>
      <p:ext uri="{BB962C8B-B14F-4D97-AF65-F5344CB8AC3E}">
        <p14:creationId xmlns:p14="http://schemas.microsoft.com/office/powerpoint/2010/main" val="521250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6193250837_798905cebe_z.jpg">
            <a:extLst>
              <a:ext uri="{FF2B5EF4-FFF2-40B4-BE49-F238E27FC236}">
                <a16:creationId xmlns:a16="http://schemas.microsoft.com/office/drawing/2014/main" id="{4133E3CF-C841-DD49-97E7-F600D81B33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79123"/>
            <a:ext cx="12176796" cy="608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249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EFA3-255C-D04B-A5B3-20B410BDB44B}"/>
              </a:ext>
            </a:extLst>
          </p:cNvPr>
          <p:cNvSpPr>
            <a:spLocks noGrp="1"/>
          </p:cNvSpPr>
          <p:nvPr>
            <p:ph type="title"/>
          </p:nvPr>
        </p:nvSpPr>
        <p:spPr>
          <a:xfrm>
            <a:off x="638157" y="2321351"/>
            <a:ext cx="10973600" cy="1143200"/>
          </a:xfrm>
        </p:spPr>
        <p:txBody>
          <a:bodyPr>
            <a:normAutofit fontScale="90000"/>
          </a:bodyPr>
          <a:lstStyle/>
          <a:p>
            <a:pPr algn="ctr"/>
            <a:r>
              <a:rPr lang="en-US" sz="6667" b="1" dirty="0"/>
              <a:t>We need new credentials to match 21</a:t>
            </a:r>
            <a:r>
              <a:rPr lang="en-US" sz="6667" b="1" baseline="30000" dirty="0"/>
              <a:t>st</a:t>
            </a:r>
            <a:r>
              <a:rPr lang="en-US" sz="6667" b="1" dirty="0"/>
              <a:t> Century Learning</a:t>
            </a:r>
          </a:p>
        </p:txBody>
      </p:sp>
    </p:spTree>
    <p:extLst>
      <p:ext uri="{BB962C8B-B14F-4D97-AF65-F5344CB8AC3E}">
        <p14:creationId xmlns:p14="http://schemas.microsoft.com/office/powerpoint/2010/main" val="261134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764822"/>
            <a:ext cx="9219085" cy="5204178"/>
          </a:xfrm>
          <a:prstGeom prst="rect">
            <a:avLst/>
          </a:prstGeom>
        </p:spPr>
      </p:pic>
    </p:spTree>
    <p:extLst>
      <p:ext uri="{BB962C8B-B14F-4D97-AF65-F5344CB8AC3E}">
        <p14:creationId xmlns:p14="http://schemas.microsoft.com/office/powerpoint/2010/main" val="428607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4.bp.blogspot.com/_Kom-mudcX5I/TM7_PcjKhaI/AAAAAAAACOY/OU1eGZfp2eI/s1600/diploma.jpg"/>
          <p:cNvPicPr>
            <a:picLocks noChangeAspect="1" noChangeArrowheads="1"/>
          </p:cNvPicPr>
          <p:nvPr/>
        </p:nvPicPr>
        <p:blipFill>
          <a:blip r:embed="rId3" cstate="print"/>
          <a:srcRect/>
          <a:stretch>
            <a:fillRect/>
          </a:stretch>
        </p:blipFill>
        <p:spPr bwMode="auto">
          <a:xfrm rot="16200000">
            <a:off x="207525" y="2286002"/>
            <a:ext cx="4962767" cy="2651909"/>
          </a:xfrm>
          <a:prstGeom prst="rect">
            <a:avLst/>
          </a:prstGeom>
          <a:noFill/>
        </p:spPr>
      </p:pic>
      <p:sp>
        <p:nvSpPr>
          <p:cNvPr id="5" name="Freeform 4"/>
          <p:cNvSpPr/>
          <p:nvPr/>
        </p:nvSpPr>
        <p:spPr>
          <a:xfrm>
            <a:off x="2778514" y="258016"/>
            <a:ext cx="8508612" cy="703552"/>
          </a:xfrm>
          <a:custGeom>
            <a:avLst/>
            <a:gdLst>
              <a:gd name="connsiteX0" fmla="*/ 0 w 5372100"/>
              <a:gd name="connsiteY0" fmla="*/ 101602 h 609599"/>
              <a:gd name="connsiteX1" fmla="*/ 29759 w 5372100"/>
              <a:gd name="connsiteY1" fmla="*/ 29759 h 609599"/>
              <a:gd name="connsiteX2" fmla="*/ 101603 w 5372100"/>
              <a:gd name="connsiteY2" fmla="*/ 1 h 609599"/>
              <a:gd name="connsiteX3" fmla="*/ 5270498 w 5372100"/>
              <a:gd name="connsiteY3" fmla="*/ 0 h 609599"/>
              <a:gd name="connsiteX4" fmla="*/ 5342341 w 5372100"/>
              <a:gd name="connsiteY4" fmla="*/ 29759 h 609599"/>
              <a:gd name="connsiteX5" fmla="*/ 5372099 w 5372100"/>
              <a:gd name="connsiteY5" fmla="*/ 101603 h 609599"/>
              <a:gd name="connsiteX6" fmla="*/ 5372100 w 5372100"/>
              <a:gd name="connsiteY6" fmla="*/ 507997 h 609599"/>
              <a:gd name="connsiteX7" fmla="*/ 5342341 w 5372100"/>
              <a:gd name="connsiteY7" fmla="*/ 579840 h 609599"/>
              <a:gd name="connsiteX8" fmla="*/ 5270497 w 5372100"/>
              <a:gd name="connsiteY8" fmla="*/ 609599 h 609599"/>
              <a:gd name="connsiteX9" fmla="*/ 101602 w 5372100"/>
              <a:gd name="connsiteY9" fmla="*/ 609599 h 609599"/>
              <a:gd name="connsiteX10" fmla="*/ 29759 w 5372100"/>
              <a:gd name="connsiteY10" fmla="*/ 579840 h 609599"/>
              <a:gd name="connsiteX11" fmla="*/ 1 w 5372100"/>
              <a:gd name="connsiteY11" fmla="*/ 507996 h 609599"/>
              <a:gd name="connsiteX12" fmla="*/ 0 w 5372100"/>
              <a:gd name="connsiteY12" fmla="*/ 101602 h 609599"/>
              <a:gd name="connsiteX0" fmla="*/ 0 w 5372100"/>
              <a:gd name="connsiteY0" fmla="*/ 109947 h 617944"/>
              <a:gd name="connsiteX1" fmla="*/ 29759 w 5372100"/>
              <a:gd name="connsiteY1" fmla="*/ 38104 h 617944"/>
              <a:gd name="connsiteX2" fmla="*/ 101603 w 5372100"/>
              <a:gd name="connsiteY2" fmla="*/ 8346 h 617944"/>
              <a:gd name="connsiteX3" fmla="*/ 5270498 w 5372100"/>
              <a:gd name="connsiteY3" fmla="*/ 8345 h 617944"/>
              <a:gd name="connsiteX4" fmla="*/ 5342341 w 5372100"/>
              <a:gd name="connsiteY4" fmla="*/ 19054 h 617944"/>
              <a:gd name="connsiteX5" fmla="*/ 5372099 w 5372100"/>
              <a:gd name="connsiteY5" fmla="*/ 109948 h 617944"/>
              <a:gd name="connsiteX6" fmla="*/ 5372100 w 5372100"/>
              <a:gd name="connsiteY6" fmla="*/ 516342 h 617944"/>
              <a:gd name="connsiteX7" fmla="*/ 5342341 w 5372100"/>
              <a:gd name="connsiteY7" fmla="*/ 588185 h 617944"/>
              <a:gd name="connsiteX8" fmla="*/ 5270497 w 5372100"/>
              <a:gd name="connsiteY8" fmla="*/ 617944 h 617944"/>
              <a:gd name="connsiteX9" fmla="*/ 101602 w 5372100"/>
              <a:gd name="connsiteY9" fmla="*/ 617944 h 617944"/>
              <a:gd name="connsiteX10" fmla="*/ 29759 w 5372100"/>
              <a:gd name="connsiteY10" fmla="*/ 588185 h 617944"/>
              <a:gd name="connsiteX11" fmla="*/ 1 w 5372100"/>
              <a:gd name="connsiteY11" fmla="*/ 516341 h 617944"/>
              <a:gd name="connsiteX12" fmla="*/ 0 w 5372100"/>
              <a:gd name="connsiteY12" fmla="*/ 109947 h 617944"/>
              <a:gd name="connsiteX0" fmla="*/ 0 w 5373644"/>
              <a:gd name="connsiteY0" fmla="*/ 109947 h 632231"/>
              <a:gd name="connsiteX1" fmla="*/ 29759 w 5373644"/>
              <a:gd name="connsiteY1" fmla="*/ 38104 h 632231"/>
              <a:gd name="connsiteX2" fmla="*/ 101603 w 5373644"/>
              <a:gd name="connsiteY2" fmla="*/ 8346 h 632231"/>
              <a:gd name="connsiteX3" fmla="*/ 5270498 w 5373644"/>
              <a:gd name="connsiteY3" fmla="*/ 8345 h 632231"/>
              <a:gd name="connsiteX4" fmla="*/ 5342341 w 5373644"/>
              <a:gd name="connsiteY4" fmla="*/ 19054 h 632231"/>
              <a:gd name="connsiteX5" fmla="*/ 5372099 w 5373644"/>
              <a:gd name="connsiteY5" fmla="*/ 109948 h 632231"/>
              <a:gd name="connsiteX6" fmla="*/ 5372100 w 5373644"/>
              <a:gd name="connsiteY6" fmla="*/ 516342 h 632231"/>
              <a:gd name="connsiteX7" fmla="*/ 5342341 w 5373644"/>
              <a:gd name="connsiteY7" fmla="*/ 588185 h 632231"/>
              <a:gd name="connsiteX8" fmla="*/ 5346697 w 5373644"/>
              <a:gd name="connsiteY8" fmla="*/ 632231 h 632231"/>
              <a:gd name="connsiteX9" fmla="*/ 101602 w 5373644"/>
              <a:gd name="connsiteY9" fmla="*/ 617944 h 632231"/>
              <a:gd name="connsiteX10" fmla="*/ 29759 w 5373644"/>
              <a:gd name="connsiteY10" fmla="*/ 588185 h 632231"/>
              <a:gd name="connsiteX11" fmla="*/ 1 w 5373644"/>
              <a:gd name="connsiteY11" fmla="*/ 516341 h 632231"/>
              <a:gd name="connsiteX12" fmla="*/ 0 w 537364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88185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59610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523320"/>
              <a:gd name="connsiteY0" fmla="*/ 101602 h 623886"/>
              <a:gd name="connsiteX1" fmla="*/ 29759 w 5523320"/>
              <a:gd name="connsiteY1" fmla="*/ 29759 h 623886"/>
              <a:gd name="connsiteX2" fmla="*/ 101603 w 5523320"/>
              <a:gd name="connsiteY2" fmla="*/ 1 h 623886"/>
              <a:gd name="connsiteX3" fmla="*/ 5270498 w 5523320"/>
              <a:gd name="connsiteY3" fmla="*/ 0 h 623886"/>
              <a:gd name="connsiteX4" fmla="*/ 5504266 w 5523320"/>
              <a:gd name="connsiteY4" fmla="*/ 29759 h 623886"/>
              <a:gd name="connsiteX5" fmla="*/ 5372099 w 5523320"/>
              <a:gd name="connsiteY5" fmla="*/ 101603 h 623886"/>
              <a:gd name="connsiteX6" fmla="*/ 5372100 w 5523320"/>
              <a:gd name="connsiteY6" fmla="*/ 507997 h 623886"/>
              <a:gd name="connsiteX7" fmla="*/ 5410200 w 5523320"/>
              <a:gd name="connsiteY7" fmla="*/ 551265 h 623886"/>
              <a:gd name="connsiteX8" fmla="*/ 5346697 w 5523320"/>
              <a:gd name="connsiteY8" fmla="*/ 623886 h 623886"/>
              <a:gd name="connsiteX9" fmla="*/ 101602 w 5523320"/>
              <a:gd name="connsiteY9" fmla="*/ 609599 h 623886"/>
              <a:gd name="connsiteX10" fmla="*/ 29759 w 5523320"/>
              <a:gd name="connsiteY10" fmla="*/ 579840 h 623886"/>
              <a:gd name="connsiteX11" fmla="*/ 1 w 5523320"/>
              <a:gd name="connsiteY11" fmla="*/ 507996 h 623886"/>
              <a:gd name="connsiteX12" fmla="*/ 0 w 5523320"/>
              <a:gd name="connsiteY12" fmla="*/ 101602 h 623886"/>
              <a:gd name="connsiteX0" fmla="*/ 0 w 5527550"/>
              <a:gd name="connsiteY0" fmla="*/ 101602 h 623886"/>
              <a:gd name="connsiteX1" fmla="*/ 29759 w 5527550"/>
              <a:gd name="connsiteY1" fmla="*/ 29759 h 623886"/>
              <a:gd name="connsiteX2" fmla="*/ 101603 w 5527550"/>
              <a:gd name="connsiteY2" fmla="*/ 1 h 623886"/>
              <a:gd name="connsiteX3" fmla="*/ 5270498 w 5527550"/>
              <a:gd name="connsiteY3" fmla="*/ 0 h 623886"/>
              <a:gd name="connsiteX4" fmla="*/ 5504266 w 5527550"/>
              <a:gd name="connsiteY4" fmla="*/ 29759 h 623886"/>
              <a:gd name="connsiteX5" fmla="*/ 5410200 w 5527550"/>
              <a:gd name="connsiteY5" fmla="*/ 120653 h 623886"/>
              <a:gd name="connsiteX6" fmla="*/ 5372100 w 5527550"/>
              <a:gd name="connsiteY6" fmla="*/ 507997 h 623886"/>
              <a:gd name="connsiteX7" fmla="*/ 5410200 w 5527550"/>
              <a:gd name="connsiteY7" fmla="*/ 551265 h 623886"/>
              <a:gd name="connsiteX8" fmla="*/ 5346697 w 5527550"/>
              <a:gd name="connsiteY8" fmla="*/ 623886 h 623886"/>
              <a:gd name="connsiteX9" fmla="*/ 101602 w 5527550"/>
              <a:gd name="connsiteY9" fmla="*/ 609599 h 623886"/>
              <a:gd name="connsiteX10" fmla="*/ 29759 w 5527550"/>
              <a:gd name="connsiteY10" fmla="*/ 579840 h 623886"/>
              <a:gd name="connsiteX11" fmla="*/ 1 w 5527550"/>
              <a:gd name="connsiteY11" fmla="*/ 507996 h 623886"/>
              <a:gd name="connsiteX12" fmla="*/ 0 w 5527550"/>
              <a:gd name="connsiteY12" fmla="*/ 101602 h 6238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372100 w 5622800"/>
              <a:gd name="connsiteY6" fmla="*/ 517397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410200 w 5622800"/>
              <a:gd name="connsiteY6" fmla="*/ 550735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6335"/>
              <a:gd name="connsiteX1" fmla="*/ 29759 w 5622800"/>
              <a:gd name="connsiteY1" fmla="*/ 39159 h 636335"/>
              <a:gd name="connsiteX2" fmla="*/ 101603 w 5622800"/>
              <a:gd name="connsiteY2" fmla="*/ 9401 h 636335"/>
              <a:gd name="connsiteX3" fmla="*/ 5270498 w 5622800"/>
              <a:gd name="connsiteY3" fmla="*/ 9400 h 636335"/>
              <a:gd name="connsiteX4" fmla="*/ 5599516 w 5622800"/>
              <a:gd name="connsiteY4" fmla="*/ 20109 h 636335"/>
              <a:gd name="connsiteX5" fmla="*/ 5410200 w 5622800"/>
              <a:gd name="connsiteY5" fmla="*/ 130053 h 636335"/>
              <a:gd name="connsiteX6" fmla="*/ 5410200 w 5622800"/>
              <a:gd name="connsiteY6" fmla="*/ 550735 h 636335"/>
              <a:gd name="connsiteX7" fmla="*/ 5591175 w 5622800"/>
              <a:gd name="connsiteY7" fmla="*/ 622577 h 636335"/>
              <a:gd name="connsiteX8" fmla="*/ 5346697 w 5622800"/>
              <a:gd name="connsiteY8" fmla="*/ 633286 h 636335"/>
              <a:gd name="connsiteX9" fmla="*/ 101602 w 5622800"/>
              <a:gd name="connsiteY9" fmla="*/ 618999 h 636335"/>
              <a:gd name="connsiteX10" fmla="*/ 29759 w 5622800"/>
              <a:gd name="connsiteY10" fmla="*/ 589240 h 636335"/>
              <a:gd name="connsiteX11" fmla="*/ 1 w 5622800"/>
              <a:gd name="connsiteY11" fmla="*/ 517396 h 636335"/>
              <a:gd name="connsiteX12" fmla="*/ 0 w 5622800"/>
              <a:gd name="connsiteY12" fmla="*/ 111002 h 636335"/>
              <a:gd name="connsiteX0" fmla="*/ 0 w 5622800"/>
              <a:gd name="connsiteY0" fmla="*/ 106239 h 631572"/>
              <a:gd name="connsiteX1" fmla="*/ 29759 w 5622800"/>
              <a:gd name="connsiteY1" fmla="*/ 34396 h 631572"/>
              <a:gd name="connsiteX2" fmla="*/ 101603 w 5622800"/>
              <a:gd name="connsiteY2" fmla="*/ 4638 h 631572"/>
              <a:gd name="connsiteX3" fmla="*/ 5270498 w 5622800"/>
              <a:gd name="connsiteY3" fmla="*/ 4637 h 631572"/>
              <a:gd name="connsiteX4" fmla="*/ 5599516 w 5622800"/>
              <a:gd name="connsiteY4" fmla="*/ 15346 h 631572"/>
              <a:gd name="connsiteX5" fmla="*/ 5410200 w 5622800"/>
              <a:gd name="connsiteY5" fmla="*/ 96715 h 631572"/>
              <a:gd name="connsiteX6" fmla="*/ 5410200 w 5622800"/>
              <a:gd name="connsiteY6" fmla="*/ 545972 h 631572"/>
              <a:gd name="connsiteX7" fmla="*/ 5591175 w 5622800"/>
              <a:gd name="connsiteY7" fmla="*/ 617814 h 631572"/>
              <a:gd name="connsiteX8" fmla="*/ 5346697 w 5622800"/>
              <a:gd name="connsiteY8" fmla="*/ 628523 h 631572"/>
              <a:gd name="connsiteX9" fmla="*/ 101602 w 5622800"/>
              <a:gd name="connsiteY9" fmla="*/ 614236 h 631572"/>
              <a:gd name="connsiteX10" fmla="*/ 29759 w 5622800"/>
              <a:gd name="connsiteY10" fmla="*/ 584477 h 631572"/>
              <a:gd name="connsiteX11" fmla="*/ 1 w 5622800"/>
              <a:gd name="connsiteY11" fmla="*/ 512633 h 631572"/>
              <a:gd name="connsiteX12" fmla="*/ 0 w 5622800"/>
              <a:gd name="connsiteY12" fmla="*/ 106239 h 631572"/>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6155264"/>
              <a:gd name="connsiteY0" fmla="*/ 118796 h 644129"/>
              <a:gd name="connsiteX1" fmla="*/ 29759 w 6155264"/>
              <a:gd name="connsiteY1" fmla="*/ 46953 h 644129"/>
              <a:gd name="connsiteX2" fmla="*/ 101603 w 6155264"/>
              <a:gd name="connsiteY2" fmla="*/ 17195 h 644129"/>
              <a:gd name="connsiteX3" fmla="*/ 5270498 w 6155264"/>
              <a:gd name="connsiteY3" fmla="*/ 17194 h 644129"/>
              <a:gd name="connsiteX4" fmla="*/ 5410200 w 6155264"/>
              <a:gd name="connsiteY4" fmla="*/ 90222 h 644129"/>
              <a:gd name="connsiteX5" fmla="*/ 5410200 w 6155264"/>
              <a:gd name="connsiteY5" fmla="*/ 558529 h 644129"/>
              <a:gd name="connsiteX6" fmla="*/ 5591175 w 6155264"/>
              <a:gd name="connsiteY6" fmla="*/ 630371 h 644129"/>
              <a:gd name="connsiteX7" fmla="*/ 5346697 w 6155264"/>
              <a:gd name="connsiteY7" fmla="*/ 641080 h 644129"/>
              <a:gd name="connsiteX8" fmla="*/ 101602 w 6155264"/>
              <a:gd name="connsiteY8" fmla="*/ 626793 h 644129"/>
              <a:gd name="connsiteX9" fmla="*/ 29759 w 6155264"/>
              <a:gd name="connsiteY9" fmla="*/ 597034 h 644129"/>
              <a:gd name="connsiteX10" fmla="*/ 1 w 6155264"/>
              <a:gd name="connsiteY10" fmla="*/ 525190 h 644129"/>
              <a:gd name="connsiteX11" fmla="*/ 0 w 6155264"/>
              <a:gd name="connsiteY11" fmla="*/ 118796 h 64412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90233 h 715566"/>
              <a:gd name="connsiteX1" fmla="*/ 29759 w 6155264"/>
              <a:gd name="connsiteY1" fmla="*/ 118390 h 715566"/>
              <a:gd name="connsiteX2" fmla="*/ 101603 w 6155264"/>
              <a:gd name="connsiteY2" fmla="*/ 88632 h 715566"/>
              <a:gd name="connsiteX3" fmla="*/ 5270498 w 6155264"/>
              <a:gd name="connsiteY3" fmla="*/ 88631 h 715566"/>
              <a:gd name="connsiteX4" fmla="*/ 5410200 w 6155264"/>
              <a:gd name="connsiteY4" fmla="*/ 109272 h 715566"/>
              <a:gd name="connsiteX5" fmla="*/ 5410200 w 6155264"/>
              <a:gd name="connsiteY5" fmla="*/ 629966 h 715566"/>
              <a:gd name="connsiteX6" fmla="*/ 5591175 w 6155264"/>
              <a:gd name="connsiteY6" fmla="*/ 701808 h 715566"/>
              <a:gd name="connsiteX7" fmla="*/ 5346697 w 6155264"/>
              <a:gd name="connsiteY7" fmla="*/ 712517 h 715566"/>
              <a:gd name="connsiteX8" fmla="*/ 101602 w 6155264"/>
              <a:gd name="connsiteY8" fmla="*/ 698230 h 715566"/>
              <a:gd name="connsiteX9" fmla="*/ 29759 w 6155264"/>
              <a:gd name="connsiteY9" fmla="*/ 668471 h 715566"/>
              <a:gd name="connsiteX10" fmla="*/ 1 w 6155264"/>
              <a:gd name="connsiteY10" fmla="*/ 596627 h 715566"/>
              <a:gd name="connsiteX11" fmla="*/ 0 w 6155264"/>
              <a:gd name="connsiteY11" fmla="*/ 190233 h 715566"/>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8807 h 744140"/>
              <a:gd name="connsiteX1" fmla="*/ 29759 w 6155264"/>
              <a:gd name="connsiteY1" fmla="*/ 146964 h 744140"/>
              <a:gd name="connsiteX2" fmla="*/ 101603 w 6155264"/>
              <a:gd name="connsiteY2" fmla="*/ 117206 h 744140"/>
              <a:gd name="connsiteX3" fmla="*/ 5270498 w 6155264"/>
              <a:gd name="connsiteY3" fmla="*/ 117205 h 744140"/>
              <a:gd name="connsiteX4" fmla="*/ 5410200 w 6155264"/>
              <a:gd name="connsiteY4" fmla="*/ 109272 h 744140"/>
              <a:gd name="connsiteX5" fmla="*/ 5410200 w 6155264"/>
              <a:gd name="connsiteY5" fmla="*/ 658540 h 744140"/>
              <a:gd name="connsiteX6" fmla="*/ 5591175 w 6155264"/>
              <a:gd name="connsiteY6" fmla="*/ 730382 h 744140"/>
              <a:gd name="connsiteX7" fmla="*/ 5346697 w 6155264"/>
              <a:gd name="connsiteY7" fmla="*/ 741091 h 744140"/>
              <a:gd name="connsiteX8" fmla="*/ 101602 w 6155264"/>
              <a:gd name="connsiteY8" fmla="*/ 726804 h 744140"/>
              <a:gd name="connsiteX9" fmla="*/ 29759 w 6155264"/>
              <a:gd name="connsiteY9" fmla="*/ 697045 h 744140"/>
              <a:gd name="connsiteX10" fmla="*/ 1 w 6155264"/>
              <a:gd name="connsiteY10" fmla="*/ 625201 h 744140"/>
              <a:gd name="connsiteX11" fmla="*/ 0 w 6155264"/>
              <a:gd name="connsiteY11" fmla="*/ 218807 h 744140"/>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1664 h 736997"/>
              <a:gd name="connsiteX1" fmla="*/ 29759 w 6155264"/>
              <a:gd name="connsiteY1" fmla="*/ 139821 h 736997"/>
              <a:gd name="connsiteX2" fmla="*/ 101603 w 6155264"/>
              <a:gd name="connsiteY2" fmla="*/ 110063 h 736997"/>
              <a:gd name="connsiteX3" fmla="*/ 5270498 w 6155264"/>
              <a:gd name="connsiteY3" fmla="*/ 110062 h 736997"/>
              <a:gd name="connsiteX4" fmla="*/ 5410200 w 6155264"/>
              <a:gd name="connsiteY4" fmla="*/ 109272 h 736997"/>
              <a:gd name="connsiteX5" fmla="*/ 5410200 w 6155264"/>
              <a:gd name="connsiteY5" fmla="*/ 651397 h 736997"/>
              <a:gd name="connsiteX6" fmla="*/ 5591175 w 6155264"/>
              <a:gd name="connsiteY6" fmla="*/ 723239 h 736997"/>
              <a:gd name="connsiteX7" fmla="*/ 5346697 w 6155264"/>
              <a:gd name="connsiteY7" fmla="*/ 733948 h 736997"/>
              <a:gd name="connsiteX8" fmla="*/ 101602 w 6155264"/>
              <a:gd name="connsiteY8" fmla="*/ 719661 h 736997"/>
              <a:gd name="connsiteX9" fmla="*/ 29759 w 6155264"/>
              <a:gd name="connsiteY9" fmla="*/ 689902 h 736997"/>
              <a:gd name="connsiteX10" fmla="*/ 1 w 6155264"/>
              <a:gd name="connsiteY10" fmla="*/ 618058 h 736997"/>
              <a:gd name="connsiteX11" fmla="*/ 0 w 6155264"/>
              <a:gd name="connsiteY11" fmla="*/ 211664 h 736997"/>
              <a:gd name="connsiteX0" fmla="*/ 0 w 6155264"/>
              <a:gd name="connsiteY0" fmla="*/ 102392 h 627725"/>
              <a:gd name="connsiteX1" fmla="*/ 29759 w 6155264"/>
              <a:gd name="connsiteY1" fmla="*/ 30549 h 627725"/>
              <a:gd name="connsiteX2" fmla="*/ 101603 w 6155264"/>
              <a:gd name="connsiteY2" fmla="*/ 791 h 627725"/>
              <a:gd name="connsiteX3" fmla="*/ 5270498 w 6155264"/>
              <a:gd name="connsiteY3" fmla="*/ 790 h 627725"/>
              <a:gd name="connsiteX4" fmla="*/ 5410200 w 6155264"/>
              <a:gd name="connsiteY4" fmla="*/ 0 h 627725"/>
              <a:gd name="connsiteX5" fmla="*/ 5410200 w 6155264"/>
              <a:gd name="connsiteY5" fmla="*/ 542125 h 627725"/>
              <a:gd name="connsiteX6" fmla="*/ 5591175 w 6155264"/>
              <a:gd name="connsiteY6" fmla="*/ 613967 h 627725"/>
              <a:gd name="connsiteX7" fmla="*/ 5346697 w 6155264"/>
              <a:gd name="connsiteY7" fmla="*/ 624676 h 627725"/>
              <a:gd name="connsiteX8" fmla="*/ 101602 w 6155264"/>
              <a:gd name="connsiteY8" fmla="*/ 610389 h 627725"/>
              <a:gd name="connsiteX9" fmla="*/ 29759 w 6155264"/>
              <a:gd name="connsiteY9" fmla="*/ 580630 h 627725"/>
              <a:gd name="connsiteX10" fmla="*/ 1 w 6155264"/>
              <a:gd name="connsiteY10" fmla="*/ 508786 h 627725"/>
              <a:gd name="connsiteX11" fmla="*/ 0 w 6155264"/>
              <a:gd name="connsiteY11" fmla="*/ 102392 h 627725"/>
              <a:gd name="connsiteX0" fmla="*/ 0 w 6155264"/>
              <a:gd name="connsiteY0" fmla="*/ 101602 h 643531"/>
              <a:gd name="connsiteX1" fmla="*/ 29759 w 6155264"/>
              <a:gd name="connsiteY1" fmla="*/ 29759 h 643531"/>
              <a:gd name="connsiteX2" fmla="*/ 101603 w 6155264"/>
              <a:gd name="connsiteY2" fmla="*/ 1 h 643531"/>
              <a:gd name="connsiteX3" fmla="*/ 5270498 w 6155264"/>
              <a:gd name="connsiteY3" fmla="*/ 0 h 643531"/>
              <a:gd name="connsiteX4" fmla="*/ 5410200 w 6155264"/>
              <a:gd name="connsiteY4" fmla="*/ 541335 h 643531"/>
              <a:gd name="connsiteX5" fmla="*/ 5591175 w 6155264"/>
              <a:gd name="connsiteY5" fmla="*/ 613177 h 643531"/>
              <a:gd name="connsiteX6" fmla="*/ 5346697 w 6155264"/>
              <a:gd name="connsiteY6" fmla="*/ 623886 h 643531"/>
              <a:gd name="connsiteX7" fmla="*/ 101602 w 6155264"/>
              <a:gd name="connsiteY7" fmla="*/ 609599 h 643531"/>
              <a:gd name="connsiteX8" fmla="*/ 29759 w 6155264"/>
              <a:gd name="connsiteY8" fmla="*/ 579840 h 643531"/>
              <a:gd name="connsiteX9" fmla="*/ 1 w 6155264"/>
              <a:gd name="connsiteY9" fmla="*/ 507996 h 643531"/>
              <a:gd name="connsiteX10" fmla="*/ 0 w 6155264"/>
              <a:gd name="connsiteY10" fmla="*/ 101602 h 643531"/>
              <a:gd name="connsiteX0" fmla="*/ 0 w 6294966"/>
              <a:gd name="connsiteY0" fmla="*/ 101602 h 643531"/>
              <a:gd name="connsiteX1" fmla="*/ 29759 w 6294966"/>
              <a:gd name="connsiteY1" fmla="*/ 29759 h 643531"/>
              <a:gd name="connsiteX2" fmla="*/ 101603 w 6294966"/>
              <a:gd name="connsiteY2" fmla="*/ 1 h 643531"/>
              <a:gd name="connsiteX3" fmla="*/ 5410200 w 6294966"/>
              <a:gd name="connsiteY3" fmla="*/ 0 h 643531"/>
              <a:gd name="connsiteX4" fmla="*/ 5410200 w 6294966"/>
              <a:gd name="connsiteY4" fmla="*/ 541335 h 643531"/>
              <a:gd name="connsiteX5" fmla="*/ 5591175 w 6294966"/>
              <a:gd name="connsiteY5" fmla="*/ 613177 h 643531"/>
              <a:gd name="connsiteX6" fmla="*/ 5346697 w 6294966"/>
              <a:gd name="connsiteY6" fmla="*/ 623886 h 643531"/>
              <a:gd name="connsiteX7" fmla="*/ 101602 w 6294966"/>
              <a:gd name="connsiteY7" fmla="*/ 609599 h 643531"/>
              <a:gd name="connsiteX8" fmla="*/ 29759 w 6294966"/>
              <a:gd name="connsiteY8" fmla="*/ 579840 h 643531"/>
              <a:gd name="connsiteX9" fmla="*/ 1 w 6294966"/>
              <a:gd name="connsiteY9" fmla="*/ 507996 h 643531"/>
              <a:gd name="connsiteX10" fmla="*/ 0 w 6294966"/>
              <a:gd name="connsiteY10" fmla="*/ 101602 h 643531"/>
              <a:gd name="connsiteX0" fmla="*/ 0 w 5601759"/>
              <a:gd name="connsiteY0" fmla="*/ 101602 h 650661"/>
              <a:gd name="connsiteX1" fmla="*/ 29759 w 5601759"/>
              <a:gd name="connsiteY1" fmla="*/ 29759 h 650661"/>
              <a:gd name="connsiteX2" fmla="*/ 101603 w 5601759"/>
              <a:gd name="connsiteY2" fmla="*/ 1 h 650661"/>
              <a:gd name="connsiteX3" fmla="*/ 5410200 w 5601759"/>
              <a:gd name="connsiteY3" fmla="*/ 0 h 650661"/>
              <a:gd name="connsiteX4" fmla="*/ 5410200 w 5601759"/>
              <a:gd name="connsiteY4" fmla="*/ 541335 h 650661"/>
              <a:gd name="connsiteX5" fmla="*/ 5591175 w 5601759"/>
              <a:gd name="connsiteY5" fmla="*/ 613177 h 650661"/>
              <a:gd name="connsiteX6" fmla="*/ 5346697 w 5601759"/>
              <a:gd name="connsiteY6" fmla="*/ 623886 h 650661"/>
              <a:gd name="connsiteX7" fmla="*/ 101602 w 5601759"/>
              <a:gd name="connsiteY7" fmla="*/ 609599 h 650661"/>
              <a:gd name="connsiteX8" fmla="*/ 29759 w 5601759"/>
              <a:gd name="connsiteY8" fmla="*/ 579840 h 650661"/>
              <a:gd name="connsiteX9" fmla="*/ 1 w 5601759"/>
              <a:gd name="connsiteY9" fmla="*/ 507996 h 650661"/>
              <a:gd name="connsiteX10" fmla="*/ 0 w 5601759"/>
              <a:gd name="connsiteY10" fmla="*/ 101602 h 650661"/>
              <a:gd name="connsiteX0" fmla="*/ 0 w 5601759"/>
              <a:gd name="connsiteY0" fmla="*/ 101602 h 671375"/>
              <a:gd name="connsiteX1" fmla="*/ 29759 w 5601759"/>
              <a:gd name="connsiteY1" fmla="*/ 29759 h 671375"/>
              <a:gd name="connsiteX2" fmla="*/ 101603 w 5601759"/>
              <a:gd name="connsiteY2" fmla="*/ 1 h 671375"/>
              <a:gd name="connsiteX3" fmla="*/ 5410200 w 5601759"/>
              <a:gd name="connsiteY3" fmla="*/ 0 h 671375"/>
              <a:gd name="connsiteX4" fmla="*/ 5410200 w 5601759"/>
              <a:gd name="connsiteY4" fmla="*/ 541335 h 671375"/>
              <a:gd name="connsiteX5" fmla="*/ 5591175 w 5601759"/>
              <a:gd name="connsiteY5" fmla="*/ 613177 h 671375"/>
              <a:gd name="connsiteX6" fmla="*/ 5346697 w 5601759"/>
              <a:gd name="connsiteY6" fmla="*/ 623886 h 671375"/>
              <a:gd name="connsiteX7" fmla="*/ 101602 w 5601759"/>
              <a:gd name="connsiteY7" fmla="*/ 609599 h 671375"/>
              <a:gd name="connsiteX8" fmla="*/ 29759 w 5601759"/>
              <a:gd name="connsiteY8" fmla="*/ 579840 h 671375"/>
              <a:gd name="connsiteX9" fmla="*/ 1 w 5601759"/>
              <a:gd name="connsiteY9" fmla="*/ 507996 h 671375"/>
              <a:gd name="connsiteX10" fmla="*/ 0 w 5601759"/>
              <a:gd name="connsiteY10" fmla="*/ 101602 h 67137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346697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6294967"/>
              <a:gd name="connsiteY0" fmla="*/ 101602 h 623886"/>
              <a:gd name="connsiteX1" fmla="*/ 29759 w 6294967"/>
              <a:gd name="connsiteY1" fmla="*/ 29759 h 623886"/>
              <a:gd name="connsiteX2" fmla="*/ 101603 w 6294967"/>
              <a:gd name="connsiteY2" fmla="*/ 1 h 623886"/>
              <a:gd name="connsiteX3" fmla="*/ 5410200 w 6294967"/>
              <a:gd name="connsiteY3" fmla="*/ 0 h 623886"/>
              <a:gd name="connsiteX4" fmla="*/ 5410201 w 6294967"/>
              <a:gd name="connsiteY4" fmla="*/ 623886 h 623886"/>
              <a:gd name="connsiteX5" fmla="*/ 101602 w 6294967"/>
              <a:gd name="connsiteY5" fmla="*/ 609599 h 623886"/>
              <a:gd name="connsiteX6" fmla="*/ 29759 w 6294967"/>
              <a:gd name="connsiteY6" fmla="*/ 579840 h 623886"/>
              <a:gd name="connsiteX7" fmla="*/ 1 w 6294967"/>
              <a:gd name="connsiteY7" fmla="*/ 507996 h 623886"/>
              <a:gd name="connsiteX8" fmla="*/ 0 w 6294967"/>
              <a:gd name="connsiteY8" fmla="*/ 101602 h 623886"/>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410201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5427132"/>
              <a:gd name="connsiteY0" fmla="*/ 101602 h 623886"/>
              <a:gd name="connsiteX1" fmla="*/ 29759 w 5427132"/>
              <a:gd name="connsiteY1" fmla="*/ 29759 h 623886"/>
              <a:gd name="connsiteX2" fmla="*/ 101603 w 5427132"/>
              <a:gd name="connsiteY2" fmla="*/ 1 h 623886"/>
              <a:gd name="connsiteX3" fmla="*/ 5410200 w 5427132"/>
              <a:gd name="connsiteY3" fmla="*/ 0 h 623886"/>
              <a:gd name="connsiteX4" fmla="*/ 5410201 w 5427132"/>
              <a:gd name="connsiteY4" fmla="*/ 623886 h 623886"/>
              <a:gd name="connsiteX5" fmla="*/ 101602 w 5427132"/>
              <a:gd name="connsiteY5" fmla="*/ 609599 h 623886"/>
              <a:gd name="connsiteX6" fmla="*/ 29759 w 5427132"/>
              <a:gd name="connsiteY6" fmla="*/ 579840 h 623886"/>
              <a:gd name="connsiteX7" fmla="*/ 1 w 5427132"/>
              <a:gd name="connsiteY7" fmla="*/ 507996 h 623886"/>
              <a:gd name="connsiteX8" fmla="*/ 0 w 5427132"/>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2618" h="623886">
                <a:moveTo>
                  <a:pt x="0" y="101602"/>
                </a:moveTo>
                <a:cubicBezTo>
                  <a:pt x="0" y="74655"/>
                  <a:pt x="10705" y="48813"/>
                  <a:pt x="29759" y="29759"/>
                </a:cubicBezTo>
                <a:cubicBezTo>
                  <a:pt x="48813" y="10705"/>
                  <a:pt x="74656" y="1"/>
                  <a:pt x="101603" y="1"/>
                </a:cubicBezTo>
                <a:lnTo>
                  <a:pt x="5410200" y="0"/>
                </a:lnTo>
                <a:cubicBezTo>
                  <a:pt x="5412618" y="429192"/>
                  <a:pt x="5409142" y="154439"/>
                  <a:pt x="5410201" y="623886"/>
                </a:cubicBezTo>
                <a:lnTo>
                  <a:pt x="101602" y="609599"/>
                </a:lnTo>
                <a:cubicBezTo>
                  <a:pt x="74655" y="609599"/>
                  <a:pt x="48813" y="598894"/>
                  <a:pt x="29759" y="579840"/>
                </a:cubicBezTo>
                <a:cubicBezTo>
                  <a:pt x="10705" y="560786"/>
                  <a:pt x="0" y="534943"/>
                  <a:pt x="1" y="507996"/>
                </a:cubicBezTo>
                <a:cubicBezTo>
                  <a:pt x="1" y="372531"/>
                  <a:pt x="0" y="237067"/>
                  <a:pt x="0" y="101602"/>
                </a:cubicBezTo>
                <a:close/>
              </a:path>
            </a:pathLst>
          </a:custGeom>
          <a:solidFill>
            <a:schemeClr val="tx2">
              <a:lumMod val="75000"/>
            </a:schemeClr>
          </a:solidFill>
          <a:ln w="101600">
            <a:solidFill>
              <a:schemeClr val="bg1">
                <a:lumMod val="65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57143" tIns="28571" rIns="57143" bIns="28571" rtlCol="0" anchor="ctr"/>
          <a:lstStyle/>
          <a:p>
            <a:pPr algn="ctr"/>
            <a:endParaRPr lang="en-US" sz="875"/>
          </a:p>
        </p:txBody>
      </p:sp>
      <p:sp>
        <p:nvSpPr>
          <p:cNvPr id="6" name="TextBox 5"/>
          <p:cNvSpPr txBox="1"/>
          <p:nvPr/>
        </p:nvSpPr>
        <p:spPr>
          <a:xfrm>
            <a:off x="3113049" y="379863"/>
            <a:ext cx="8196145" cy="481021"/>
          </a:xfrm>
          <a:prstGeom prst="rect">
            <a:avLst/>
          </a:prstGeom>
          <a:noFill/>
        </p:spPr>
        <p:txBody>
          <a:bodyPr wrap="square" lIns="57143" tIns="28571" rIns="57143" bIns="28571" rtlCol="0">
            <a:spAutoFit/>
          </a:bodyPr>
          <a:lstStyle/>
          <a:p>
            <a:r>
              <a:rPr lang="en-US" sz="2751" b="1" dirty="0">
                <a:solidFill>
                  <a:schemeClr val="bg1"/>
                </a:solidFill>
              </a:rPr>
              <a:t>Comparing Credentials in Formal Education</a:t>
            </a:r>
          </a:p>
        </p:txBody>
      </p:sp>
      <p:sp>
        <p:nvSpPr>
          <p:cNvPr id="11" name="Content Placeholder 2"/>
          <p:cNvSpPr>
            <a:spLocks noGrp="1"/>
          </p:cNvSpPr>
          <p:nvPr>
            <p:ph idx="1"/>
          </p:nvPr>
        </p:nvSpPr>
        <p:spPr>
          <a:xfrm>
            <a:off x="4272845" y="1256667"/>
            <a:ext cx="6415088" cy="4373352"/>
          </a:xfrm>
        </p:spPr>
        <p:txBody>
          <a:bodyPr>
            <a:normAutofit/>
          </a:bodyPr>
          <a:lstStyle/>
          <a:p>
            <a:r>
              <a:rPr lang="en-US" sz="2500" dirty="0"/>
              <a:t>Degrees awarded after a long period of time or a great deal of experience</a:t>
            </a:r>
          </a:p>
          <a:p>
            <a:r>
              <a:rPr lang="en-US" sz="2500" dirty="0"/>
              <a:t>Learning from ONE institution.</a:t>
            </a:r>
          </a:p>
          <a:p>
            <a:r>
              <a:rPr lang="en-US" sz="2500" dirty="0"/>
              <a:t>Transcripts have lots of information, but is it useable?</a:t>
            </a:r>
          </a:p>
          <a:p>
            <a:r>
              <a:rPr lang="en-US" sz="2500" dirty="0"/>
              <a:t>Credential detached from evidence and criteria</a:t>
            </a:r>
          </a:p>
          <a:p>
            <a:r>
              <a:rPr lang="en-US" sz="2500" dirty="0"/>
              <a:t>Learner doesn’t own the credential</a:t>
            </a:r>
          </a:p>
          <a:p>
            <a:endParaRPr lang="en-US" sz="2500" dirty="0"/>
          </a:p>
          <a:p>
            <a:pPr>
              <a:buNone/>
            </a:pPr>
            <a:endParaRPr lang="en-US" sz="2063" dirty="0"/>
          </a:p>
          <a:p>
            <a:endParaRPr lang="en-US" sz="2063" dirty="0"/>
          </a:p>
          <a:p>
            <a:pPr>
              <a:buNone/>
            </a:pPr>
            <a:endParaRPr lang="en-US" sz="2063" u="sng" dirty="0"/>
          </a:p>
        </p:txBody>
      </p:sp>
      <p:sp>
        <p:nvSpPr>
          <p:cNvPr id="10" name="Freeform 9"/>
          <p:cNvSpPr/>
          <p:nvPr/>
        </p:nvSpPr>
        <p:spPr>
          <a:xfrm flipV="1">
            <a:off x="2774157" y="6200316"/>
            <a:ext cx="8536780" cy="318008"/>
          </a:xfrm>
          <a:custGeom>
            <a:avLst/>
            <a:gdLst>
              <a:gd name="connsiteX0" fmla="*/ 0 w 5372100"/>
              <a:gd name="connsiteY0" fmla="*/ 101602 h 609599"/>
              <a:gd name="connsiteX1" fmla="*/ 29759 w 5372100"/>
              <a:gd name="connsiteY1" fmla="*/ 29759 h 609599"/>
              <a:gd name="connsiteX2" fmla="*/ 101603 w 5372100"/>
              <a:gd name="connsiteY2" fmla="*/ 1 h 609599"/>
              <a:gd name="connsiteX3" fmla="*/ 5270498 w 5372100"/>
              <a:gd name="connsiteY3" fmla="*/ 0 h 609599"/>
              <a:gd name="connsiteX4" fmla="*/ 5342341 w 5372100"/>
              <a:gd name="connsiteY4" fmla="*/ 29759 h 609599"/>
              <a:gd name="connsiteX5" fmla="*/ 5372099 w 5372100"/>
              <a:gd name="connsiteY5" fmla="*/ 101603 h 609599"/>
              <a:gd name="connsiteX6" fmla="*/ 5372100 w 5372100"/>
              <a:gd name="connsiteY6" fmla="*/ 507997 h 609599"/>
              <a:gd name="connsiteX7" fmla="*/ 5342341 w 5372100"/>
              <a:gd name="connsiteY7" fmla="*/ 579840 h 609599"/>
              <a:gd name="connsiteX8" fmla="*/ 5270497 w 5372100"/>
              <a:gd name="connsiteY8" fmla="*/ 609599 h 609599"/>
              <a:gd name="connsiteX9" fmla="*/ 101602 w 5372100"/>
              <a:gd name="connsiteY9" fmla="*/ 609599 h 609599"/>
              <a:gd name="connsiteX10" fmla="*/ 29759 w 5372100"/>
              <a:gd name="connsiteY10" fmla="*/ 579840 h 609599"/>
              <a:gd name="connsiteX11" fmla="*/ 1 w 5372100"/>
              <a:gd name="connsiteY11" fmla="*/ 507996 h 609599"/>
              <a:gd name="connsiteX12" fmla="*/ 0 w 5372100"/>
              <a:gd name="connsiteY12" fmla="*/ 101602 h 609599"/>
              <a:gd name="connsiteX0" fmla="*/ 0 w 5372100"/>
              <a:gd name="connsiteY0" fmla="*/ 109947 h 617944"/>
              <a:gd name="connsiteX1" fmla="*/ 29759 w 5372100"/>
              <a:gd name="connsiteY1" fmla="*/ 38104 h 617944"/>
              <a:gd name="connsiteX2" fmla="*/ 101603 w 5372100"/>
              <a:gd name="connsiteY2" fmla="*/ 8346 h 617944"/>
              <a:gd name="connsiteX3" fmla="*/ 5270498 w 5372100"/>
              <a:gd name="connsiteY3" fmla="*/ 8345 h 617944"/>
              <a:gd name="connsiteX4" fmla="*/ 5342341 w 5372100"/>
              <a:gd name="connsiteY4" fmla="*/ 19054 h 617944"/>
              <a:gd name="connsiteX5" fmla="*/ 5372099 w 5372100"/>
              <a:gd name="connsiteY5" fmla="*/ 109948 h 617944"/>
              <a:gd name="connsiteX6" fmla="*/ 5372100 w 5372100"/>
              <a:gd name="connsiteY6" fmla="*/ 516342 h 617944"/>
              <a:gd name="connsiteX7" fmla="*/ 5342341 w 5372100"/>
              <a:gd name="connsiteY7" fmla="*/ 588185 h 617944"/>
              <a:gd name="connsiteX8" fmla="*/ 5270497 w 5372100"/>
              <a:gd name="connsiteY8" fmla="*/ 617944 h 617944"/>
              <a:gd name="connsiteX9" fmla="*/ 101602 w 5372100"/>
              <a:gd name="connsiteY9" fmla="*/ 617944 h 617944"/>
              <a:gd name="connsiteX10" fmla="*/ 29759 w 5372100"/>
              <a:gd name="connsiteY10" fmla="*/ 588185 h 617944"/>
              <a:gd name="connsiteX11" fmla="*/ 1 w 5372100"/>
              <a:gd name="connsiteY11" fmla="*/ 516341 h 617944"/>
              <a:gd name="connsiteX12" fmla="*/ 0 w 5372100"/>
              <a:gd name="connsiteY12" fmla="*/ 109947 h 617944"/>
              <a:gd name="connsiteX0" fmla="*/ 0 w 5373644"/>
              <a:gd name="connsiteY0" fmla="*/ 109947 h 632231"/>
              <a:gd name="connsiteX1" fmla="*/ 29759 w 5373644"/>
              <a:gd name="connsiteY1" fmla="*/ 38104 h 632231"/>
              <a:gd name="connsiteX2" fmla="*/ 101603 w 5373644"/>
              <a:gd name="connsiteY2" fmla="*/ 8346 h 632231"/>
              <a:gd name="connsiteX3" fmla="*/ 5270498 w 5373644"/>
              <a:gd name="connsiteY3" fmla="*/ 8345 h 632231"/>
              <a:gd name="connsiteX4" fmla="*/ 5342341 w 5373644"/>
              <a:gd name="connsiteY4" fmla="*/ 19054 h 632231"/>
              <a:gd name="connsiteX5" fmla="*/ 5372099 w 5373644"/>
              <a:gd name="connsiteY5" fmla="*/ 109948 h 632231"/>
              <a:gd name="connsiteX6" fmla="*/ 5372100 w 5373644"/>
              <a:gd name="connsiteY6" fmla="*/ 516342 h 632231"/>
              <a:gd name="connsiteX7" fmla="*/ 5342341 w 5373644"/>
              <a:gd name="connsiteY7" fmla="*/ 588185 h 632231"/>
              <a:gd name="connsiteX8" fmla="*/ 5346697 w 5373644"/>
              <a:gd name="connsiteY8" fmla="*/ 632231 h 632231"/>
              <a:gd name="connsiteX9" fmla="*/ 101602 w 5373644"/>
              <a:gd name="connsiteY9" fmla="*/ 617944 h 632231"/>
              <a:gd name="connsiteX10" fmla="*/ 29759 w 5373644"/>
              <a:gd name="connsiteY10" fmla="*/ 588185 h 632231"/>
              <a:gd name="connsiteX11" fmla="*/ 1 w 5373644"/>
              <a:gd name="connsiteY11" fmla="*/ 516341 h 632231"/>
              <a:gd name="connsiteX12" fmla="*/ 0 w 537364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88185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59610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523320"/>
              <a:gd name="connsiteY0" fmla="*/ 101602 h 623886"/>
              <a:gd name="connsiteX1" fmla="*/ 29759 w 5523320"/>
              <a:gd name="connsiteY1" fmla="*/ 29759 h 623886"/>
              <a:gd name="connsiteX2" fmla="*/ 101603 w 5523320"/>
              <a:gd name="connsiteY2" fmla="*/ 1 h 623886"/>
              <a:gd name="connsiteX3" fmla="*/ 5270498 w 5523320"/>
              <a:gd name="connsiteY3" fmla="*/ 0 h 623886"/>
              <a:gd name="connsiteX4" fmla="*/ 5504266 w 5523320"/>
              <a:gd name="connsiteY4" fmla="*/ 29759 h 623886"/>
              <a:gd name="connsiteX5" fmla="*/ 5372099 w 5523320"/>
              <a:gd name="connsiteY5" fmla="*/ 101603 h 623886"/>
              <a:gd name="connsiteX6" fmla="*/ 5372100 w 5523320"/>
              <a:gd name="connsiteY6" fmla="*/ 507997 h 623886"/>
              <a:gd name="connsiteX7" fmla="*/ 5410200 w 5523320"/>
              <a:gd name="connsiteY7" fmla="*/ 551265 h 623886"/>
              <a:gd name="connsiteX8" fmla="*/ 5346697 w 5523320"/>
              <a:gd name="connsiteY8" fmla="*/ 623886 h 623886"/>
              <a:gd name="connsiteX9" fmla="*/ 101602 w 5523320"/>
              <a:gd name="connsiteY9" fmla="*/ 609599 h 623886"/>
              <a:gd name="connsiteX10" fmla="*/ 29759 w 5523320"/>
              <a:gd name="connsiteY10" fmla="*/ 579840 h 623886"/>
              <a:gd name="connsiteX11" fmla="*/ 1 w 5523320"/>
              <a:gd name="connsiteY11" fmla="*/ 507996 h 623886"/>
              <a:gd name="connsiteX12" fmla="*/ 0 w 5523320"/>
              <a:gd name="connsiteY12" fmla="*/ 101602 h 623886"/>
              <a:gd name="connsiteX0" fmla="*/ 0 w 5527550"/>
              <a:gd name="connsiteY0" fmla="*/ 101602 h 623886"/>
              <a:gd name="connsiteX1" fmla="*/ 29759 w 5527550"/>
              <a:gd name="connsiteY1" fmla="*/ 29759 h 623886"/>
              <a:gd name="connsiteX2" fmla="*/ 101603 w 5527550"/>
              <a:gd name="connsiteY2" fmla="*/ 1 h 623886"/>
              <a:gd name="connsiteX3" fmla="*/ 5270498 w 5527550"/>
              <a:gd name="connsiteY3" fmla="*/ 0 h 623886"/>
              <a:gd name="connsiteX4" fmla="*/ 5504266 w 5527550"/>
              <a:gd name="connsiteY4" fmla="*/ 29759 h 623886"/>
              <a:gd name="connsiteX5" fmla="*/ 5410200 w 5527550"/>
              <a:gd name="connsiteY5" fmla="*/ 120653 h 623886"/>
              <a:gd name="connsiteX6" fmla="*/ 5372100 w 5527550"/>
              <a:gd name="connsiteY6" fmla="*/ 507997 h 623886"/>
              <a:gd name="connsiteX7" fmla="*/ 5410200 w 5527550"/>
              <a:gd name="connsiteY7" fmla="*/ 551265 h 623886"/>
              <a:gd name="connsiteX8" fmla="*/ 5346697 w 5527550"/>
              <a:gd name="connsiteY8" fmla="*/ 623886 h 623886"/>
              <a:gd name="connsiteX9" fmla="*/ 101602 w 5527550"/>
              <a:gd name="connsiteY9" fmla="*/ 609599 h 623886"/>
              <a:gd name="connsiteX10" fmla="*/ 29759 w 5527550"/>
              <a:gd name="connsiteY10" fmla="*/ 579840 h 623886"/>
              <a:gd name="connsiteX11" fmla="*/ 1 w 5527550"/>
              <a:gd name="connsiteY11" fmla="*/ 507996 h 623886"/>
              <a:gd name="connsiteX12" fmla="*/ 0 w 5527550"/>
              <a:gd name="connsiteY12" fmla="*/ 101602 h 6238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372100 w 5622800"/>
              <a:gd name="connsiteY6" fmla="*/ 517397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410200 w 5622800"/>
              <a:gd name="connsiteY6" fmla="*/ 550735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6335"/>
              <a:gd name="connsiteX1" fmla="*/ 29759 w 5622800"/>
              <a:gd name="connsiteY1" fmla="*/ 39159 h 636335"/>
              <a:gd name="connsiteX2" fmla="*/ 101603 w 5622800"/>
              <a:gd name="connsiteY2" fmla="*/ 9401 h 636335"/>
              <a:gd name="connsiteX3" fmla="*/ 5270498 w 5622800"/>
              <a:gd name="connsiteY3" fmla="*/ 9400 h 636335"/>
              <a:gd name="connsiteX4" fmla="*/ 5599516 w 5622800"/>
              <a:gd name="connsiteY4" fmla="*/ 20109 h 636335"/>
              <a:gd name="connsiteX5" fmla="*/ 5410200 w 5622800"/>
              <a:gd name="connsiteY5" fmla="*/ 130053 h 636335"/>
              <a:gd name="connsiteX6" fmla="*/ 5410200 w 5622800"/>
              <a:gd name="connsiteY6" fmla="*/ 550735 h 636335"/>
              <a:gd name="connsiteX7" fmla="*/ 5591175 w 5622800"/>
              <a:gd name="connsiteY7" fmla="*/ 622577 h 636335"/>
              <a:gd name="connsiteX8" fmla="*/ 5346697 w 5622800"/>
              <a:gd name="connsiteY8" fmla="*/ 633286 h 636335"/>
              <a:gd name="connsiteX9" fmla="*/ 101602 w 5622800"/>
              <a:gd name="connsiteY9" fmla="*/ 618999 h 636335"/>
              <a:gd name="connsiteX10" fmla="*/ 29759 w 5622800"/>
              <a:gd name="connsiteY10" fmla="*/ 589240 h 636335"/>
              <a:gd name="connsiteX11" fmla="*/ 1 w 5622800"/>
              <a:gd name="connsiteY11" fmla="*/ 517396 h 636335"/>
              <a:gd name="connsiteX12" fmla="*/ 0 w 5622800"/>
              <a:gd name="connsiteY12" fmla="*/ 111002 h 636335"/>
              <a:gd name="connsiteX0" fmla="*/ 0 w 5622800"/>
              <a:gd name="connsiteY0" fmla="*/ 106239 h 631572"/>
              <a:gd name="connsiteX1" fmla="*/ 29759 w 5622800"/>
              <a:gd name="connsiteY1" fmla="*/ 34396 h 631572"/>
              <a:gd name="connsiteX2" fmla="*/ 101603 w 5622800"/>
              <a:gd name="connsiteY2" fmla="*/ 4638 h 631572"/>
              <a:gd name="connsiteX3" fmla="*/ 5270498 w 5622800"/>
              <a:gd name="connsiteY3" fmla="*/ 4637 h 631572"/>
              <a:gd name="connsiteX4" fmla="*/ 5599516 w 5622800"/>
              <a:gd name="connsiteY4" fmla="*/ 15346 h 631572"/>
              <a:gd name="connsiteX5" fmla="*/ 5410200 w 5622800"/>
              <a:gd name="connsiteY5" fmla="*/ 96715 h 631572"/>
              <a:gd name="connsiteX6" fmla="*/ 5410200 w 5622800"/>
              <a:gd name="connsiteY6" fmla="*/ 545972 h 631572"/>
              <a:gd name="connsiteX7" fmla="*/ 5591175 w 5622800"/>
              <a:gd name="connsiteY7" fmla="*/ 617814 h 631572"/>
              <a:gd name="connsiteX8" fmla="*/ 5346697 w 5622800"/>
              <a:gd name="connsiteY8" fmla="*/ 628523 h 631572"/>
              <a:gd name="connsiteX9" fmla="*/ 101602 w 5622800"/>
              <a:gd name="connsiteY9" fmla="*/ 614236 h 631572"/>
              <a:gd name="connsiteX10" fmla="*/ 29759 w 5622800"/>
              <a:gd name="connsiteY10" fmla="*/ 584477 h 631572"/>
              <a:gd name="connsiteX11" fmla="*/ 1 w 5622800"/>
              <a:gd name="connsiteY11" fmla="*/ 512633 h 631572"/>
              <a:gd name="connsiteX12" fmla="*/ 0 w 5622800"/>
              <a:gd name="connsiteY12" fmla="*/ 106239 h 631572"/>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6155264"/>
              <a:gd name="connsiteY0" fmla="*/ 118796 h 644129"/>
              <a:gd name="connsiteX1" fmla="*/ 29759 w 6155264"/>
              <a:gd name="connsiteY1" fmla="*/ 46953 h 644129"/>
              <a:gd name="connsiteX2" fmla="*/ 101603 w 6155264"/>
              <a:gd name="connsiteY2" fmla="*/ 17195 h 644129"/>
              <a:gd name="connsiteX3" fmla="*/ 5270498 w 6155264"/>
              <a:gd name="connsiteY3" fmla="*/ 17194 h 644129"/>
              <a:gd name="connsiteX4" fmla="*/ 5410200 w 6155264"/>
              <a:gd name="connsiteY4" fmla="*/ 90222 h 644129"/>
              <a:gd name="connsiteX5" fmla="*/ 5410200 w 6155264"/>
              <a:gd name="connsiteY5" fmla="*/ 558529 h 644129"/>
              <a:gd name="connsiteX6" fmla="*/ 5591175 w 6155264"/>
              <a:gd name="connsiteY6" fmla="*/ 630371 h 644129"/>
              <a:gd name="connsiteX7" fmla="*/ 5346697 w 6155264"/>
              <a:gd name="connsiteY7" fmla="*/ 641080 h 644129"/>
              <a:gd name="connsiteX8" fmla="*/ 101602 w 6155264"/>
              <a:gd name="connsiteY8" fmla="*/ 626793 h 644129"/>
              <a:gd name="connsiteX9" fmla="*/ 29759 w 6155264"/>
              <a:gd name="connsiteY9" fmla="*/ 597034 h 644129"/>
              <a:gd name="connsiteX10" fmla="*/ 1 w 6155264"/>
              <a:gd name="connsiteY10" fmla="*/ 525190 h 644129"/>
              <a:gd name="connsiteX11" fmla="*/ 0 w 6155264"/>
              <a:gd name="connsiteY11" fmla="*/ 118796 h 64412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90233 h 715566"/>
              <a:gd name="connsiteX1" fmla="*/ 29759 w 6155264"/>
              <a:gd name="connsiteY1" fmla="*/ 118390 h 715566"/>
              <a:gd name="connsiteX2" fmla="*/ 101603 w 6155264"/>
              <a:gd name="connsiteY2" fmla="*/ 88632 h 715566"/>
              <a:gd name="connsiteX3" fmla="*/ 5270498 w 6155264"/>
              <a:gd name="connsiteY3" fmla="*/ 88631 h 715566"/>
              <a:gd name="connsiteX4" fmla="*/ 5410200 w 6155264"/>
              <a:gd name="connsiteY4" fmla="*/ 109272 h 715566"/>
              <a:gd name="connsiteX5" fmla="*/ 5410200 w 6155264"/>
              <a:gd name="connsiteY5" fmla="*/ 629966 h 715566"/>
              <a:gd name="connsiteX6" fmla="*/ 5591175 w 6155264"/>
              <a:gd name="connsiteY6" fmla="*/ 701808 h 715566"/>
              <a:gd name="connsiteX7" fmla="*/ 5346697 w 6155264"/>
              <a:gd name="connsiteY7" fmla="*/ 712517 h 715566"/>
              <a:gd name="connsiteX8" fmla="*/ 101602 w 6155264"/>
              <a:gd name="connsiteY8" fmla="*/ 698230 h 715566"/>
              <a:gd name="connsiteX9" fmla="*/ 29759 w 6155264"/>
              <a:gd name="connsiteY9" fmla="*/ 668471 h 715566"/>
              <a:gd name="connsiteX10" fmla="*/ 1 w 6155264"/>
              <a:gd name="connsiteY10" fmla="*/ 596627 h 715566"/>
              <a:gd name="connsiteX11" fmla="*/ 0 w 6155264"/>
              <a:gd name="connsiteY11" fmla="*/ 190233 h 715566"/>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8807 h 744140"/>
              <a:gd name="connsiteX1" fmla="*/ 29759 w 6155264"/>
              <a:gd name="connsiteY1" fmla="*/ 146964 h 744140"/>
              <a:gd name="connsiteX2" fmla="*/ 101603 w 6155264"/>
              <a:gd name="connsiteY2" fmla="*/ 117206 h 744140"/>
              <a:gd name="connsiteX3" fmla="*/ 5270498 w 6155264"/>
              <a:gd name="connsiteY3" fmla="*/ 117205 h 744140"/>
              <a:gd name="connsiteX4" fmla="*/ 5410200 w 6155264"/>
              <a:gd name="connsiteY4" fmla="*/ 109272 h 744140"/>
              <a:gd name="connsiteX5" fmla="*/ 5410200 w 6155264"/>
              <a:gd name="connsiteY5" fmla="*/ 658540 h 744140"/>
              <a:gd name="connsiteX6" fmla="*/ 5591175 w 6155264"/>
              <a:gd name="connsiteY6" fmla="*/ 730382 h 744140"/>
              <a:gd name="connsiteX7" fmla="*/ 5346697 w 6155264"/>
              <a:gd name="connsiteY7" fmla="*/ 741091 h 744140"/>
              <a:gd name="connsiteX8" fmla="*/ 101602 w 6155264"/>
              <a:gd name="connsiteY8" fmla="*/ 726804 h 744140"/>
              <a:gd name="connsiteX9" fmla="*/ 29759 w 6155264"/>
              <a:gd name="connsiteY9" fmla="*/ 697045 h 744140"/>
              <a:gd name="connsiteX10" fmla="*/ 1 w 6155264"/>
              <a:gd name="connsiteY10" fmla="*/ 625201 h 744140"/>
              <a:gd name="connsiteX11" fmla="*/ 0 w 6155264"/>
              <a:gd name="connsiteY11" fmla="*/ 218807 h 744140"/>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1664 h 736997"/>
              <a:gd name="connsiteX1" fmla="*/ 29759 w 6155264"/>
              <a:gd name="connsiteY1" fmla="*/ 139821 h 736997"/>
              <a:gd name="connsiteX2" fmla="*/ 101603 w 6155264"/>
              <a:gd name="connsiteY2" fmla="*/ 110063 h 736997"/>
              <a:gd name="connsiteX3" fmla="*/ 5270498 w 6155264"/>
              <a:gd name="connsiteY3" fmla="*/ 110062 h 736997"/>
              <a:gd name="connsiteX4" fmla="*/ 5410200 w 6155264"/>
              <a:gd name="connsiteY4" fmla="*/ 109272 h 736997"/>
              <a:gd name="connsiteX5" fmla="*/ 5410200 w 6155264"/>
              <a:gd name="connsiteY5" fmla="*/ 651397 h 736997"/>
              <a:gd name="connsiteX6" fmla="*/ 5591175 w 6155264"/>
              <a:gd name="connsiteY6" fmla="*/ 723239 h 736997"/>
              <a:gd name="connsiteX7" fmla="*/ 5346697 w 6155264"/>
              <a:gd name="connsiteY7" fmla="*/ 733948 h 736997"/>
              <a:gd name="connsiteX8" fmla="*/ 101602 w 6155264"/>
              <a:gd name="connsiteY8" fmla="*/ 719661 h 736997"/>
              <a:gd name="connsiteX9" fmla="*/ 29759 w 6155264"/>
              <a:gd name="connsiteY9" fmla="*/ 689902 h 736997"/>
              <a:gd name="connsiteX10" fmla="*/ 1 w 6155264"/>
              <a:gd name="connsiteY10" fmla="*/ 618058 h 736997"/>
              <a:gd name="connsiteX11" fmla="*/ 0 w 6155264"/>
              <a:gd name="connsiteY11" fmla="*/ 211664 h 736997"/>
              <a:gd name="connsiteX0" fmla="*/ 0 w 6155264"/>
              <a:gd name="connsiteY0" fmla="*/ 102392 h 627725"/>
              <a:gd name="connsiteX1" fmla="*/ 29759 w 6155264"/>
              <a:gd name="connsiteY1" fmla="*/ 30549 h 627725"/>
              <a:gd name="connsiteX2" fmla="*/ 101603 w 6155264"/>
              <a:gd name="connsiteY2" fmla="*/ 791 h 627725"/>
              <a:gd name="connsiteX3" fmla="*/ 5270498 w 6155264"/>
              <a:gd name="connsiteY3" fmla="*/ 790 h 627725"/>
              <a:gd name="connsiteX4" fmla="*/ 5410200 w 6155264"/>
              <a:gd name="connsiteY4" fmla="*/ 0 h 627725"/>
              <a:gd name="connsiteX5" fmla="*/ 5410200 w 6155264"/>
              <a:gd name="connsiteY5" fmla="*/ 542125 h 627725"/>
              <a:gd name="connsiteX6" fmla="*/ 5591175 w 6155264"/>
              <a:gd name="connsiteY6" fmla="*/ 613967 h 627725"/>
              <a:gd name="connsiteX7" fmla="*/ 5346697 w 6155264"/>
              <a:gd name="connsiteY7" fmla="*/ 624676 h 627725"/>
              <a:gd name="connsiteX8" fmla="*/ 101602 w 6155264"/>
              <a:gd name="connsiteY8" fmla="*/ 610389 h 627725"/>
              <a:gd name="connsiteX9" fmla="*/ 29759 w 6155264"/>
              <a:gd name="connsiteY9" fmla="*/ 580630 h 627725"/>
              <a:gd name="connsiteX10" fmla="*/ 1 w 6155264"/>
              <a:gd name="connsiteY10" fmla="*/ 508786 h 627725"/>
              <a:gd name="connsiteX11" fmla="*/ 0 w 6155264"/>
              <a:gd name="connsiteY11" fmla="*/ 102392 h 627725"/>
              <a:gd name="connsiteX0" fmla="*/ 0 w 6155264"/>
              <a:gd name="connsiteY0" fmla="*/ 101602 h 643531"/>
              <a:gd name="connsiteX1" fmla="*/ 29759 w 6155264"/>
              <a:gd name="connsiteY1" fmla="*/ 29759 h 643531"/>
              <a:gd name="connsiteX2" fmla="*/ 101603 w 6155264"/>
              <a:gd name="connsiteY2" fmla="*/ 1 h 643531"/>
              <a:gd name="connsiteX3" fmla="*/ 5270498 w 6155264"/>
              <a:gd name="connsiteY3" fmla="*/ 0 h 643531"/>
              <a:gd name="connsiteX4" fmla="*/ 5410200 w 6155264"/>
              <a:gd name="connsiteY4" fmla="*/ 541335 h 643531"/>
              <a:gd name="connsiteX5" fmla="*/ 5591175 w 6155264"/>
              <a:gd name="connsiteY5" fmla="*/ 613177 h 643531"/>
              <a:gd name="connsiteX6" fmla="*/ 5346697 w 6155264"/>
              <a:gd name="connsiteY6" fmla="*/ 623886 h 643531"/>
              <a:gd name="connsiteX7" fmla="*/ 101602 w 6155264"/>
              <a:gd name="connsiteY7" fmla="*/ 609599 h 643531"/>
              <a:gd name="connsiteX8" fmla="*/ 29759 w 6155264"/>
              <a:gd name="connsiteY8" fmla="*/ 579840 h 643531"/>
              <a:gd name="connsiteX9" fmla="*/ 1 w 6155264"/>
              <a:gd name="connsiteY9" fmla="*/ 507996 h 643531"/>
              <a:gd name="connsiteX10" fmla="*/ 0 w 6155264"/>
              <a:gd name="connsiteY10" fmla="*/ 101602 h 643531"/>
              <a:gd name="connsiteX0" fmla="*/ 0 w 6294966"/>
              <a:gd name="connsiteY0" fmla="*/ 101602 h 643531"/>
              <a:gd name="connsiteX1" fmla="*/ 29759 w 6294966"/>
              <a:gd name="connsiteY1" fmla="*/ 29759 h 643531"/>
              <a:gd name="connsiteX2" fmla="*/ 101603 w 6294966"/>
              <a:gd name="connsiteY2" fmla="*/ 1 h 643531"/>
              <a:gd name="connsiteX3" fmla="*/ 5410200 w 6294966"/>
              <a:gd name="connsiteY3" fmla="*/ 0 h 643531"/>
              <a:gd name="connsiteX4" fmla="*/ 5410200 w 6294966"/>
              <a:gd name="connsiteY4" fmla="*/ 541335 h 643531"/>
              <a:gd name="connsiteX5" fmla="*/ 5591175 w 6294966"/>
              <a:gd name="connsiteY5" fmla="*/ 613177 h 643531"/>
              <a:gd name="connsiteX6" fmla="*/ 5346697 w 6294966"/>
              <a:gd name="connsiteY6" fmla="*/ 623886 h 643531"/>
              <a:gd name="connsiteX7" fmla="*/ 101602 w 6294966"/>
              <a:gd name="connsiteY7" fmla="*/ 609599 h 643531"/>
              <a:gd name="connsiteX8" fmla="*/ 29759 w 6294966"/>
              <a:gd name="connsiteY8" fmla="*/ 579840 h 643531"/>
              <a:gd name="connsiteX9" fmla="*/ 1 w 6294966"/>
              <a:gd name="connsiteY9" fmla="*/ 507996 h 643531"/>
              <a:gd name="connsiteX10" fmla="*/ 0 w 6294966"/>
              <a:gd name="connsiteY10" fmla="*/ 101602 h 643531"/>
              <a:gd name="connsiteX0" fmla="*/ 0 w 5601759"/>
              <a:gd name="connsiteY0" fmla="*/ 101602 h 650661"/>
              <a:gd name="connsiteX1" fmla="*/ 29759 w 5601759"/>
              <a:gd name="connsiteY1" fmla="*/ 29759 h 650661"/>
              <a:gd name="connsiteX2" fmla="*/ 101603 w 5601759"/>
              <a:gd name="connsiteY2" fmla="*/ 1 h 650661"/>
              <a:gd name="connsiteX3" fmla="*/ 5410200 w 5601759"/>
              <a:gd name="connsiteY3" fmla="*/ 0 h 650661"/>
              <a:gd name="connsiteX4" fmla="*/ 5410200 w 5601759"/>
              <a:gd name="connsiteY4" fmla="*/ 541335 h 650661"/>
              <a:gd name="connsiteX5" fmla="*/ 5591175 w 5601759"/>
              <a:gd name="connsiteY5" fmla="*/ 613177 h 650661"/>
              <a:gd name="connsiteX6" fmla="*/ 5346697 w 5601759"/>
              <a:gd name="connsiteY6" fmla="*/ 623886 h 650661"/>
              <a:gd name="connsiteX7" fmla="*/ 101602 w 5601759"/>
              <a:gd name="connsiteY7" fmla="*/ 609599 h 650661"/>
              <a:gd name="connsiteX8" fmla="*/ 29759 w 5601759"/>
              <a:gd name="connsiteY8" fmla="*/ 579840 h 650661"/>
              <a:gd name="connsiteX9" fmla="*/ 1 w 5601759"/>
              <a:gd name="connsiteY9" fmla="*/ 507996 h 650661"/>
              <a:gd name="connsiteX10" fmla="*/ 0 w 5601759"/>
              <a:gd name="connsiteY10" fmla="*/ 101602 h 650661"/>
              <a:gd name="connsiteX0" fmla="*/ 0 w 5601759"/>
              <a:gd name="connsiteY0" fmla="*/ 101602 h 671375"/>
              <a:gd name="connsiteX1" fmla="*/ 29759 w 5601759"/>
              <a:gd name="connsiteY1" fmla="*/ 29759 h 671375"/>
              <a:gd name="connsiteX2" fmla="*/ 101603 w 5601759"/>
              <a:gd name="connsiteY2" fmla="*/ 1 h 671375"/>
              <a:gd name="connsiteX3" fmla="*/ 5410200 w 5601759"/>
              <a:gd name="connsiteY3" fmla="*/ 0 h 671375"/>
              <a:gd name="connsiteX4" fmla="*/ 5410200 w 5601759"/>
              <a:gd name="connsiteY4" fmla="*/ 541335 h 671375"/>
              <a:gd name="connsiteX5" fmla="*/ 5591175 w 5601759"/>
              <a:gd name="connsiteY5" fmla="*/ 613177 h 671375"/>
              <a:gd name="connsiteX6" fmla="*/ 5346697 w 5601759"/>
              <a:gd name="connsiteY6" fmla="*/ 623886 h 671375"/>
              <a:gd name="connsiteX7" fmla="*/ 101602 w 5601759"/>
              <a:gd name="connsiteY7" fmla="*/ 609599 h 671375"/>
              <a:gd name="connsiteX8" fmla="*/ 29759 w 5601759"/>
              <a:gd name="connsiteY8" fmla="*/ 579840 h 671375"/>
              <a:gd name="connsiteX9" fmla="*/ 1 w 5601759"/>
              <a:gd name="connsiteY9" fmla="*/ 507996 h 671375"/>
              <a:gd name="connsiteX10" fmla="*/ 0 w 5601759"/>
              <a:gd name="connsiteY10" fmla="*/ 101602 h 67137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346697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6294967"/>
              <a:gd name="connsiteY0" fmla="*/ 101602 h 623886"/>
              <a:gd name="connsiteX1" fmla="*/ 29759 w 6294967"/>
              <a:gd name="connsiteY1" fmla="*/ 29759 h 623886"/>
              <a:gd name="connsiteX2" fmla="*/ 101603 w 6294967"/>
              <a:gd name="connsiteY2" fmla="*/ 1 h 623886"/>
              <a:gd name="connsiteX3" fmla="*/ 5410200 w 6294967"/>
              <a:gd name="connsiteY3" fmla="*/ 0 h 623886"/>
              <a:gd name="connsiteX4" fmla="*/ 5410201 w 6294967"/>
              <a:gd name="connsiteY4" fmla="*/ 623886 h 623886"/>
              <a:gd name="connsiteX5" fmla="*/ 101602 w 6294967"/>
              <a:gd name="connsiteY5" fmla="*/ 609599 h 623886"/>
              <a:gd name="connsiteX6" fmla="*/ 29759 w 6294967"/>
              <a:gd name="connsiteY6" fmla="*/ 579840 h 623886"/>
              <a:gd name="connsiteX7" fmla="*/ 1 w 6294967"/>
              <a:gd name="connsiteY7" fmla="*/ 507996 h 623886"/>
              <a:gd name="connsiteX8" fmla="*/ 0 w 6294967"/>
              <a:gd name="connsiteY8" fmla="*/ 101602 h 623886"/>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410201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5427132"/>
              <a:gd name="connsiteY0" fmla="*/ 101602 h 623886"/>
              <a:gd name="connsiteX1" fmla="*/ 29759 w 5427132"/>
              <a:gd name="connsiteY1" fmla="*/ 29759 h 623886"/>
              <a:gd name="connsiteX2" fmla="*/ 101603 w 5427132"/>
              <a:gd name="connsiteY2" fmla="*/ 1 h 623886"/>
              <a:gd name="connsiteX3" fmla="*/ 5410200 w 5427132"/>
              <a:gd name="connsiteY3" fmla="*/ 0 h 623886"/>
              <a:gd name="connsiteX4" fmla="*/ 5410201 w 5427132"/>
              <a:gd name="connsiteY4" fmla="*/ 623886 h 623886"/>
              <a:gd name="connsiteX5" fmla="*/ 101602 w 5427132"/>
              <a:gd name="connsiteY5" fmla="*/ 609599 h 623886"/>
              <a:gd name="connsiteX6" fmla="*/ 29759 w 5427132"/>
              <a:gd name="connsiteY6" fmla="*/ 579840 h 623886"/>
              <a:gd name="connsiteX7" fmla="*/ 1 w 5427132"/>
              <a:gd name="connsiteY7" fmla="*/ 507996 h 623886"/>
              <a:gd name="connsiteX8" fmla="*/ 0 w 5427132"/>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91120 h 625681"/>
              <a:gd name="connsiteX1" fmla="*/ 29759 w 5412618"/>
              <a:gd name="connsiteY1" fmla="*/ 31554 h 625681"/>
              <a:gd name="connsiteX2" fmla="*/ 101603 w 5412618"/>
              <a:gd name="connsiteY2" fmla="*/ 1796 h 625681"/>
              <a:gd name="connsiteX3" fmla="*/ 5410200 w 5412618"/>
              <a:gd name="connsiteY3" fmla="*/ 1795 h 625681"/>
              <a:gd name="connsiteX4" fmla="*/ 5410201 w 5412618"/>
              <a:gd name="connsiteY4" fmla="*/ 625681 h 625681"/>
              <a:gd name="connsiteX5" fmla="*/ 101602 w 5412618"/>
              <a:gd name="connsiteY5" fmla="*/ 611394 h 625681"/>
              <a:gd name="connsiteX6" fmla="*/ 29759 w 5412618"/>
              <a:gd name="connsiteY6" fmla="*/ 581635 h 625681"/>
              <a:gd name="connsiteX7" fmla="*/ 1 w 5412618"/>
              <a:gd name="connsiteY7" fmla="*/ 509791 h 625681"/>
              <a:gd name="connsiteX8" fmla="*/ 0 w 5412618"/>
              <a:gd name="connsiteY8" fmla="*/ 191120 h 625681"/>
              <a:gd name="connsiteX0" fmla="*/ 0 w 5412618"/>
              <a:gd name="connsiteY0" fmla="*/ 191120 h 625681"/>
              <a:gd name="connsiteX1" fmla="*/ 29759 w 5412618"/>
              <a:gd name="connsiteY1" fmla="*/ 31554 h 625681"/>
              <a:gd name="connsiteX2" fmla="*/ 101603 w 5412618"/>
              <a:gd name="connsiteY2" fmla="*/ 1796 h 625681"/>
              <a:gd name="connsiteX3" fmla="*/ 5410200 w 5412618"/>
              <a:gd name="connsiteY3" fmla="*/ 1795 h 625681"/>
              <a:gd name="connsiteX4" fmla="*/ 5410201 w 5412618"/>
              <a:gd name="connsiteY4" fmla="*/ 625681 h 625681"/>
              <a:gd name="connsiteX5" fmla="*/ 101602 w 5412618"/>
              <a:gd name="connsiteY5" fmla="*/ 611394 h 625681"/>
              <a:gd name="connsiteX6" fmla="*/ 29759 w 5412618"/>
              <a:gd name="connsiteY6" fmla="*/ 581635 h 625681"/>
              <a:gd name="connsiteX7" fmla="*/ 1 w 5412618"/>
              <a:gd name="connsiteY7" fmla="*/ 422069 h 625681"/>
              <a:gd name="connsiteX8" fmla="*/ 0 w 5412618"/>
              <a:gd name="connsiteY8" fmla="*/ 191120 h 625681"/>
              <a:gd name="connsiteX0" fmla="*/ 0 w 5412618"/>
              <a:gd name="connsiteY0" fmla="*/ 191120 h 625681"/>
              <a:gd name="connsiteX1" fmla="*/ 29759 w 5412618"/>
              <a:gd name="connsiteY1" fmla="*/ 31554 h 625681"/>
              <a:gd name="connsiteX2" fmla="*/ 101603 w 5412618"/>
              <a:gd name="connsiteY2" fmla="*/ 1796 h 625681"/>
              <a:gd name="connsiteX3" fmla="*/ 5410200 w 5412618"/>
              <a:gd name="connsiteY3" fmla="*/ 1795 h 625681"/>
              <a:gd name="connsiteX4" fmla="*/ 5410201 w 5412618"/>
              <a:gd name="connsiteY4" fmla="*/ 625681 h 625681"/>
              <a:gd name="connsiteX5" fmla="*/ 101602 w 5412618"/>
              <a:gd name="connsiteY5" fmla="*/ 611394 h 625681"/>
              <a:gd name="connsiteX6" fmla="*/ 29759 w 5412618"/>
              <a:gd name="connsiteY6" fmla="*/ 581635 h 625681"/>
              <a:gd name="connsiteX7" fmla="*/ 1 w 5412618"/>
              <a:gd name="connsiteY7" fmla="*/ 465930 h 625681"/>
              <a:gd name="connsiteX8" fmla="*/ 0 w 5412618"/>
              <a:gd name="connsiteY8" fmla="*/ 191120 h 625681"/>
              <a:gd name="connsiteX0" fmla="*/ 0 w 5412618"/>
              <a:gd name="connsiteY0" fmla="*/ 156429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464135 h 623886"/>
              <a:gd name="connsiteX8" fmla="*/ 0 w 5412618"/>
              <a:gd name="connsiteY8" fmla="*/ 156429 h 6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2618" h="623886">
                <a:moveTo>
                  <a:pt x="0" y="156429"/>
                </a:moveTo>
                <a:cubicBezTo>
                  <a:pt x="0" y="129482"/>
                  <a:pt x="12825" y="55830"/>
                  <a:pt x="29759" y="29759"/>
                </a:cubicBezTo>
                <a:cubicBezTo>
                  <a:pt x="46693" y="3688"/>
                  <a:pt x="74656" y="1"/>
                  <a:pt x="101603" y="1"/>
                </a:cubicBezTo>
                <a:lnTo>
                  <a:pt x="5410200" y="0"/>
                </a:lnTo>
                <a:cubicBezTo>
                  <a:pt x="5412618" y="429192"/>
                  <a:pt x="5409142" y="154439"/>
                  <a:pt x="5410201" y="623886"/>
                </a:cubicBezTo>
                <a:lnTo>
                  <a:pt x="101602" y="609599"/>
                </a:lnTo>
                <a:cubicBezTo>
                  <a:pt x="74655" y="609599"/>
                  <a:pt x="46693" y="604084"/>
                  <a:pt x="29759" y="579840"/>
                </a:cubicBezTo>
                <a:cubicBezTo>
                  <a:pt x="12826" y="555596"/>
                  <a:pt x="0" y="491082"/>
                  <a:pt x="1" y="464135"/>
                </a:cubicBezTo>
                <a:cubicBezTo>
                  <a:pt x="1" y="328670"/>
                  <a:pt x="0" y="291894"/>
                  <a:pt x="0" y="156429"/>
                </a:cubicBezTo>
                <a:close/>
              </a:path>
            </a:pathLst>
          </a:custGeom>
          <a:solidFill>
            <a:schemeClr val="tx2">
              <a:lumMod val="75000"/>
            </a:schemeClr>
          </a:solidFill>
          <a:ln w="3175">
            <a:solidFill>
              <a:schemeClr val="tx2">
                <a:lumMod val="75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57143" tIns="28571" rIns="57143" bIns="28571" rtlCol="0" anchor="ctr"/>
          <a:lstStyle/>
          <a:p>
            <a:pPr algn="ctr"/>
            <a:endParaRPr lang="en-US" sz="875"/>
          </a:p>
        </p:txBody>
      </p:sp>
      <p:grpSp>
        <p:nvGrpSpPr>
          <p:cNvPr id="2" name="Group 11"/>
          <p:cNvGrpSpPr/>
          <p:nvPr/>
        </p:nvGrpSpPr>
        <p:grpSpPr>
          <a:xfrm>
            <a:off x="5501966" y="5616438"/>
            <a:ext cx="1745501" cy="1130748"/>
            <a:chOff x="7279143" y="8986300"/>
            <a:chExt cx="1809197" cy="1809197"/>
          </a:xfrm>
        </p:grpSpPr>
        <p:sp>
          <p:nvSpPr>
            <p:cNvPr id="13" name="Oval 12"/>
            <p:cNvSpPr/>
            <p:nvPr/>
          </p:nvSpPr>
          <p:spPr>
            <a:xfrm>
              <a:off x="7279143" y="8986300"/>
              <a:ext cx="1809197" cy="1809197"/>
            </a:xfrm>
            <a:prstGeom prst="ellipse">
              <a:avLst/>
            </a:prstGeom>
            <a:solidFill>
              <a:schemeClr val="bg1">
                <a:lumMod val="65000"/>
              </a:schemeClr>
            </a:solidFill>
            <a:ln w="889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5" dirty="0"/>
            </a:p>
          </p:txBody>
        </p:sp>
        <p:sp>
          <p:nvSpPr>
            <p:cNvPr id="14" name="Oval 13"/>
            <p:cNvSpPr/>
            <p:nvPr/>
          </p:nvSpPr>
          <p:spPr>
            <a:xfrm>
              <a:off x="7376791" y="9088697"/>
              <a:ext cx="1596849" cy="1596849"/>
            </a:xfrm>
            <a:prstGeom prst="ellips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5"/>
            </a:p>
          </p:txBody>
        </p:sp>
        <p:sp>
          <p:nvSpPr>
            <p:cNvPr id="15" name="TextBox 14"/>
            <p:cNvSpPr txBox="1"/>
            <p:nvPr/>
          </p:nvSpPr>
          <p:spPr>
            <a:xfrm>
              <a:off x="7461593" y="9513001"/>
              <a:ext cx="1484415" cy="825046"/>
            </a:xfrm>
            <a:prstGeom prst="rect">
              <a:avLst/>
            </a:prstGeom>
            <a:noFill/>
          </p:spPr>
          <p:txBody>
            <a:bodyPr wrap="square" rtlCol="0">
              <a:spAutoFit/>
            </a:bodyPr>
            <a:lstStyle/>
            <a:p>
              <a:pPr algn="ctr"/>
              <a:r>
                <a:rPr lang="en-US" sz="2751" b="1" dirty="0">
                  <a:solidFill>
                    <a:schemeClr val="bg1"/>
                  </a:solidFill>
                  <a:latin typeface="Georgia" pitchFamily="18" charset="0"/>
                </a:rPr>
                <a:t>BYU</a:t>
              </a:r>
            </a:p>
          </p:txBody>
        </p:sp>
      </p:grpSp>
      <p:sp>
        <p:nvSpPr>
          <p:cNvPr id="23554" name="AutoShape 2" descr="https://usat.cie.ca/media/cms_page_media/1/Earn_A_Fully_Accredited_Degree.jpg"/>
          <p:cNvSpPr>
            <a:spLocks noChangeAspect="1" noChangeArrowheads="1"/>
          </p:cNvSpPr>
          <p:nvPr/>
        </p:nvSpPr>
        <p:spPr bwMode="auto">
          <a:xfrm>
            <a:off x="992189" y="-85327"/>
            <a:ext cx="190500" cy="190500"/>
          </a:xfrm>
          <a:prstGeom prst="rect">
            <a:avLst/>
          </a:prstGeom>
          <a:noFill/>
        </p:spPr>
        <p:txBody>
          <a:bodyPr vert="horz" wrap="square" lIns="57151" tIns="28575" rIns="57151" bIns="28575" numCol="1" anchor="t" anchorCtr="0" compatLnSpc="1">
            <a:prstTxWarp prst="textNoShape">
              <a:avLst/>
            </a:prstTxWarp>
          </a:bodyPr>
          <a:lstStyle/>
          <a:p>
            <a:endParaRPr lang="en-US" sz="875"/>
          </a:p>
        </p:txBody>
      </p:sp>
    </p:spTree>
    <p:extLst>
      <p:ext uri="{BB962C8B-B14F-4D97-AF65-F5344CB8AC3E}">
        <p14:creationId xmlns:p14="http://schemas.microsoft.com/office/powerpoint/2010/main" val="1430851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87400"/>
            <a:ext cx="9143844" cy="5125156"/>
          </a:xfrm>
          <a:prstGeom prst="rect">
            <a:avLst/>
          </a:prstGeom>
        </p:spPr>
      </p:pic>
    </p:spTree>
    <p:extLst>
      <p:ext uri="{BB962C8B-B14F-4D97-AF65-F5344CB8AC3E}">
        <p14:creationId xmlns:p14="http://schemas.microsoft.com/office/powerpoint/2010/main" val="82438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683389" y="157289"/>
            <a:ext cx="8508612" cy="703552"/>
          </a:xfrm>
          <a:custGeom>
            <a:avLst/>
            <a:gdLst>
              <a:gd name="connsiteX0" fmla="*/ 0 w 5372100"/>
              <a:gd name="connsiteY0" fmla="*/ 101602 h 609599"/>
              <a:gd name="connsiteX1" fmla="*/ 29759 w 5372100"/>
              <a:gd name="connsiteY1" fmla="*/ 29759 h 609599"/>
              <a:gd name="connsiteX2" fmla="*/ 101603 w 5372100"/>
              <a:gd name="connsiteY2" fmla="*/ 1 h 609599"/>
              <a:gd name="connsiteX3" fmla="*/ 5270498 w 5372100"/>
              <a:gd name="connsiteY3" fmla="*/ 0 h 609599"/>
              <a:gd name="connsiteX4" fmla="*/ 5342341 w 5372100"/>
              <a:gd name="connsiteY4" fmla="*/ 29759 h 609599"/>
              <a:gd name="connsiteX5" fmla="*/ 5372099 w 5372100"/>
              <a:gd name="connsiteY5" fmla="*/ 101603 h 609599"/>
              <a:gd name="connsiteX6" fmla="*/ 5372100 w 5372100"/>
              <a:gd name="connsiteY6" fmla="*/ 507997 h 609599"/>
              <a:gd name="connsiteX7" fmla="*/ 5342341 w 5372100"/>
              <a:gd name="connsiteY7" fmla="*/ 579840 h 609599"/>
              <a:gd name="connsiteX8" fmla="*/ 5270497 w 5372100"/>
              <a:gd name="connsiteY8" fmla="*/ 609599 h 609599"/>
              <a:gd name="connsiteX9" fmla="*/ 101602 w 5372100"/>
              <a:gd name="connsiteY9" fmla="*/ 609599 h 609599"/>
              <a:gd name="connsiteX10" fmla="*/ 29759 w 5372100"/>
              <a:gd name="connsiteY10" fmla="*/ 579840 h 609599"/>
              <a:gd name="connsiteX11" fmla="*/ 1 w 5372100"/>
              <a:gd name="connsiteY11" fmla="*/ 507996 h 609599"/>
              <a:gd name="connsiteX12" fmla="*/ 0 w 5372100"/>
              <a:gd name="connsiteY12" fmla="*/ 101602 h 609599"/>
              <a:gd name="connsiteX0" fmla="*/ 0 w 5372100"/>
              <a:gd name="connsiteY0" fmla="*/ 109947 h 617944"/>
              <a:gd name="connsiteX1" fmla="*/ 29759 w 5372100"/>
              <a:gd name="connsiteY1" fmla="*/ 38104 h 617944"/>
              <a:gd name="connsiteX2" fmla="*/ 101603 w 5372100"/>
              <a:gd name="connsiteY2" fmla="*/ 8346 h 617944"/>
              <a:gd name="connsiteX3" fmla="*/ 5270498 w 5372100"/>
              <a:gd name="connsiteY3" fmla="*/ 8345 h 617944"/>
              <a:gd name="connsiteX4" fmla="*/ 5342341 w 5372100"/>
              <a:gd name="connsiteY4" fmla="*/ 19054 h 617944"/>
              <a:gd name="connsiteX5" fmla="*/ 5372099 w 5372100"/>
              <a:gd name="connsiteY5" fmla="*/ 109948 h 617944"/>
              <a:gd name="connsiteX6" fmla="*/ 5372100 w 5372100"/>
              <a:gd name="connsiteY6" fmla="*/ 516342 h 617944"/>
              <a:gd name="connsiteX7" fmla="*/ 5342341 w 5372100"/>
              <a:gd name="connsiteY7" fmla="*/ 588185 h 617944"/>
              <a:gd name="connsiteX8" fmla="*/ 5270497 w 5372100"/>
              <a:gd name="connsiteY8" fmla="*/ 617944 h 617944"/>
              <a:gd name="connsiteX9" fmla="*/ 101602 w 5372100"/>
              <a:gd name="connsiteY9" fmla="*/ 617944 h 617944"/>
              <a:gd name="connsiteX10" fmla="*/ 29759 w 5372100"/>
              <a:gd name="connsiteY10" fmla="*/ 588185 h 617944"/>
              <a:gd name="connsiteX11" fmla="*/ 1 w 5372100"/>
              <a:gd name="connsiteY11" fmla="*/ 516341 h 617944"/>
              <a:gd name="connsiteX12" fmla="*/ 0 w 5372100"/>
              <a:gd name="connsiteY12" fmla="*/ 109947 h 617944"/>
              <a:gd name="connsiteX0" fmla="*/ 0 w 5373644"/>
              <a:gd name="connsiteY0" fmla="*/ 109947 h 632231"/>
              <a:gd name="connsiteX1" fmla="*/ 29759 w 5373644"/>
              <a:gd name="connsiteY1" fmla="*/ 38104 h 632231"/>
              <a:gd name="connsiteX2" fmla="*/ 101603 w 5373644"/>
              <a:gd name="connsiteY2" fmla="*/ 8346 h 632231"/>
              <a:gd name="connsiteX3" fmla="*/ 5270498 w 5373644"/>
              <a:gd name="connsiteY3" fmla="*/ 8345 h 632231"/>
              <a:gd name="connsiteX4" fmla="*/ 5342341 w 5373644"/>
              <a:gd name="connsiteY4" fmla="*/ 19054 h 632231"/>
              <a:gd name="connsiteX5" fmla="*/ 5372099 w 5373644"/>
              <a:gd name="connsiteY5" fmla="*/ 109948 h 632231"/>
              <a:gd name="connsiteX6" fmla="*/ 5372100 w 5373644"/>
              <a:gd name="connsiteY6" fmla="*/ 516342 h 632231"/>
              <a:gd name="connsiteX7" fmla="*/ 5342341 w 5373644"/>
              <a:gd name="connsiteY7" fmla="*/ 588185 h 632231"/>
              <a:gd name="connsiteX8" fmla="*/ 5346697 w 5373644"/>
              <a:gd name="connsiteY8" fmla="*/ 632231 h 632231"/>
              <a:gd name="connsiteX9" fmla="*/ 101602 w 5373644"/>
              <a:gd name="connsiteY9" fmla="*/ 617944 h 632231"/>
              <a:gd name="connsiteX10" fmla="*/ 29759 w 5373644"/>
              <a:gd name="connsiteY10" fmla="*/ 588185 h 632231"/>
              <a:gd name="connsiteX11" fmla="*/ 1 w 5373644"/>
              <a:gd name="connsiteY11" fmla="*/ 516341 h 632231"/>
              <a:gd name="connsiteX12" fmla="*/ 0 w 537364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88185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59610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523320"/>
              <a:gd name="connsiteY0" fmla="*/ 101602 h 623886"/>
              <a:gd name="connsiteX1" fmla="*/ 29759 w 5523320"/>
              <a:gd name="connsiteY1" fmla="*/ 29759 h 623886"/>
              <a:gd name="connsiteX2" fmla="*/ 101603 w 5523320"/>
              <a:gd name="connsiteY2" fmla="*/ 1 h 623886"/>
              <a:gd name="connsiteX3" fmla="*/ 5270498 w 5523320"/>
              <a:gd name="connsiteY3" fmla="*/ 0 h 623886"/>
              <a:gd name="connsiteX4" fmla="*/ 5504266 w 5523320"/>
              <a:gd name="connsiteY4" fmla="*/ 29759 h 623886"/>
              <a:gd name="connsiteX5" fmla="*/ 5372099 w 5523320"/>
              <a:gd name="connsiteY5" fmla="*/ 101603 h 623886"/>
              <a:gd name="connsiteX6" fmla="*/ 5372100 w 5523320"/>
              <a:gd name="connsiteY6" fmla="*/ 507997 h 623886"/>
              <a:gd name="connsiteX7" fmla="*/ 5410200 w 5523320"/>
              <a:gd name="connsiteY7" fmla="*/ 551265 h 623886"/>
              <a:gd name="connsiteX8" fmla="*/ 5346697 w 5523320"/>
              <a:gd name="connsiteY8" fmla="*/ 623886 h 623886"/>
              <a:gd name="connsiteX9" fmla="*/ 101602 w 5523320"/>
              <a:gd name="connsiteY9" fmla="*/ 609599 h 623886"/>
              <a:gd name="connsiteX10" fmla="*/ 29759 w 5523320"/>
              <a:gd name="connsiteY10" fmla="*/ 579840 h 623886"/>
              <a:gd name="connsiteX11" fmla="*/ 1 w 5523320"/>
              <a:gd name="connsiteY11" fmla="*/ 507996 h 623886"/>
              <a:gd name="connsiteX12" fmla="*/ 0 w 5523320"/>
              <a:gd name="connsiteY12" fmla="*/ 101602 h 623886"/>
              <a:gd name="connsiteX0" fmla="*/ 0 w 5527550"/>
              <a:gd name="connsiteY0" fmla="*/ 101602 h 623886"/>
              <a:gd name="connsiteX1" fmla="*/ 29759 w 5527550"/>
              <a:gd name="connsiteY1" fmla="*/ 29759 h 623886"/>
              <a:gd name="connsiteX2" fmla="*/ 101603 w 5527550"/>
              <a:gd name="connsiteY2" fmla="*/ 1 h 623886"/>
              <a:gd name="connsiteX3" fmla="*/ 5270498 w 5527550"/>
              <a:gd name="connsiteY3" fmla="*/ 0 h 623886"/>
              <a:gd name="connsiteX4" fmla="*/ 5504266 w 5527550"/>
              <a:gd name="connsiteY4" fmla="*/ 29759 h 623886"/>
              <a:gd name="connsiteX5" fmla="*/ 5410200 w 5527550"/>
              <a:gd name="connsiteY5" fmla="*/ 120653 h 623886"/>
              <a:gd name="connsiteX6" fmla="*/ 5372100 w 5527550"/>
              <a:gd name="connsiteY6" fmla="*/ 507997 h 623886"/>
              <a:gd name="connsiteX7" fmla="*/ 5410200 w 5527550"/>
              <a:gd name="connsiteY7" fmla="*/ 551265 h 623886"/>
              <a:gd name="connsiteX8" fmla="*/ 5346697 w 5527550"/>
              <a:gd name="connsiteY8" fmla="*/ 623886 h 623886"/>
              <a:gd name="connsiteX9" fmla="*/ 101602 w 5527550"/>
              <a:gd name="connsiteY9" fmla="*/ 609599 h 623886"/>
              <a:gd name="connsiteX10" fmla="*/ 29759 w 5527550"/>
              <a:gd name="connsiteY10" fmla="*/ 579840 h 623886"/>
              <a:gd name="connsiteX11" fmla="*/ 1 w 5527550"/>
              <a:gd name="connsiteY11" fmla="*/ 507996 h 623886"/>
              <a:gd name="connsiteX12" fmla="*/ 0 w 5527550"/>
              <a:gd name="connsiteY12" fmla="*/ 101602 h 6238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372100 w 5622800"/>
              <a:gd name="connsiteY6" fmla="*/ 517397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410200 w 5622800"/>
              <a:gd name="connsiteY6" fmla="*/ 550735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6335"/>
              <a:gd name="connsiteX1" fmla="*/ 29759 w 5622800"/>
              <a:gd name="connsiteY1" fmla="*/ 39159 h 636335"/>
              <a:gd name="connsiteX2" fmla="*/ 101603 w 5622800"/>
              <a:gd name="connsiteY2" fmla="*/ 9401 h 636335"/>
              <a:gd name="connsiteX3" fmla="*/ 5270498 w 5622800"/>
              <a:gd name="connsiteY3" fmla="*/ 9400 h 636335"/>
              <a:gd name="connsiteX4" fmla="*/ 5599516 w 5622800"/>
              <a:gd name="connsiteY4" fmla="*/ 20109 h 636335"/>
              <a:gd name="connsiteX5" fmla="*/ 5410200 w 5622800"/>
              <a:gd name="connsiteY5" fmla="*/ 130053 h 636335"/>
              <a:gd name="connsiteX6" fmla="*/ 5410200 w 5622800"/>
              <a:gd name="connsiteY6" fmla="*/ 550735 h 636335"/>
              <a:gd name="connsiteX7" fmla="*/ 5591175 w 5622800"/>
              <a:gd name="connsiteY7" fmla="*/ 622577 h 636335"/>
              <a:gd name="connsiteX8" fmla="*/ 5346697 w 5622800"/>
              <a:gd name="connsiteY8" fmla="*/ 633286 h 636335"/>
              <a:gd name="connsiteX9" fmla="*/ 101602 w 5622800"/>
              <a:gd name="connsiteY9" fmla="*/ 618999 h 636335"/>
              <a:gd name="connsiteX10" fmla="*/ 29759 w 5622800"/>
              <a:gd name="connsiteY10" fmla="*/ 589240 h 636335"/>
              <a:gd name="connsiteX11" fmla="*/ 1 w 5622800"/>
              <a:gd name="connsiteY11" fmla="*/ 517396 h 636335"/>
              <a:gd name="connsiteX12" fmla="*/ 0 w 5622800"/>
              <a:gd name="connsiteY12" fmla="*/ 111002 h 636335"/>
              <a:gd name="connsiteX0" fmla="*/ 0 w 5622800"/>
              <a:gd name="connsiteY0" fmla="*/ 106239 h 631572"/>
              <a:gd name="connsiteX1" fmla="*/ 29759 w 5622800"/>
              <a:gd name="connsiteY1" fmla="*/ 34396 h 631572"/>
              <a:gd name="connsiteX2" fmla="*/ 101603 w 5622800"/>
              <a:gd name="connsiteY2" fmla="*/ 4638 h 631572"/>
              <a:gd name="connsiteX3" fmla="*/ 5270498 w 5622800"/>
              <a:gd name="connsiteY3" fmla="*/ 4637 h 631572"/>
              <a:gd name="connsiteX4" fmla="*/ 5599516 w 5622800"/>
              <a:gd name="connsiteY4" fmla="*/ 15346 h 631572"/>
              <a:gd name="connsiteX5" fmla="*/ 5410200 w 5622800"/>
              <a:gd name="connsiteY5" fmla="*/ 96715 h 631572"/>
              <a:gd name="connsiteX6" fmla="*/ 5410200 w 5622800"/>
              <a:gd name="connsiteY6" fmla="*/ 545972 h 631572"/>
              <a:gd name="connsiteX7" fmla="*/ 5591175 w 5622800"/>
              <a:gd name="connsiteY7" fmla="*/ 617814 h 631572"/>
              <a:gd name="connsiteX8" fmla="*/ 5346697 w 5622800"/>
              <a:gd name="connsiteY8" fmla="*/ 628523 h 631572"/>
              <a:gd name="connsiteX9" fmla="*/ 101602 w 5622800"/>
              <a:gd name="connsiteY9" fmla="*/ 614236 h 631572"/>
              <a:gd name="connsiteX10" fmla="*/ 29759 w 5622800"/>
              <a:gd name="connsiteY10" fmla="*/ 584477 h 631572"/>
              <a:gd name="connsiteX11" fmla="*/ 1 w 5622800"/>
              <a:gd name="connsiteY11" fmla="*/ 512633 h 631572"/>
              <a:gd name="connsiteX12" fmla="*/ 0 w 5622800"/>
              <a:gd name="connsiteY12" fmla="*/ 106239 h 631572"/>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6155264"/>
              <a:gd name="connsiteY0" fmla="*/ 118796 h 644129"/>
              <a:gd name="connsiteX1" fmla="*/ 29759 w 6155264"/>
              <a:gd name="connsiteY1" fmla="*/ 46953 h 644129"/>
              <a:gd name="connsiteX2" fmla="*/ 101603 w 6155264"/>
              <a:gd name="connsiteY2" fmla="*/ 17195 h 644129"/>
              <a:gd name="connsiteX3" fmla="*/ 5270498 w 6155264"/>
              <a:gd name="connsiteY3" fmla="*/ 17194 h 644129"/>
              <a:gd name="connsiteX4" fmla="*/ 5410200 w 6155264"/>
              <a:gd name="connsiteY4" fmla="*/ 90222 h 644129"/>
              <a:gd name="connsiteX5" fmla="*/ 5410200 w 6155264"/>
              <a:gd name="connsiteY5" fmla="*/ 558529 h 644129"/>
              <a:gd name="connsiteX6" fmla="*/ 5591175 w 6155264"/>
              <a:gd name="connsiteY6" fmla="*/ 630371 h 644129"/>
              <a:gd name="connsiteX7" fmla="*/ 5346697 w 6155264"/>
              <a:gd name="connsiteY7" fmla="*/ 641080 h 644129"/>
              <a:gd name="connsiteX8" fmla="*/ 101602 w 6155264"/>
              <a:gd name="connsiteY8" fmla="*/ 626793 h 644129"/>
              <a:gd name="connsiteX9" fmla="*/ 29759 w 6155264"/>
              <a:gd name="connsiteY9" fmla="*/ 597034 h 644129"/>
              <a:gd name="connsiteX10" fmla="*/ 1 w 6155264"/>
              <a:gd name="connsiteY10" fmla="*/ 525190 h 644129"/>
              <a:gd name="connsiteX11" fmla="*/ 0 w 6155264"/>
              <a:gd name="connsiteY11" fmla="*/ 118796 h 64412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90233 h 715566"/>
              <a:gd name="connsiteX1" fmla="*/ 29759 w 6155264"/>
              <a:gd name="connsiteY1" fmla="*/ 118390 h 715566"/>
              <a:gd name="connsiteX2" fmla="*/ 101603 w 6155264"/>
              <a:gd name="connsiteY2" fmla="*/ 88632 h 715566"/>
              <a:gd name="connsiteX3" fmla="*/ 5270498 w 6155264"/>
              <a:gd name="connsiteY3" fmla="*/ 88631 h 715566"/>
              <a:gd name="connsiteX4" fmla="*/ 5410200 w 6155264"/>
              <a:gd name="connsiteY4" fmla="*/ 109272 h 715566"/>
              <a:gd name="connsiteX5" fmla="*/ 5410200 w 6155264"/>
              <a:gd name="connsiteY5" fmla="*/ 629966 h 715566"/>
              <a:gd name="connsiteX6" fmla="*/ 5591175 w 6155264"/>
              <a:gd name="connsiteY6" fmla="*/ 701808 h 715566"/>
              <a:gd name="connsiteX7" fmla="*/ 5346697 w 6155264"/>
              <a:gd name="connsiteY7" fmla="*/ 712517 h 715566"/>
              <a:gd name="connsiteX8" fmla="*/ 101602 w 6155264"/>
              <a:gd name="connsiteY8" fmla="*/ 698230 h 715566"/>
              <a:gd name="connsiteX9" fmla="*/ 29759 w 6155264"/>
              <a:gd name="connsiteY9" fmla="*/ 668471 h 715566"/>
              <a:gd name="connsiteX10" fmla="*/ 1 w 6155264"/>
              <a:gd name="connsiteY10" fmla="*/ 596627 h 715566"/>
              <a:gd name="connsiteX11" fmla="*/ 0 w 6155264"/>
              <a:gd name="connsiteY11" fmla="*/ 190233 h 715566"/>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8807 h 744140"/>
              <a:gd name="connsiteX1" fmla="*/ 29759 w 6155264"/>
              <a:gd name="connsiteY1" fmla="*/ 146964 h 744140"/>
              <a:gd name="connsiteX2" fmla="*/ 101603 w 6155264"/>
              <a:gd name="connsiteY2" fmla="*/ 117206 h 744140"/>
              <a:gd name="connsiteX3" fmla="*/ 5270498 w 6155264"/>
              <a:gd name="connsiteY3" fmla="*/ 117205 h 744140"/>
              <a:gd name="connsiteX4" fmla="*/ 5410200 w 6155264"/>
              <a:gd name="connsiteY4" fmla="*/ 109272 h 744140"/>
              <a:gd name="connsiteX5" fmla="*/ 5410200 w 6155264"/>
              <a:gd name="connsiteY5" fmla="*/ 658540 h 744140"/>
              <a:gd name="connsiteX6" fmla="*/ 5591175 w 6155264"/>
              <a:gd name="connsiteY6" fmla="*/ 730382 h 744140"/>
              <a:gd name="connsiteX7" fmla="*/ 5346697 w 6155264"/>
              <a:gd name="connsiteY7" fmla="*/ 741091 h 744140"/>
              <a:gd name="connsiteX8" fmla="*/ 101602 w 6155264"/>
              <a:gd name="connsiteY8" fmla="*/ 726804 h 744140"/>
              <a:gd name="connsiteX9" fmla="*/ 29759 w 6155264"/>
              <a:gd name="connsiteY9" fmla="*/ 697045 h 744140"/>
              <a:gd name="connsiteX10" fmla="*/ 1 w 6155264"/>
              <a:gd name="connsiteY10" fmla="*/ 625201 h 744140"/>
              <a:gd name="connsiteX11" fmla="*/ 0 w 6155264"/>
              <a:gd name="connsiteY11" fmla="*/ 218807 h 744140"/>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1664 h 736997"/>
              <a:gd name="connsiteX1" fmla="*/ 29759 w 6155264"/>
              <a:gd name="connsiteY1" fmla="*/ 139821 h 736997"/>
              <a:gd name="connsiteX2" fmla="*/ 101603 w 6155264"/>
              <a:gd name="connsiteY2" fmla="*/ 110063 h 736997"/>
              <a:gd name="connsiteX3" fmla="*/ 5270498 w 6155264"/>
              <a:gd name="connsiteY3" fmla="*/ 110062 h 736997"/>
              <a:gd name="connsiteX4" fmla="*/ 5410200 w 6155264"/>
              <a:gd name="connsiteY4" fmla="*/ 109272 h 736997"/>
              <a:gd name="connsiteX5" fmla="*/ 5410200 w 6155264"/>
              <a:gd name="connsiteY5" fmla="*/ 651397 h 736997"/>
              <a:gd name="connsiteX6" fmla="*/ 5591175 w 6155264"/>
              <a:gd name="connsiteY6" fmla="*/ 723239 h 736997"/>
              <a:gd name="connsiteX7" fmla="*/ 5346697 w 6155264"/>
              <a:gd name="connsiteY7" fmla="*/ 733948 h 736997"/>
              <a:gd name="connsiteX8" fmla="*/ 101602 w 6155264"/>
              <a:gd name="connsiteY8" fmla="*/ 719661 h 736997"/>
              <a:gd name="connsiteX9" fmla="*/ 29759 w 6155264"/>
              <a:gd name="connsiteY9" fmla="*/ 689902 h 736997"/>
              <a:gd name="connsiteX10" fmla="*/ 1 w 6155264"/>
              <a:gd name="connsiteY10" fmla="*/ 618058 h 736997"/>
              <a:gd name="connsiteX11" fmla="*/ 0 w 6155264"/>
              <a:gd name="connsiteY11" fmla="*/ 211664 h 736997"/>
              <a:gd name="connsiteX0" fmla="*/ 0 w 6155264"/>
              <a:gd name="connsiteY0" fmla="*/ 102392 h 627725"/>
              <a:gd name="connsiteX1" fmla="*/ 29759 w 6155264"/>
              <a:gd name="connsiteY1" fmla="*/ 30549 h 627725"/>
              <a:gd name="connsiteX2" fmla="*/ 101603 w 6155264"/>
              <a:gd name="connsiteY2" fmla="*/ 791 h 627725"/>
              <a:gd name="connsiteX3" fmla="*/ 5270498 w 6155264"/>
              <a:gd name="connsiteY3" fmla="*/ 790 h 627725"/>
              <a:gd name="connsiteX4" fmla="*/ 5410200 w 6155264"/>
              <a:gd name="connsiteY4" fmla="*/ 0 h 627725"/>
              <a:gd name="connsiteX5" fmla="*/ 5410200 w 6155264"/>
              <a:gd name="connsiteY5" fmla="*/ 542125 h 627725"/>
              <a:gd name="connsiteX6" fmla="*/ 5591175 w 6155264"/>
              <a:gd name="connsiteY6" fmla="*/ 613967 h 627725"/>
              <a:gd name="connsiteX7" fmla="*/ 5346697 w 6155264"/>
              <a:gd name="connsiteY7" fmla="*/ 624676 h 627725"/>
              <a:gd name="connsiteX8" fmla="*/ 101602 w 6155264"/>
              <a:gd name="connsiteY8" fmla="*/ 610389 h 627725"/>
              <a:gd name="connsiteX9" fmla="*/ 29759 w 6155264"/>
              <a:gd name="connsiteY9" fmla="*/ 580630 h 627725"/>
              <a:gd name="connsiteX10" fmla="*/ 1 w 6155264"/>
              <a:gd name="connsiteY10" fmla="*/ 508786 h 627725"/>
              <a:gd name="connsiteX11" fmla="*/ 0 w 6155264"/>
              <a:gd name="connsiteY11" fmla="*/ 102392 h 627725"/>
              <a:gd name="connsiteX0" fmla="*/ 0 w 6155264"/>
              <a:gd name="connsiteY0" fmla="*/ 101602 h 643531"/>
              <a:gd name="connsiteX1" fmla="*/ 29759 w 6155264"/>
              <a:gd name="connsiteY1" fmla="*/ 29759 h 643531"/>
              <a:gd name="connsiteX2" fmla="*/ 101603 w 6155264"/>
              <a:gd name="connsiteY2" fmla="*/ 1 h 643531"/>
              <a:gd name="connsiteX3" fmla="*/ 5270498 w 6155264"/>
              <a:gd name="connsiteY3" fmla="*/ 0 h 643531"/>
              <a:gd name="connsiteX4" fmla="*/ 5410200 w 6155264"/>
              <a:gd name="connsiteY4" fmla="*/ 541335 h 643531"/>
              <a:gd name="connsiteX5" fmla="*/ 5591175 w 6155264"/>
              <a:gd name="connsiteY5" fmla="*/ 613177 h 643531"/>
              <a:gd name="connsiteX6" fmla="*/ 5346697 w 6155264"/>
              <a:gd name="connsiteY6" fmla="*/ 623886 h 643531"/>
              <a:gd name="connsiteX7" fmla="*/ 101602 w 6155264"/>
              <a:gd name="connsiteY7" fmla="*/ 609599 h 643531"/>
              <a:gd name="connsiteX8" fmla="*/ 29759 w 6155264"/>
              <a:gd name="connsiteY8" fmla="*/ 579840 h 643531"/>
              <a:gd name="connsiteX9" fmla="*/ 1 w 6155264"/>
              <a:gd name="connsiteY9" fmla="*/ 507996 h 643531"/>
              <a:gd name="connsiteX10" fmla="*/ 0 w 6155264"/>
              <a:gd name="connsiteY10" fmla="*/ 101602 h 643531"/>
              <a:gd name="connsiteX0" fmla="*/ 0 w 6294966"/>
              <a:gd name="connsiteY0" fmla="*/ 101602 h 643531"/>
              <a:gd name="connsiteX1" fmla="*/ 29759 w 6294966"/>
              <a:gd name="connsiteY1" fmla="*/ 29759 h 643531"/>
              <a:gd name="connsiteX2" fmla="*/ 101603 w 6294966"/>
              <a:gd name="connsiteY2" fmla="*/ 1 h 643531"/>
              <a:gd name="connsiteX3" fmla="*/ 5410200 w 6294966"/>
              <a:gd name="connsiteY3" fmla="*/ 0 h 643531"/>
              <a:gd name="connsiteX4" fmla="*/ 5410200 w 6294966"/>
              <a:gd name="connsiteY4" fmla="*/ 541335 h 643531"/>
              <a:gd name="connsiteX5" fmla="*/ 5591175 w 6294966"/>
              <a:gd name="connsiteY5" fmla="*/ 613177 h 643531"/>
              <a:gd name="connsiteX6" fmla="*/ 5346697 w 6294966"/>
              <a:gd name="connsiteY6" fmla="*/ 623886 h 643531"/>
              <a:gd name="connsiteX7" fmla="*/ 101602 w 6294966"/>
              <a:gd name="connsiteY7" fmla="*/ 609599 h 643531"/>
              <a:gd name="connsiteX8" fmla="*/ 29759 w 6294966"/>
              <a:gd name="connsiteY8" fmla="*/ 579840 h 643531"/>
              <a:gd name="connsiteX9" fmla="*/ 1 w 6294966"/>
              <a:gd name="connsiteY9" fmla="*/ 507996 h 643531"/>
              <a:gd name="connsiteX10" fmla="*/ 0 w 6294966"/>
              <a:gd name="connsiteY10" fmla="*/ 101602 h 643531"/>
              <a:gd name="connsiteX0" fmla="*/ 0 w 5601759"/>
              <a:gd name="connsiteY0" fmla="*/ 101602 h 650661"/>
              <a:gd name="connsiteX1" fmla="*/ 29759 w 5601759"/>
              <a:gd name="connsiteY1" fmla="*/ 29759 h 650661"/>
              <a:gd name="connsiteX2" fmla="*/ 101603 w 5601759"/>
              <a:gd name="connsiteY2" fmla="*/ 1 h 650661"/>
              <a:gd name="connsiteX3" fmla="*/ 5410200 w 5601759"/>
              <a:gd name="connsiteY3" fmla="*/ 0 h 650661"/>
              <a:gd name="connsiteX4" fmla="*/ 5410200 w 5601759"/>
              <a:gd name="connsiteY4" fmla="*/ 541335 h 650661"/>
              <a:gd name="connsiteX5" fmla="*/ 5591175 w 5601759"/>
              <a:gd name="connsiteY5" fmla="*/ 613177 h 650661"/>
              <a:gd name="connsiteX6" fmla="*/ 5346697 w 5601759"/>
              <a:gd name="connsiteY6" fmla="*/ 623886 h 650661"/>
              <a:gd name="connsiteX7" fmla="*/ 101602 w 5601759"/>
              <a:gd name="connsiteY7" fmla="*/ 609599 h 650661"/>
              <a:gd name="connsiteX8" fmla="*/ 29759 w 5601759"/>
              <a:gd name="connsiteY8" fmla="*/ 579840 h 650661"/>
              <a:gd name="connsiteX9" fmla="*/ 1 w 5601759"/>
              <a:gd name="connsiteY9" fmla="*/ 507996 h 650661"/>
              <a:gd name="connsiteX10" fmla="*/ 0 w 5601759"/>
              <a:gd name="connsiteY10" fmla="*/ 101602 h 650661"/>
              <a:gd name="connsiteX0" fmla="*/ 0 w 5601759"/>
              <a:gd name="connsiteY0" fmla="*/ 101602 h 671375"/>
              <a:gd name="connsiteX1" fmla="*/ 29759 w 5601759"/>
              <a:gd name="connsiteY1" fmla="*/ 29759 h 671375"/>
              <a:gd name="connsiteX2" fmla="*/ 101603 w 5601759"/>
              <a:gd name="connsiteY2" fmla="*/ 1 h 671375"/>
              <a:gd name="connsiteX3" fmla="*/ 5410200 w 5601759"/>
              <a:gd name="connsiteY3" fmla="*/ 0 h 671375"/>
              <a:gd name="connsiteX4" fmla="*/ 5410200 w 5601759"/>
              <a:gd name="connsiteY4" fmla="*/ 541335 h 671375"/>
              <a:gd name="connsiteX5" fmla="*/ 5591175 w 5601759"/>
              <a:gd name="connsiteY5" fmla="*/ 613177 h 671375"/>
              <a:gd name="connsiteX6" fmla="*/ 5346697 w 5601759"/>
              <a:gd name="connsiteY6" fmla="*/ 623886 h 671375"/>
              <a:gd name="connsiteX7" fmla="*/ 101602 w 5601759"/>
              <a:gd name="connsiteY7" fmla="*/ 609599 h 671375"/>
              <a:gd name="connsiteX8" fmla="*/ 29759 w 5601759"/>
              <a:gd name="connsiteY8" fmla="*/ 579840 h 671375"/>
              <a:gd name="connsiteX9" fmla="*/ 1 w 5601759"/>
              <a:gd name="connsiteY9" fmla="*/ 507996 h 671375"/>
              <a:gd name="connsiteX10" fmla="*/ 0 w 5601759"/>
              <a:gd name="connsiteY10" fmla="*/ 101602 h 67137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346697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6294967"/>
              <a:gd name="connsiteY0" fmla="*/ 101602 h 623886"/>
              <a:gd name="connsiteX1" fmla="*/ 29759 w 6294967"/>
              <a:gd name="connsiteY1" fmla="*/ 29759 h 623886"/>
              <a:gd name="connsiteX2" fmla="*/ 101603 w 6294967"/>
              <a:gd name="connsiteY2" fmla="*/ 1 h 623886"/>
              <a:gd name="connsiteX3" fmla="*/ 5410200 w 6294967"/>
              <a:gd name="connsiteY3" fmla="*/ 0 h 623886"/>
              <a:gd name="connsiteX4" fmla="*/ 5410201 w 6294967"/>
              <a:gd name="connsiteY4" fmla="*/ 623886 h 623886"/>
              <a:gd name="connsiteX5" fmla="*/ 101602 w 6294967"/>
              <a:gd name="connsiteY5" fmla="*/ 609599 h 623886"/>
              <a:gd name="connsiteX6" fmla="*/ 29759 w 6294967"/>
              <a:gd name="connsiteY6" fmla="*/ 579840 h 623886"/>
              <a:gd name="connsiteX7" fmla="*/ 1 w 6294967"/>
              <a:gd name="connsiteY7" fmla="*/ 507996 h 623886"/>
              <a:gd name="connsiteX8" fmla="*/ 0 w 6294967"/>
              <a:gd name="connsiteY8" fmla="*/ 101602 h 623886"/>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410201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5427132"/>
              <a:gd name="connsiteY0" fmla="*/ 101602 h 623886"/>
              <a:gd name="connsiteX1" fmla="*/ 29759 w 5427132"/>
              <a:gd name="connsiteY1" fmla="*/ 29759 h 623886"/>
              <a:gd name="connsiteX2" fmla="*/ 101603 w 5427132"/>
              <a:gd name="connsiteY2" fmla="*/ 1 h 623886"/>
              <a:gd name="connsiteX3" fmla="*/ 5410200 w 5427132"/>
              <a:gd name="connsiteY3" fmla="*/ 0 h 623886"/>
              <a:gd name="connsiteX4" fmla="*/ 5410201 w 5427132"/>
              <a:gd name="connsiteY4" fmla="*/ 623886 h 623886"/>
              <a:gd name="connsiteX5" fmla="*/ 101602 w 5427132"/>
              <a:gd name="connsiteY5" fmla="*/ 609599 h 623886"/>
              <a:gd name="connsiteX6" fmla="*/ 29759 w 5427132"/>
              <a:gd name="connsiteY6" fmla="*/ 579840 h 623886"/>
              <a:gd name="connsiteX7" fmla="*/ 1 w 5427132"/>
              <a:gd name="connsiteY7" fmla="*/ 507996 h 623886"/>
              <a:gd name="connsiteX8" fmla="*/ 0 w 5427132"/>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2618" h="623886">
                <a:moveTo>
                  <a:pt x="0" y="101602"/>
                </a:moveTo>
                <a:cubicBezTo>
                  <a:pt x="0" y="74655"/>
                  <a:pt x="10705" y="48813"/>
                  <a:pt x="29759" y="29759"/>
                </a:cubicBezTo>
                <a:cubicBezTo>
                  <a:pt x="48813" y="10705"/>
                  <a:pt x="74656" y="1"/>
                  <a:pt x="101603" y="1"/>
                </a:cubicBezTo>
                <a:lnTo>
                  <a:pt x="5410200" y="0"/>
                </a:lnTo>
                <a:cubicBezTo>
                  <a:pt x="5412618" y="429192"/>
                  <a:pt x="5409142" y="154439"/>
                  <a:pt x="5410201" y="623886"/>
                </a:cubicBezTo>
                <a:lnTo>
                  <a:pt x="101602" y="609599"/>
                </a:lnTo>
                <a:cubicBezTo>
                  <a:pt x="74655" y="609599"/>
                  <a:pt x="48813" y="598894"/>
                  <a:pt x="29759" y="579840"/>
                </a:cubicBezTo>
                <a:cubicBezTo>
                  <a:pt x="10705" y="560786"/>
                  <a:pt x="0" y="534943"/>
                  <a:pt x="1" y="507996"/>
                </a:cubicBezTo>
                <a:cubicBezTo>
                  <a:pt x="1" y="372531"/>
                  <a:pt x="0" y="237067"/>
                  <a:pt x="0" y="101602"/>
                </a:cubicBezTo>
                <a:close/>
              </a:path>
            </a:pathLst>
          </a:custGeom>
          <a:solidFill>
            <a:schemeClr val="tx2">
              <a:lumMod val="75000"/>
            </a:schemeClr>
          </a:solidFill>
          <a:ln w="101600">
            <a:solidFill>
              <a:schemeClr val="bg1">
                <a:lumMod val="65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57143" tIns="28571" rIns="57143" bIns="28571" rtlCol="0" anchor="ctr"/>
          <a:lstStyle/>
          <a:p>
            <a:pPr algn="ctr"/>
            <a:endParaRPr lang="en-US" sz="875"/>
          </a:p>
        </p:txBody>
      </p:sp>
      <p:sp>
        <p:nvSpPr>
          <p:cNvPr id="6" name="TextBox 5"/>
          <p:cNvSpPr txBox="1"/>
          <p:nvPr/>
        </p:nvSpPr>
        <p:spPr>
          <a:xfrm>
            <a:off x="3839621" y="268576"/>
            <a:ext cx="8196145" cy="481021"/>
          </a:xfrm>
          <a:prstGeom prst="rect">
            <a:avLst/>
          </a:prstGeom>
          <a:noFill/>
        </p:spPr>
        <p:txBody>
          <a:bodyPr wrap="square" lIns="57143" tIns="28571" rIns="57143" bIns="28571" rtlCol="0">
            <a:spAutoFit/>
          </a:bodyPr>
          <a:lstStyle/>
          <a:p>
            <a:r>
              <a:rPr lang="en-US" sz="2751" b="1" dirty="0">
                <a:solidFill>
                  <a:schemeClr val="bg1"/>
                </a:solidFill>
              </a:rPr>
              <a:t>How Valuable are Transcripts?</a:t>
            </a:r>
          </a:p>
        </p:txBody>
      </p:sp>
      <p:sp>
        <p:nvSpPr>
          <p:cNvPr id="11" name="Content Placeholder 2"/>
          <p:cNvSpPr>
            <a:spLocks noGrp="1"/>
          </p:cNvSpPr>
          <p:nvPr>
            <p:ph idx="1"/>
          </p:nvPr>
        </p:nvSpPr>
        <p:spPr>
          <a:xfrm>
            <a:off x="457200" y="2787805"/>
            <a:ext cx="11565467" cy="4070195"/>
          </a:xfrm>
        </p:spPr>
        <p:txBody>
          <a:bodyPr>
            <a:noAutofit/>
          </a:bodyPr>
          <a:lstStyle/>
          <a:p>
            <a:r>
              <a:rPr lang="en-US" sz="2667" dirty="0"/>
              <a:t>What does 200 mean? Is it equal to or less difficult than a 400-level class? What about 400-level Programming for Humanities course? Is it half of a level 400 CS class?</a:t>
            </a:r>
          </a:p>
          <a:p>
            <a:r>
              <a:rPr lang="en-US" sz="2667" dirty="0"/>
              <a:t>Course name is vague: what skills are covered?</a:t>
            </a:r>
          </a:p>
          <a:p>
            <a:r>
              <a:rPr lang="en-US" sz="2667" dirty="0"/>
              <a:t>What does the grade B mean? </a:t>
            </a:r>
          </a:p>
          <a:p>
            <a:pPr lvl="1"/>
            <a:r>
              <a:rPr lang="en-US" sz="2667" dirty="0"/>
              <a:t>Average on everything?</a:t>
            </a:r>
          </a:p>
          <a:p>
            <a:pPr lvl="1"/>
            <a:r>
              <a:rPr lang="en-US" sz="2667" dirty="0"/>
              <a:t>Did really well on some things and poorly on others?</a:t>
            </a:r>
          </a:p>
          <a:p>
            <a:pPr lvl="2"/>
            <a:r>
              <a:rPr lang="en-US" sz="2667" dirty="0"/>
              <a:t>If so, what things did they do well on?</a:t>
            </a:r>
          </a:p>
          <a:p>
            <a:endParaRPr lang="en-US" sz="2667" dirty="0"/>
          </a:p>
          <a:p>
            <a:pPr>
              <a:buNone/>
            </a:pPr>
            <a:endParaRPr lang="en-US" sz="2667" dirty="0"/>
          </a:p>
          <a:p>
            <a:endParaRPr lang="en-US" sz="2667" dirty="0"/>
          </a:p>
          <a:p>
            <a:pPr>
              <a:buNone/>
            </a:pPr>
            <a:endParaRPr lang="en-US" sz="2667" u="sng" dirty="0"/>
          </a:p>
        </p:txBody>
      </p:sp>
      <p:graphicFrame>
        <p:nvGraphicFramePr>
          <p:cNvPr id="12" name="Table 11"/>
          <p:cNvGraphicFramePr>
            <a:graphicFrameLocks noGrp="1"/>
          </p:cNvGraphicFramePr>
          <p:nvPr>
            <p:extLst/>
          </p:nvPr>
        </p:nvGraphicFramePr>
        <p:xfrm>
          <a:off x="982134" y="1212693"/>
          <a:ext cx="11040533" cy="1293440"/>
        </p:xfrm>
        <a:graphic>
          <a:graphicData uri="http://schemas.openxmlformats.org/drawingml/2006/table">
            <a:tbl>
              <a:tblPr firstRow="1" bandRow="1">
                <a:tableStyleId>{21E4AEA4-8DFA-4A89-87EB-49C32662AFE0}</a:tableStyleId>
              </a:tblPr>
              <a:tblGrid>
                <a:gridCol w="2332504">
                  <a:extLst>
                    <a:ext uri="{9D8B030D-6E8A-4147-A177-3AD203B41FA5}">
                      <a16:colId xmlns:a16="http://schemas.microsoft.com/office/drawing/2014/main" val="20000"/>
                    </a:ext>
                  </a:extLst>
                </a:gridCol>
                <a:gridCol w="7016961">
                  <a:extLst>
                    <a:ext uri="{9D8B030D-6E8A-4147-A177-3AD203B41FA5}">
                      <a16:colId xmlns:a16="http://schemas.microsoft.com/office/drawing/2014/main" val="20001"/>
                    </a:ext>
                  </a:extLst>
                </a:gridCol>
                <a:gridCol w="1691068">
                  <a:extLst>
                    <a:ext uri="{9D8B030D-6E8A-4147-A177-3AD203B41FA5}">
                      <a16:colId xmlns:a16="http://schemas.microsoft.com/office/drawing/2014/main" val="20002"/>
                    </a:ext>
                  </a:extLst>
                </a:gridCol>
              </a:tblGrid>
              <a:tr h="646720">
                <a:tc>
                  <a:txBody>
                    <a:bodyPr/>
                    <a:lstStyle/>
                    <a:p>
                      <a:r>
                        <a:rPr lang="en-US" sz="2700" dirty="0"/>
                        <a:t>Course #</a:t>
                      </a:r>
                    </a:p>
                  </a:txBody>
                  <a:tcPr marL="57151" marR="57151" marT="28575" marB="28575"/>
                </a:tc>
                <a:tc>
                  <a:txBody>
                    <a:bodyPr/>
                    <a:lstStyle/>
                    <a:p>
                      <a:r>
                        <a:rPr lang="en-US" sz="2700" dirty="0"/>
                        <a:t>Course</a:t>
                      </a:r>
                      <a:r>
                        <a:rPr lang="en-US" sz="2700" baseline="0" dirty="0"/>
                        <a:t> Name</a:t>
                      </a:r>
                      <a:endParaRPr lang="en-US" sz="2700" dirty="0"/>
                    </a:p>
                  </a:txBody>
                  <a:tcPr marL="57151" marR="57151" marT="28575" marB="28575"/>
                </a:tc>
                <a:tc>
                  <a:txBody>
                    <a:bodyPr/>
                    <a:lstStyle/>
                    <a:p>
                      <a:r>
                        <a:rPr lang="en-US" sz="2700" dirty="0"/>
                        <a:t>Grade</a:t>
                      </a:r>
                    </a:p>
                  </a:txBody>
                  <a:tcPr marL="57151" marR="57151" marT="28575" marB="28575"/>
                </a:tc>
                <a:extLst>
                  <a:ext uri="{0D108BD9-81ED-4DB2-BD59-A6C34878D82A}">
                    <a16:rowId xmlns:a16="http://schemas.microsoft.com/office/drawing/2014/main" val="10000"/>
                  </a:ext>
                </a:extLst>
              </a:tr>
              <a:tr h="646720">
                <a:tc>
                  <a:txBody>
                    <a:bodyPr/>
                    <a:lstStyle/>
                    <a:p>
                      <a:r>
                        <a:rPr lang="en-US" sz="2700" dirty="0"/>
                        <a:t>CS 200</a:t>
                      </a:r>
                    </a:p>
                  </a:txBody>
                  <a:tcPr marL="57151" marR="57151" marT="28575" marB="28575"/>
                </a:tc>
                <a:tc>
                  <a:txBody>
                    <a:bodyPr/>
                    <a:lstStyle/>
                    <a:p>
                      <a:r>
                        <a:rPr lang="en-US" sz="2700" dirty="0"/>
                        <a:t>Web Programming</a:t>
                      </a:r>
                    </a:p>
                  </a:txBody>
                  <a:tcPr marL="57151" marR="57151" marT="28575" marB="28575"/>
                </a:tc>
                <a:tc>
                  <a:txBody>
                    <a:bodyPr/>
                    <a:lstStyle/>
                    <a:p>
                      <a:r>
                        <a:rPr lang="en-US" sz="2700" dirty="0"/>
                        <a:t>B</a:t>
                      </a:r>
                    </a:p>
                  </a:txBody>
                  <a:tcPr marL="57151" marR="57151" marT="28575" marB="2857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51393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5872976" y="258016"/>
            <a:ext cx="5414149" cy="703552"/>
          </a:xfrm>
          <a:custGeom>
            <a:avLst/>
            <a:gdLst>
              <a:gd name="connsiteX0" fmla="*/ 0 w 5372100"/>
              <a:gd name="connsiteY0" fmla="*/ 101602 h 609599"/>
              <a:gd name="connsiteX1" fmla="*/ 29759 w 5372100"/>
              <a:gd name="connsiteY1" fmla="*/ 29759 h 609599"/>
              <a:gd name="connsiteX2" fmla="*/ 101603 w 5372100"/>
              <a:gd name="connsiteY2" fmla="*/ 1 h 609599"/>
              <a:gd name="connsiteX3" fmla="*/ 5270498 w 5372100"/>
              <a:gd name="connsiteY3" fmla="*/ 0 h 609599"/>
              <a:gd name="connsiteX4" fmla="*/ 5342341 w 5372100"/>
              <a:gd name="connsiteY4" fmla="*/ 29759 h 609599"/>
              <a:gd name="connsiteX5" fmla="*/ 5372099 w 5372100"/>
              <a:gd name="connsiteY5" fmla="*/ 101603 h 609599"/>
              <a:gd name="connsiteX6" fmla="*/ 5372100 w 5372100"/>
              <a:gd name="connsiteY6" fmla="*/ 507997 h 609599"/>
              <a:gd name="connsiteX7" fmla="*/ 5342341 w 5372100"/>
              <a:gd name="connsiteY7" fmla="*/ 579840 h 609599"/>
              <a:gd name="connsiteX8" fmla="*/ 5270497 w 5372100"/>
              <a:gd name="connsiteY8" fmla="*/ 609599 h 609599"/>
              <a:gd name="connsiteX9" fmla="*/ 101602 w 5372100"/>
              <a:gd name="connsiteY9" fmla="*/ 609599 h 609599"/>
              <a:gd name="connsiteX10" fmla="*/ 29759 w 5372100"/>
              <a:gd name="connsiteY10" fmla="*/ 579840 h 609599"/>
              <a:gd name="connsiteX11" fmla="*/ 1 w 5372100"/>
              <a:gd name="connsiteY11" fmla="*/ 507996 h 609599"/>
              <a:gd name="connsiteX12" fmla="*/ 0 w 5372100"/>
              <a:gd name="connsiteY12" fmla="*/ 101602 h 609599"/>
              <a:gd name="connsiteX0" fmla="*/ 0 w 5372100"/>
              <a:gd name="connsiteY0" fmla="*/ 109947 h 617944"/>
              <a:gd name="connsiteX1" fmla="*/ 29759 w 5372100"/>
              <a:gd name="connsiteY1" fmla="*/ 38104 h 617944"/>
              <a:gd name="connsiteX2" fmla="*/ 101603 w 5372100"/>
              <a:gd name="connsiteY2" fmla="*/ 8346 h 617944"/>
              <a:gd name="connsiteX3" fmla="*/ 5270498 w 5372100"/>
              <a:gd name="connsiteY3" fmla="*/ 8345 h 617944"/>
              <a:gd name="connsiteX4" fmla="*/ 5342341 w 5372100"/>
              <a:gd name="connsiteY4" fmla="*/ 19054 h 617944"/>
              <a:gd name="connsiteX5" fmla="*/ 5372099 w 5372100"/>
              <a:gd name="connsiteY5" fmla="*/ 109948 h 617944"/>
              <a:gd name="connsiteX6" fmla="*/ 5372100 w 5372100"/>
              <a:gd name="connsiteY6" fmla="*/ 516342 h 617944"/>
              <a:gd name="connsiteX7" fmla="*/ 5342341 w 5372100"/>
              <a:gd name="connsiteY7" fmla="*/ 588185 h 617944"/>
              <a:gd name="connsiteX8" fmla="*/ 5270497 w 5372100"/>
              <a:gd name="connsiteY8" fmla="*/ 617944 h 617944"/>
              <a:gd name="connsiteX9" fmla="*/ 101602 w 5372100"/>
              <a:gd name="connsiteY9" fmla="*/ 617944 h 617944"/>
              <a:gd name="connsiteX10" fmla="*/ 29759 w 5372100"/>
              <a:gd name="connsiteY10" fmla="*/ 588185 h 617944"/>
              <a:gd name="connsiteX11" fmla="*/ 1 w 5372100"/>
              <a:gd name="connsiteY11" fmla="*/ 516341 h 617944"/>
              <a:gd name="connsiteX12" fmla="*/ 0 w 5372100"/>
              <a:gd name="connsiteY12" fmla="*/ 109947 h 617944"/>
              <a:gd name="connsiteX0" fmla="*/ 0 w 5373644"/>
              <a:gd name="connsiteY0" fmla="*/ 109947 h 632231"/>
              <a:gd name="connsiteX1" fmla="*/ 29759 w 5373644"/>
              <a:gd name="connsiteY1" fmla="*/ 38104 h 632231"/>
              <a:gd name="connsiteX2" fmla="*/ 101603 w 5373644"/>
              <a:gd name="connsiteY2" fmla="*/ 8346 h 632231"/>
              <a:gd name="connsiteX3" fmla="*/ 5270498 w 5373644"/>
              <a:gd name="connsiteY3" fmla="*/ 8345 h 632231"/>
              <a:gd name="connsiteX4" fmla="*/ 5342341 w 5373644"/>
              <a:gd name="connsiteY4" fmla="*/ 19054 h 632231"/>
              <a:gd name="connsiteX5" fmla="*/ 5372099 w 5373644"/>
              <a:gd name="connsiteY5" fmla="*/ 109948 h 632231"/>
              <a:gd name="connsiteX6" fmla="*/ 5372100 w 5373644"/>
              <a:gd name="connsiteY6" fmla="*/ 516342 h 632231"/>
              <a:gd name="connsiteX7" fmla="*/ 5342341 w 5373644"/>
              <a:gd name="connsiteY7" fmla="*/ 588185 h 632231"/>
              <a:gd name="connsiteX8" fmla="*/ 5346697 w 5373644"/>
              <a:gd name="connsiteY8" fmla="*/ 632231 h 632231"/>
              <a:gd name="connsiteX9" fmla="*/ 101602 w 5373644"/>
              <a:gd name="connsiteY9" fmla="*/ 617944 h 632231"/>
              <a:gd name="connsiteX10" fmla="*/ 29759 w 5373644"/>
              <a:gd name="connsiteY10" fmla="*/ 588185 h 632231"/>
              <a:gd name="connsiteX11" fmla="*/ 1 w 5373644"/>
              <a:gd name="connsiteY11" fmla="*/ 516341 h 632231"/>
              <a:gd name="connsiteX12" fmla="*/ 0 w 537364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88185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59610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523320"/>
              <a:gd name="connsiteY0" fmla="*/ 101602 h 623886"/>
              <a:gd name="connsiteX1" fmla="*/ 29759 w 5523320"/>
              <a:gd name="connsiteY1" fmla="*/ 29759 h 623886"/>
              <a:gd name="connsiteX2" fmla="*/ 101603 w 5523320"/>
              <a:gd name="connsiteY2" fmla="*/ 1 h 623886"/>
              <a:gd name="connsiteX3" fmla="*/ 5270498 w 5523320"/>
              <a:gd name="connsiteY3" fmla="*/ 0 h 623886"/>
              <a:gd name="connsiteX4" fmla="*/ 5504266 w 5523320"/>
              <a:gd name="connsiteY4" fmla="*/ 29759 h 623886"/>
              <a:gd name="connsiteX5" fmla="*/ 5372099 w 5523320"/>
              <a:gd name="connsiteY5" fmla="*/ 101603 h 623886"/>
              <a:gd name="connsiteX6" fmla="*/ 5372100 w 5523320"/>
              <a:gd name="connsiteY6" fmla="*/ 507997 h 623886"/>
              <a:gd name="connsiteX7" fmla="*/ 5410200 w 5523320"/>
              <a:gd name="connsiteY7" fmla="*/ 551265 h 623886"/>
              <a:gd name="connsiteX8" fmla="*/ 5346697 w 5523320"/>
              <a:gd name="connsiteY8" fmla="*/ 623886 h 623886"/>
              <a:gd name="connsiteX9" fmla="*/ 101602 w 5523320"/>
              <a:gd name="connsiteY9" fmla="*/ 609599 h 623886"/>
              <a:gd name="connsiteX10" fmla="*/ 29759 w 5523320"/>
              <a:gd name="connsiteY10" fmla="*/ 579840 h 623886"/>
              <a:gd name="connsiteX11" fmla="*/ 1 w 5523320"/>
              <a:gd name="connsiteY11" fmla="*/ 507996 h 623886"/>
              <a:gd name="connsiteX12" fmla="*/ 0 w 5523320"/>
              <a:gd name="connsiteY12" fmla="*/ 101602 h 623886"/>
              <a:gd name="connsiteX0" fmla="*/ 0 w 5527550"/>
              <a:gd name="connsiteY0" fmla="*/ 101602 h 623886"/>
              <a:gd name="connsiteX1" fmla="*/ 29759 w 5527550"/>
              <a:gd name="connsiteY1" fmla="*/ 29759 h 623886"/>
              <a:gd name="connsiteX2" fmla="*/ 101603 w 5527550"/>
              <a:gd name="connsiteY2" fmla="*/ 1 h 623886"/>
              <a:gd name="connsiteX3" fmla="*/ 5270498 w 5527550"/>
              <a:gd name="connsiteY3" fmla="*/ 0 h 623886"/>
              <a:gd name="connsiteX4" fmla="*/ 5504266 w 5527550"/>
              <a:gd name="connsiteY4" fmla="*/ 29759 h 623886"/>
              <a:gd name="connsiteX5" fmla="*/ 5410200 w 5527550"/>
              <a:gd name="connsiteY5" fmla="*/ 120653 h 623886"/>
              <a:gd name="connsiteX6" fmla="*/ 5372100 w 5527550"/>
              <a:gd name="connsiteY6" fmla="*/ 507997 h 623886"/>
              <a:gd name="connsiteX7" fmla="*/ 5410200 w 5527550"/>
              <a:gd name="connsiteY7" fmla="*/ 551265 h 623886"/>
              <a:gd name="connsiteX8" fmla="*/ 5346697 w 5527550"/>
              <a:gd name="connsiteY8" fmla="*/ 623886 h 623886"/>
              <a:gd name="connsiteX9" fmla="*/ 101602 w 5527550"/>
              <a:gd name="connsiteY9" fmla="*/ 609599 h 623886"/>
              <a:gd name="connsiteX10" fmla="*/ 29759 w 5527550"/>
              <a:gd name="connsiteY10" fmla="*/ 579840 h 623886"/>
              <a:gd name="connsiteX11" fmla="*/ 1 w 5527550"/>
              <a:gd name="connsiteY11" fmla="*/ 507996 h 623886"/>
              <a:gd name="connsiteX12" fmla="*/ 0 w 5527550"/>
              <a:gd name="connsiteY12" fmla="*/ 101602 h 6238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372100 w 5622800"/>
              <a:gd name="connsiteY6" fmla="*/ 517397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410200 w 5622800"/>
              <a:gd name="connsiteY6" fmla="*/ 550735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6335"/>
              <a:gd name="connsiteX1" fmla="*/ 29759 w 5622800"/>
              <a:gd name="connsiteY1" fmla="*/ 39159 h 636335"/>
              <a:gd name="connsiteX2" fmla="*/ 101603 w 5622800"/>
              <a:gd name="connsiteY2" fmla="*/ 9401 h 636335"/>
              <a:gd name="connsiteX3" fmla="*/ 5270498 w 5622800"/>
              <a:gd name="connsiteY3" fmla="*/ 9400 h 636335"/>
              <a:gd name="connsiteX4" fmla="*/ 5599516 w 5622800"/>
              <a:gd name="connsiteY4" fmla="*/ 20109 h 636335"/>
              <a:gd name="connsiteX5" fmla="*/ 5410200 w 5622800"/>
              <a:gd name="connsiteY5" fmla="*/ 130053 h 636335"/>
              <a:gd name="connsiteX6" fmla="*/ 5410200 w 5622800"/>
              <a:gd name="connsiteY6" fmla="*/ 550735 h 636335"/>
              <a:gd name="connsiteX7" fmla="*/ 5591175 w 5622800"/>
              <a:gd name="connsiteY7" fmla="*/ 622577 h 636335"/>
              <a:gd name="connsiteX8" fmla="*/ 5346697 w 5622800"/>
              <a:gd name="connsiteY8" fmla="*/ 633286 h 636335"/>
              <a:gd name="connsiteX9" fmla="*/ 101602 w 5622800"/>
              <a:gd name="connsiteY9" fmla="*/ 618999 h 636335"/>
              <a:gd name="connsiteX10" fmla="*/ 29759 w 5622800"/>
              <a:gd name="connsiteY10" fmla="*/ 589240 h 636335"/>
              <a:gd name="connsiteX11" fmla="*/ 1 w 5622800"/>
              <a:gd name="connsiteY11" fmla="*/ 517396 h 636335"/>
              <a:gd name="connsiteX12" fmla="*/ 0 w 5622800"/>
              <a:gd name="connsiteY12" fmla="*/ 111002 h 636335"/>
              <a:gd name="connsiteX0" fmla="*/ 0 w 5622800"/>
              <a:gd name="connsiteY0" fmla="*/ 106239 h 631572"/>
              <a:gd name="connsiteX1" fmla="*/ 29759 w 5622800"/>
              <a:gd name="connsiteY1" fmla="*/ 34396 h 631572"/>
              <a:gd name="connsiteX2" fmla="*/ 101603 w 5622800"/>
              <a:gd name="connsiteY2" fmla="*/ 4638 h 631572"/>
              <a:gd name="connsiteX3" fmla="*/ 5270498 w 5622800"/>
              <a:gd name="connsiteY3" fmla="*/ 4637 h 631572"/>
              <a:gd name="connsiteX4" fmla="*/ 5599516 w 5622800"/>
              <a:gd name="connsiteY4" fmla="*/ 15346 h 631572"/>
              <a:gd name="connsiteX5" fmla="*/ 5410200 w 5622800"/>
              <a:gd name="connsiteY5" fmla="*/ 96715 h 631572"/>
              <a:gd name="connsiteX6" fmla="*/ 5410200 w 5622800"/>
              <a:gd name="connsiteY6" fmla="*/ 545972 h 631572"/>
              <a:gd name="connsiteX7" fmla="*/ 5591175 w 5622800"/>
              <a:gd name="connsiteY7" fmla="*/ 617814 h 631572"/>
              <a:gd name="connsiteX8" fmla="*/ 5346697 w 5622800"/>
              <a:gd name="connsiteY8" fmla="*/ 628523 h 631572"/>
              <a:gd name="connsiteX9" fmla="*/ 101602 w 5622800"/>
              <a:gd name="connsiteY9" fmla="*/ 614236 h 631572"/>
              <a:gd name="connsiteX10" fmla="*/ 29759 w 5622800"/>
              <a:gd name="connsiteY10" fmla="*/ 584477 h 631572"/>
              <a:gd name="connsiteX11" fmla="*/ 1 w 5622800"/>
              <a:gd name="connsiteY11" fmla="*/ 512633 h 631572"/>
              <a:gd name="connsiteX12" fmla="*/ 0 w 5622800"/>
              <a:gd name="connsiteY12" fmla="*/ 106239 h 631572"/>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6155264"/>
              <a:gd name="connsiteY0" fmla="*/ 118796 h 644129"/>
              <a:gd name="connsiteX1" fmla="*/ 29759 w 6155264"/>
              <a:gd name="connsiteY1" fmla="*/ 46953 h 644129"/>
              <a:gd name="connsiteX2" fmla="*/ 101603 w 6155264"/>
              <a:gd name="connsiteY2" fmla="*/ 17195 h 644129"/>
              <a:gd name="connsiteX3" fmla="*/ 5270498 w 6155264"/>
              <a:gd name="connsiteY3" fmla="*/ 17194 h 644129"/>
              <a:gd name="connsiteX4" fmla="*/ 5410200 w 6155264"/>
              <a:gd name="connsiteY4" fmla="*/ 90222 h 644129"/>
              <a:gd name="connsiteX5" fmla="*/ 5410200 w 6155264"/>
              <a:gd name="connsiteY5" fmla="*/ 558529 h 644129"/>
              <a:gd name="connsiteX6" fmla="*/ 5591175 w 6155264"/>
              <a:gd name="connsiteY6" fmla="*/ 630371 h 644129"/>
              <a:gd name="connsiteX7" fmla="*/ 5346697 w 6155264"/>
              <a:gd name="connsiteY7" fmla="*/ 641080 h 644129"/>
              <a:gd name="connsiteX8" fmla="*/ 101602 w 6155264"/>
              <a:gd name="connsiteY8" fmla="*/ 626793 h 644129"/>
              <a:gd name="connsiteX9" fmla="*/ 29759 w 6155264"/>
              <a:gd name="connsiteY9" fmla="*/ 597034 h 644129"/>
              <a:gd name="connsiteX10" fmla="*/ 1 w 6155264"/>
              <a:gd name="connsiteY10" fmla="*/ 525190 h 644129"/>
              <a:gd name="connsiteX11" fmla="*/ 0 w 6155264"/>
              <a:gd name="connsiteY11" fmla="*/ 118796 h 64412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90233 h 715566"/>
              <a:gd name="connsiteX1" fmla="*/ 29759 w 6155264"/>
              <a:gd name="connsiteY1" fmla="*/ 118390 h 715566"/>
              <a:gd name="connsiteX2" fmla="*/ 101603 w 6155264"/>
              <a:gd name="connsiteY2" fmla="*/ 88632 h 715566"/>
              <a:gd name="connsiteX3" fmla="*/ 5270498 w 6155264"/>
              <a:gd name="connsiteY3" fmla="*/ 88631 h 715566"/>
              <a:gd name="connsiteX4" fmla="*/ 5410200 w 6155264"/>
              <a:gd name="connsiteY4" fmla="*/ 109272 h 715566"/>
              <a:gd name="connsiteX5" fmla="*/ 5410200 w 6155264"/>
              <a:gd name="connsiteY5" fmla="*/ 629966 h 715566"/>
              <a:gd name="connsiteX6" fmla="*/ 5591175 w 6155264"/>
              <a:gd name="connsiteY6" fmla="*/ 701808 h 715566"/>
              <a:gd name="connsiteX7" fmla="*/ 5346697 w 6155264"/>
              <a:gd name="connsiteY7" fmla="*/ 712517 h 715566"/>
              <a:gd name="connsiteX8" fmla="*/ 101602 w 6155264"/>
              <a:gd name="connsiteY8" fmla="*/ 698230 h 715566"/>
              <a:gd name="connsiteX9" fmla="*/ 29759 w 6155264"/>
              <a:gd name="connsiteY9" fmla="*/ 668471 h 715566"/>
              <a:gd name="connsiteX10" fmla="*/ 1 w 6155264"/>
              <a:gd name="connsiteY10" fmla="*/ 596627 h 715566"/>
              <a:gd name="connsiteX11" fmla="*/ 0 w 6155264"/>
              <a:gd name="connsiteY11" fmla="*/ 190233 h 715566"/>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8807 h 744140"/>
              <a:gd name="connsiteX1" fmla="*/ 29759 w 6155264"/>
              <a:gd name="connsiteY1" fmla="*/ 146964 h 744140"/>
              <a:gd name="connsiteX2" fmla="*/ 101603 w 6155264"/>
              <a:gd name="connsiteY2" fmla="*/ 117206 h 744140"/>
              <a:gd name="connsiteX3" fmla="*/ 5270498 w 6155264"/>
              <a:gd name="connsiteY3" fmla="*/ 117205 h 744140"/>
              <a:gd name="connsiteX4" fmla="*/ 5410200 w 6155264"/>
              <a:gd name="connsiteY4" fmla="*/ 109272 h 744140"/>
              <a:gd name="connsiteX5" fmla="*/ 5410200 w 6155264"/>
              <a:gd name="connsiteY5" fmla="*/ 658540 h 744140"/>
              <a:gd name="connsiteX6" fmla="*/ 5591175 w 6155264"/>
              <a:gd name="connsiteY6" fmla="*/ 730382 h 744140"/>
              <a:gd name="connsiteX7" fmla="*/ 5346697 w 6155264"/>
              <a:gd name="connsiteY7" fmla="*/ 741091 h 744140"/>
              <a:gd name="connsiteX8" fmla="*/ 101602 w 6155264"/>
              <a:gd name="connsiteY8" fmla="*/ 726804 h 744140"/>
              <a:gd name="connsiteX9" fmla="*/ 29759 w 6155264"/>
              <a:gd name="connsiteY9" fmla="*/ 697045 h 744140"/>
              <a:gd name="connsiteX10" fmla="*/ 1 w 6155264"/>
              <a:gd name="connsiteY10" fmla="*/ 625201 h 744140"/>
              <a:gd name="connsiteX11" fmla="*/ 0 w 6155264"/>
              <a:gd name="connsiteY11" fmla="*/ 218807 h 744140"/>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1664 h 736997"/>
              <a:gd name="connsiteX1" fmla="*/ 29759 w 6155264"/>
              <a:gd name="connsiteY1" fmla="*/ 139821 h 736997"/>
              <a:gd name="connsiteX2" fmla="*/ 101603 w 6155264"/>
              <a:gd name="connsiteY2" fmla="*/ 110063 h 736997"/>
              <a:gd name="connsiteX3" fmla="*/ 5270498 w 6155264"/>
              <a:gd name="connsiteY3" fmla="*/ 110062 h 736997"/>
              <a:gd name="connsiteX4" fmla="*/ 5410200 w 6155264"/>
              <a:gd name="connsiteY4" fmla="*/ 109272 h 736997"/>
              <a:gd name="connsiteX5" fmla="*/ 5410200 w 6155264"/>
              <a:gd name="connsiteY5" fmla="*/ 651397 h 736997"/>
              <a:gd name="connsiteX6" fmla="*/ 5591175 w 6155264"/>
              <a:gd name="connsiteY6" fmla="*/ 723239 h 736997"/>
              <a:gd name="connsiteX7" fmla="*/ 5346697 w 6155264"/>
              <a:gd name="connsiteY7" fmla="*/ 733948 h 736997"/>
              <a:gd name="connsiteX8" fmla="*/ 101602 w 6155264"/>
              <a:gd name="connsiteY8" fmla="*/ 719661 h 736997"/>
              <a:gd name="connsiteX9" fmla="*/ 29759 w 6155264"/>
              <a:gd name="connsiteY9" fmla="*/ 689902 h 736997"/>
              <a:gd name="connsiteX10" fmla="*/ 1 w 6155264"/>
              <a:gd name="connsiteY10" fmla="*/ 618058 h 736997"/>
              <a:gd name="connsiteX11" fmla="*/ 0 w 6155264"/>
              <a:gd name="connsiteY11" fmla="*/ 211664 h 736997"/>
              <a:gd name="connsiteX0" fmla="*/ 0 w 6155264"/>
              <a:gd name="connsiteY0" fmla="*/ 102392 h 627725"/>
              <a:gd name="connsiteX1" fmla="*/ 29759 w 6155264"/>
              <a:gd name="connsiteY1" fmla="*/ 30549 h 627725"/>
              <a:gd name="connsiteX2" fmla="*/ 101603 w 6155264"/>
              <a:gd name="connsiteY2" fmla="*/ 791 h 627725"/>
              <a:gd name="connsiteX3" fmla="*/ 5270498 w 6155264"/>
              <a:gd name="connsiteY3" fmla="*/ 790 h 627725"/>
              <a:gd name="connsiteX4" fmla="*/ 5410200 w 6155264"/>
              <a:gd name="connsiteY4" fmla="*/ 0 h 627725"/>
              <a:gd name="connsiteX5" fmla="*/ 5410200 w 6155264"/>
              <a:gd name="connsiteY5" fmla="*/ 542125 h 627725"/>
              <a:gd name="connsiteX6" fmla="*/ 5591175 w 6155264"/>
              <a:gd name="connsiteY6" fmla="*/ 613967 h 627725"/>
              <a:gd name="connsiteX7" fmla="*/ 5346697 w 6155264"/>
              <a:gd name="connsiteY7" fmla="*/ 624676 h 627725"/>
              <a:gd name="connsiteX8" fmla="*/ 101602 w 6155264"/>
              <a:gd name="connsiteY8" fmla="*/ 610389 h 627725"/>
              <a:gd name="connsiteX9" fmla="*/ 29759 w 6155264"/>
              <a:gd name="connsiteY9" fmla="*/ 580630 h 627725"/>
              <a:gd name="connsiteX10" fmla="*/ 1 w 6155264"/>
              <a:gd name="connsiteY10" fmla="*/ 508786 h 627725"/>
              <a:gd name="connsiteX11" fmla="*/ 0 w 6155264"/>
              <a:gd name="connsiteY11" fmla="*/ 102392 h 627725"/>
              <a:gd name="connsiteX0" fmla="*/ 0 w 6155264"/>
              <a:gd name="connsiteY0" fmla="*/ 101602 h 643531"/>
              <a:gd name="connsiteX1" fmla="*/ 29759 w 6155264"/>
              <a:gd name="connsiteY1" fmla="*/ 29759 h 643531"/>
              <a:gd name="connsiteX2" fmla="*/ 101603 w 6155264"/>
              <a:gd name="connsiteY2" fmla="*/ 1 h 643531"/>
              <a:gd name="connsiteX3" fmla="*/ 5270498 w 6155264"/>
              <a:gd name="connsiteY3" fmla="*/ 0 h 643531"/>
              <a:gd name="connsiteX4" fmla="*/ 5410200 w 6155264"/>
              <a:gd name="connsiteY4" fmla="*/ 541335 h 643531"/>
              <a:gd name="connsiteX5" fmla="*/ 5591175 w 6155264"/>
              <a:gd name="connsiteY5" fmla="*/ 613177 h 643531"/>
              <a:gd name="connsiteX6" fmla="*/ 5346697 w 6155264"/>
              <a:gd name="connsiteY6" fmla="*/ 623886 h 643531"/>
              <a:gd name="connsiteX7" fmla="*/ 101602 w 6155264"/>
              <a:gd name="connsiteY7" fmla="*/ 609599 h 643531"/>
              <a:gd name="connsiteX8" fmla="*/ 29759 w 6155264"/>
              <a:gd name="connsiteY8" fmla="*/ 579840 h 643531"/>
              <a:gd name="connsiteX9" fmla="*/ 1 w 6155264"/>
              <a:gd name="connsiteY9" fmla="*/ 507996 h 643531"/>
              <a:gd name="connsiteX10" fmla="*/ 0 w 6155264"/>
              <a:gd name="connsiteY10" fmla="*/ 101602 h 643531"/>
              <a:gd name="connsiteX0" fmla="*/ 0 w 6294966"/>
              <a:gd name="connsiteY0" fmla="*/ 101602 h 643531"/>
              <a:gd name="connsiteX1" fmla="*/ 29759 w 6294966"/>
              <a:gd name="connsiteY1" fmla="*/ 29759 h 643531"/>
              <a:gd name="connsiteX2" fmla="*/ 101603 w 6294966"/>
              <a:gd name="connsiteY2" fmla="*/ 1 h 643531"/>
              <a:gd name="connsiteX3" fmla="*/ 5410200 w 6294966"/>
              <a:gd name="connsiteY3" fmla="*/ 0 h 643531"/>
              <a:gd name="connsiteX4" fmla="*/ 5410200 w 6294966"/>
              <a:gd name="connsiteY4" fmla="*/ 541335 h 643531"/>
              <a:gd name="connsiteX5" fmla="*/ 5591175 w 6294966"/>
              <a:gd name="connsiteY5" fmla="*/ 613177 h 643531"/>
              <a:gd name="connsiteX6" fmla="*/ 5346697 w 6294966"/>
              <a:gd name="connsiteY6" fmla="*/ 623886 h 643531"/>
              <a:gd name="connsiteX7" fmla="*/ 101602 w 6294966"/>
              <a:gd name="connsiteY7" fmla="*/ 609599 h 643531"/>
              <a:gd name="connsiteX8" fmla="*/ 29759 w 6294966"/>
              <a:gd name="connsiteY8" fmla="*/ 579840 h 643531"/>
              <a:gd name="connsiteX9" fmla="*/ 1 w 6294966"/>
              <a:gd name="connsiteY9" fmla="*/ 507996 h 643531"/>
              <a:gd name="connsiteX10" fmla="*/ 0 w 6294966"/>
              <a:gd name="connsiteY10" fmla="*/ 101602 h 643531"/>
              <a:gd name="connsiteX0" fmla="*/ 0 w 5601759"/>
              <a:gd name="connsiteY0" fmla="*/ 101602 h 650661"/>
              <a:gd name="connsiteX1" fmla="*/ 29759 w 5601759"/>
              <a:gd name="connsiteY1" fmla="*/ 29759 h 650661"/>
              <a:gd name="connsiteX2" fmla="*/ 101603 w 5601759"/>
              <a:gd name="connsiteY2" fmla="*/ 1 h 650661"/>
              <a:gd name="connsiteX3" fmla="*/ 5410200 w 5601759"/>
              <a:gd name="connsiteY3" fmla="*/ 0 h 650661"/>
              <a:gd name="connsiteX4" fmla="*/ 5410200 w 5601759"/>
              <a:gd name="connsiteY4" fmla="*/ 541335 h 650661"/>
              <a:gd name="connsiteX5" fmla="*/ 5591175 w 5601759"/>
              <a:gd name="connsiteY5" fmla="*/ 613177 h 650661"/>
              <a:gd name="connsiteX6" fmla="*/ 5346697 w 5601759"/>
              <a:gd name="connsiteY6" fmla="*/ 623886 h 650661"/>
              <a:gd name="connsiteX7" fmla="*/ 101602 w 5601759"/>
              <a:gd name="connsiteY7" fmla="*/ 609599 h 650661"/>
              <a:gd name="connsiteX8" fmla="*/ 29759 w 5601759"/>
              <a:gd name="connsiteY8" fmla="*/ 579840 h 650661"/>
              <a:gd name="connsiteX9" fmla="*/ 1 w 5601759"/>
              <a:gd name="connsiteY9" fmla="*/ 507996 h 650661"/>
              <a:gd name="connsiteX10" fmla="*/ 0 w 5601759"/>
              <a:gd name="connsiteY10" fmla="*/ 101602 h 650661"/>
              <a:gd name="connsiteX0" fmla="*/ 0 w 5601759"/>
              <a:gd name="connsiteY0" fmla="*/ 101602 h 671375"/>
              <a:gd name="connsiteX1" fmla="*/ 29759 w 5601759"/>
              <a:gd name="connsiteY1" fmla="*/ 29759 h 671375"/>
              <a:gd name="connsiteX2" fmla="*/ 101603 w 5601759"/>
              <a:gd name="connsiteY2" fmla="*/ 1 h 671375"/>
              <a:gd name="connsiteX3" fmla="*/ 5410200 w 5601759"/>
              <a:gd name="connsiteY3" fmla="*/ 0 h 671375"/>
              <a:gd name="connsiteX4" fmla="*/ 5410200 w 5601759"/>
              <a:gd name="connsiteY4" fmla="*/ 541335 h 671375"/>
              <a:gd name="connsiteX5" fmla="*/ 5591175 w 5601759"/>
              <a:gd name="connsiteY5" fmla="*/ 613177 h 671375"/>
              <a:gd name="connsiteX6" fmla="*/ 5346697 w 5601759"/>
              <a:gd name="connsiteY6" fmla="*/ 623886 h 671375"/>
              <a:gd name="connsiteX7" fmla="*/ 101602 w 5601759"/>
              <a:gd name="connsiteY7" fmla="*/ 609599 h 671375"/>
              <a:gd name="connsiteX8" fmla="*/ 29759 w 5601759"/>
              <a:gd name="connsiteY8" fmla="*/ 579840 h 671375"/>
              <a:gd name="connsiteX9" fmla="*/ 1 w 5601759"/>
              <a:gd name="connsiteY9" fmla="*/ 507996 h 671375"/>
              <a:gd name="connsiteX10" fmla="*/ 0 w 5601759"/>
              <a:gd name="connsiteY10" fmla="*/ 101602 h 67137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346697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6294967"/>
              <a:gd name="connsiteY0" fmla="*/ 101602 h 623886"/>
              <a:gd name="connsiteX1" fmla="*/ 29759 w 6294967"/>
              <a:gd name="connsiteY1" fmla="*/ 29759 h 623886"/>
              <a:gd name="connsiteX2" fmla="*/ 101603 w 6294967"/>
              <a:gd name="connsiteY2" fmla="*/ 1 h 623886"/>
              <a:gd name="connsiteX3" fmla="*/ 5410200 w 6294967"/>
              <a:gd name="connsiteY3" fmla="*/ 0 h 623886"/>
              <a:gd name="connsiteX4" fmla="*/ 5410201 w 6294967"/>
              <a:gd name="connsiteY4" fmla="*/ 623886 h 623886"/>
              <a:gd name="connsiteX5" fmla="*/ 101602 w 6294967"/>
              <a:gd name="connsiteY5" fmla="*/ 609599 h 623886"/>
              <a:gd name="connsiteX6" fmla="*/ 29759 w 6294967"/>
              <a:gd name="connsiteY6" fmla="*/ 579840 h 623886"/>
              <a:gd name="connsiteX7" fmla="*/ 1 w 6294967"/>
              <a:gd name="connsiteY7" fmla="*/ 507996 h 623886"/>
              <a:gd name="connsiteX8" fmla="*/ 0 w 6294967"/>
              <a:gd name="connsiteY8" fmla="*/ 101602 h 623886"/>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410201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5427132"/>
              <a:gd name="connsiteY0" fmla="*/ 101602 h 623886"/>
              <a:gd name="connsiteX1" fmla="*/ 29759 w 5427132"/>
              <a:gd name="connsiteY1" fmla="*/ 29759 h 623886"/>
              <a:gd name="connsiteX2" fmla="*/ 101603 w 5427132"/>
              <a:gd name="connsiteY2" fmla="*/ 1 h 623886"/>
              <a:gd name="connsiteX3" fmla="*/ 5410200 w 5427132"/>
              <a:gd name="connsiteY3" fmla="*/ 0 h 623886"/>
              <a:gd name="connsiteX4" fmla="*/ 5410201 w 5427132"/>
              <a:gd name="connsiteY4" fmla="*/ 623886 h 623886"/>
              <a:gd name="connsiteX5" fmla="*/ 101602 w 5427132"/>
              <a:gd name="connsiteY5" fmla="*/ 609599 h 623886"/>
              <a:gd name="connsiteX6" fmla="*/ 29759 w 5427132"/>
              <a:gd name="connsiteY6" fmla="*/ 579840 h 623886"/>
              <a:gd name="connsiteX7" fmla="*/ 1 w 5427132"/>
              <a:gd name="connsiteY7" fmla="*/ 507996 h 623886"/>
              <a:gd name="connsiteX8" fmla="*/ 0 w 5427132"/>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2618" h="623886">
                <a:moveTo>
                  <a:pt x="0" y="101602"/>
                </a:moveTo>
                <a:cubicBezTo>
                  <a:pt x="0" y="74655"/>
                  <a:pt x="10705" y="48813"/>
                  <a:pt x="29759" y="29759"/>
                </a:cubicBezTo>
                <a:cubicBezTo>
                  <a:pt x="48813" y="10705"/>
                  <a:pt x="74656" y="1"/>
                  <a:pt x="101603" y="1"/>
                </a:cubicBezTo>
                <a:lnTo>
                  <a:pt x="5410200" y="0"/>
                </a:lnTo>
                <a:cubicBezTo>
                  <a:pt x="5412618" y="429192"/>
                  <a:pt x="5409142" y="154439"/>
                  <a:pt x="5410201" y="623886"/>
                </a:cubicBezTo>
                <a:lnTo>
                  <a:pt x="101602" y="609599"/>
                </a:lnTo>
                <a:cubicBezTo>
                  <a:pt x="74655" y="609599"/>
                  <a:pt x="48813" y="598894"/>
                  <a:pt x="29759" y="579840"/>
                </a:cubicBezTo>
                <a:cubicBezTo>
                  <a:pt x="10705" y="560786"/>
                  <a:pt x="0" y="534943"/>
                  <a:pt x="1" y="507996"/>
                </a:cubicBezTo>
                <a:cubicBezTo>
                  <a:pt x="1" y="372531"/>
                  <a:pt x="0" y="237067"/>
                  <a:pt x="0" y="101602"/>
                </a:cubicBezTo>
                <a:close/>
              </a:path>
            </a:pathLst>
          </a:custGeom>
          <a:solidFill>
            <a:schemeClr val="accent1">
              <a:lumMod val="75000"/>
            </a:schemeClr>
          </a:solidFill>
          <a:ln w="3175">
            <a:solidFill>
              <a:schemeClr val="accent1">
                <a:lumMod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57143" tIns="28571" rIns="57143" bIns="28571" rtlCol="0" anchor="ctr"/>
          <a:lstStyle/>
          <a:p>
            <a:pPr algn="ctr"/>
            <a:endParaRPr lang="en-US" sz="875"/>
          </a:p>
        </p:txBody>
      </p:sp>
      <p:sp>
        <p:nvSpPr>
          <p:cNvPr id="10" name="TextBox 9"/>
          <p:cNvSpPr txBox="1"/>
          <p:nvPr/>
        </p:nvSpPr>
        <p:spPr>
          <a:xfrm>
            <a:off x="6012366" y="344973"/>
            <a:ext cx="5296829" cy="481021"/>
          </a:xfrm>
          <a:prstGeom prst="rect">
            <a:avLst/>
          </a:prstGeom>
          <a:noFill/>
        </p:spPr>
        <p:txBody>
          <a:bodyPr wrap="square" lIns="57143" tIns="28571" rIns="57143" bIns="28571" rtlCol="0">
            <a:spAutoFit/>
          </a:bodyPr>
          <a:lstStyle/>
          <a:p>
            <a:r>
              <a:rPr lang="en-US" sz="2751" dirty="0">
                <a:solidFill>
                  <a:schemeClr val="bg1"/>
                </a:solidFill>
              </a:rPr>
              <a:t>Physical and Digital Credentials</a:t>
            </a:r>
          </a:p>
        </p:txBody>
      </p:sp>
      <p:sp>
        <p:nvSpPr>
          <p:cNvPr id="24578" name="AutoShape 2" descr="data:image/jpeg;base64,/9j/4AAQSkZJRgABAQAAAQABAAD/2wCEAAkGBhQSERUUExQWFRUWGRwaGRcYGBodHBweHxkfHxsgHR4aGyYfGBojIhobIC8hIycpLCwsGh8xNTAqNSYsLCoBCQoKDgwOGg8PGjUlHyQqNDIsNCwsLC8qKS0qLCwvLCwsLSwsLCwsLCopLCwsLCwsLCwsLCwsNCwpLCwsLCwsLP/AABEIAOMA3gMBIgACEQEDEQH/xAAcAAABBQEBAQAAAAAAAAAAAAAFAAMEBgcCAQj/xABBEAACAQIEAggEBAQEBgMBAQABAhEAAwQSITEFQQYTIlFhcYGRMkKhsQcUI1JiwdHhFXKS8EOCorLC8TNT0mMk/8QAGwEAAgMBAQEAAAAAAAAAAAAABAUAAwYCAQf/xAAxEQABBAEDAgQEBgIDAAAAAAABAAIDEQQFEiExQRMiUWFxgbHwMpGhwdHhFUIGFPH/2gAMAwEAAhEDEQA/ANxpUqVRRKlSpVFEqVKlUUSpV4WqodIvxKsYcMtr9e4Nwp7I82+mlVySsjFuK6DS7oreTQbjHTDC4b/5bonbKvaPsu3rWT8S6d47GiEm1bJghJHpO5pvgfRJ7rOrjtTGp9SfKDSrJ1RsY4V7YPVXLiH4yWAGFm27tqFJEAnlzmKrdz8UMdeUqgVCNSyLy/5iYprC9FLaG4pMmA9tgeU6mI5QaI2sli4LgPaCMpQDfScx9WGnhSqXVXOsNJP6fRXiEBCuF8T4jjc+XE3BlaD2su4n5aZHBsXDE3bhcPkjOdNN9++an422LZF20xJuKC0bTqTmG2w+pry90gNp1OhDEq3a1JgEkeGpoV2TO82zof26rsNaFD4hdxVkK/5i6Lka9o952122qTi+McQshSMW7MzZSJ0B5AlhEmovSHpLh2slMhZkWVjSWjY9yhtY8BTfGcejKrWxna7bTNJ7K9icwH7tjPKrIpZxtJFcn7+/gvDSsOC6ccTSQ1tLoHzFQNonVSO+i/DfxcUj9fDuneydofWD96qnXPhlRi2ZTaJMaj4mzR5n6mn+E8Rs4jClLgtowDNA+XWFAHNjyHhVzdSyGDd1F/fVcGNhWocI6U4bE/8Aw3kY/tmG/wBJg0WrEcDwaxeVbgJtkSIGmum3coEa980Y4X0gx+GcopOJtiDlf4oPc24jbWfKmUOsRl22ThUugP8AqtWpUA4N0zsX2Fpj1V/nac6/8p2b018KP05ZI2Ru5hsIcgjgpUqVKu14lSpUqiiVKlSqKJUqVKoolSpUqiiVDeO9ILOEt9ZecKOQ5se4ChnTHprbwKAaPef4Lc/Vu5fvWcjg+KxLHFX7i3HUE9W0xA5ADQaUtzc+PGFXyro4i7lc8f6f4jHPkthrVkjVRuRzk9/hXWA6KpbhycysjZh3kEEBfSiPD8PaiAArrIIiDBAj10+9JOJmyVViABquk8/tWUyc2WY+X/1HNYGhMYPhYwxOU57ZCz3hu8e8VO4hjQoe6utwGT7AED0k+1BMZ0hyN/A2sjvPf4d1QsThbrXM7MerftQpEx5cqqELnkOkP9+yhcAifEuklm5hx1RhwAM309qrF3F3y/ZVnYrkiDpKkSPvU3D2LU58Pa63UaN8o5kzAJrn/E3bFW8Ottke8wTNnAgDUxG2nhTDGgAd4cbbv1+7XD3U0uK54J17WijFUI0IY6mN4G9ef4CHtRnK3V1URPPTc1esJ0Ntqj9fcZnMw3ZTL5RuTGpOmm1Zt0b4Oty41x3uOQ8LObRddzpJ220o+fFkgaZHOA78c8/NCwSCd3ltT/8AA1dyWcs+jMgXTXlM/anLXArZZlF1g8SbcagecgeFWxcBayRlXlyj7feqnYwVi9xE29VORkzBiMrN8JkanXlS7EkflP8ADaSPkPukfPD4UZcTwAuMTwljbypeAIUZkhiR5EaRQt+C3woZB2YBzT4aGN9K0HifBLFlVRHK3SG/UBzOSeWpiJWAOUmouM4CcPZusGNwSpYELmWdAvKZnXu0p0/T8qIW2nfX3SZmbG41dKr2+kBtMiuIygAdw8TG5FG+GdIVJLloVj2QRrppOm5Op8JqNj7TZWTFZEcQUDKB2Y2zKPiHdrQrGYOQXw12VnKZWIPMAnSdaUy47Sdj27T39PojmS8WOQrZi7NjF3Qi6OBmd1PwAHbxcwfKp/COnd/B3OpxIe7ansvoXVfH948DqO/lVE4PivyrZbrAAEkkjtMTy8qOcK40uLRxeBC5yViBCzoDzJPOuIjLhu3Rm2D7+x+6tIbIOVtWA4hbvIty0wdGEgj/AHofCpFZNhcU+BcPhYKQOsszOYmNW5IwG0a+laPwLj9rF289ttRoy/Mh7mH89jyrR4WdHlNscH0QkkRYiVKlSpgqkqVKlUUSpUqVRRKqr076argbUJDX3H6a938Tfwj6minSbpCmCw7XX1OyLzZjsB/M8gCax62L16+cTfbM1zlEqBPwx8uWgM3LEDfcq2KPcV3gML1ri/iW613nM0yVPIHworhMObUBWJgx5gkb98fz50w9y2BJ0bbTcj+o8ahPxpgokMxiA6jQ+Y5Vj3+JMSUwADVKx/EbdwnI+W4uxWJEcj391B7bfmADfPVlNm5k92m0+1cGxaOW7qLrt8MaEAazHzU+2a4St9lGbSIOYryByyB5RV7GNjHl/seteoXrWueU5w+yB+mtsXM0y8zl10g7D70Qt8MRSWuKxJjSGK6evvU7C2FtoAOyB36e5LD7U/axAcaGfEEH7TQUk7iSW9Ewix2N+K66/saLAA0iQI8xpVG6M3+vxvX5gDbYoqzqWbMNOZAUEz4irxbYhToTrz38PiOtZ9x7o3dwjtisKxylszLAETrvtE8oEUx0eWOKU7uvb0VGYx0kZjbxasHTzjgtEse11hULl7skiOXzRQ/8PeDMM1y4G7RkEmJH8qrvEekSX1so2jq4Y6aA7ev/AKrRuH22t2xudNgP6Caa67k2wMb3QOl4roGneOb9VMvqQsLr/vvmsyOLKcSYgsGzbeGUmftFaQbhIOWc3iH/AJCKpvHujl/rzibJBaACuX7TSnSJmwSkvR2YzxYzGO/6I/a4ixuLMASDO2xYz36SfpRK3iS4uqROeWB5BSwYEDyUaVn/AEd4+9zFpavJ2gwIERMCYPdsPDetF4hcC3LbAqR2TlU8kER6gV9Gie2QWFgJ4XwO2uKkY27adJcC60KCSkhTAJOvPte9Cb3A2LumGKoq20LiBBPVhpXvadz41P4gwW2Qo+J+yRsTCnXwAIrsYs2u2XEPamYEjLlWNR/D7RXEuNHM3a8WCvI53RusGlVcVhw4jE3Je05Bdk0ywCMpjU6nQ66UDxYuW2myyMDqtyNh4LyOwrSMNdyONsrIl0gmSXcwfEEgaD+lVkpdS0j9Xba1JQ59DrBYA9wzTPgazeXpzoBviFt7g1QTrHzRIadwfqh3CuNFECgOzsZk7TuSSRuTz+1WPBXr9griLIVbmrOgmLiftIE8hI5jv3qrcW4G9gtcGYKjczKxEqZ3K+dOcB6RKzi2s5iRmY6gDST4sdQBsJpI5pFTQfEpq1wdw5bvwLjtrF2Vu2jIOhB3U8wRyIojWTcP4r+Rv9cn/wAT6XU5HX4h/GJ0jfUc61XDYhbiK6EMrAEEbEHatHhZjcmPcOvdCyR7CnKVKlRyrSrxjAmvapX4ncce3hxYswbt4EESRFsfHtzPw+pquSQRtLj2XoFmlSulHFm4liiUP6NkkWxtMfE/iSfpFdnF3LSdpTA+ZBJ8TtQ/AYXq7S9mCdQQefn3+Bpu/wAWuKSCt0HbVQVPrWOnc/KkPdHgiMc8JjEcftOSJ3+ZTz5SCN/OufzJw1zS9bLMsdlRIJGgIB1apllzftlVsZrhJmCBlABJ8Z0J50LxUNiQG6u2bVlDIBli8mNtT4+FFxYpcwkNpo63R5VbZmmTa4olwrAMYZyZEkDkCd/9k0bNp94Yn/MI+mb7VA4fjOz2SrDzWPTNFT7JJJzN9QfoIH3pPM524kp9HtAoLh790MqdhJ/cf5ArRBHnZp7+0Y+m1Rr4YCQI9frBIBrlMSQvaYHxEfXKTrQ7huAoK7hOsVTUgx/CCfcamugQQRCkH5WifHQz9aF4/j9u0C7GMokkK3vtFN8G45axBLWnLRy0n1AUH1mrTjyBm8tNLkSsJoHlcDohhTcW4LJVlMwGhZGxiCKMDBW//rP+o/2imwxBZtVk8kH1zGukc7Kxb1n7CK5klkeKc4mvcrgxx3urlO2LIQZQpAGwN0/cmaZxGLIklWgf/wBaA9KuMvh7ZdQA06Cf6mq1Zs4jFLbe7eRFuAmFzSBJAkTGpHed6Y4Wly5XmB4+f8oXIzI4B5zScxPE0u8Tt5ABkkEgzuDoTv8A+6tyqVAOoCqwM95ECPYih1jo3hcOjG0+dhobhIkkNoQAICkeulSsTxJ7YdZDs6hidCBIn3An3r6BgQf9eMMWH1Kds8u9vRErbq2VR8tyxIndYUHyJmiHEFlQI7QWNdkBifMkiPIiq9btgMTnkPqD35CB6E71M4bilkZiQrkgg+awfdYo/vaWlTLRLHMFJYqilu7I4AA5d3+o08oW5hzYuEnJcYGBvIYE+c5QB4Gu7t2FyqMqBHeZ1LyDB/0qahYK7ktZ1JOcm55FC0eYjX1rlzbFLsOrogy4J+sYh7i2QVQg9qFyDMxnlmI8poDjV/KFCMgDDMrrqu52jc+ffV4OHUi4rN2LmaMuktAzDyk/z5UFGAsXcq51RkzKbZGhbXIRpABH2rK6pjsgcJGjynggDj4p7gzmQEHkjpyvej2JuYhA7nKhiFMAtr46xV6/D/iD2icNcB6skm05PPdl/hHMDz76yPD8WNm7kAcsNMsSZnSJ7KirvhSwUvMXQJEEtlIO/cSPakQkfhzCRv4T29vvum9CQV3WxUqGdHOMDFYa3ejKWGo7iND6SNPCKJ1r2uDhYQRFLwmsM4rxL87jrt8OQoOW2J/4a7EQdc2p/wCatU6dcSNnBXcph3HVp5tp7gSfSsi4fwhQolQsbx/5a/UUn1ScNb4dq+FvdErigKSsuOYn7+PjUJsdeGq2mKAjNmymPY11f4aQJt3AoH8Mz6g1I4bwV2urZuXGy3AG7DBfOd+yBPjSGGIPIAINn3tWyybQjnA+GOjNeuFZddkkAFiR6nKAI8apHHTcXidtoIUYe2eUEBIWT5mrzcu5bSZj2SLZAA0VVLqZ8TBM95NVr8QeBs1j8zZdVOHtIpB3YH5Qdpk1uBjCGANHZIYpvEnIJ68fwofAUOURppz1+mtWG1h4HzT3jT2LA6eQqv8ARq/dFpWbLqBufCrRhbN9jomnNTpI71JJHpWEljklmLGratlYxtlNm2bpCgT3tcAiPNuflT3EOJYPAWz15ztvAysRHeJnnUXpd0mTA2syFVaI6jrCGOu40MkVh3X3MVfGcl3doJJ1MnmQD7xTvE0xsTdz+yWz5hkNDorF0o6cPjrmVLSJmOUEaZhsJnQEirV0Q4F1FqH+I6nL/Y6ineE8ATDLCW55/EGIPrH2qxYe/wApM/tj+gil+fneI3ZGOP1KMxMctO53VNLhs2uWYP7QYHrP1Nd28Oy6nQdxaf8ApWAPenbbAGDIHMAH/wDJpxgm8QD6H+3tSUvPRHOoKkdMOI2w9nrFDAv2gR2Y8fWDFWHpP0QtuHt4W4LVwOR2zltrb1MrlBJ5QKrvGrqXuIYW2IbLcUtPaETqTpGm9aTh8Hbu2zLKrWiq9aRrpJP0zT5Durd6QxzcYVwspqjmiZocF8+f4xiLXxZsrwwzAgMBpI8NI0qfhuk+aSxiYH0M+la1xHheFxDYg4rKb+Q27bsvZUCYKge885AHhkfSPoS9gs9qXsZ8iMYzH9MOTA5b+xpk2VzTSEMMcgukWv8AS9AtsAsVUtJ3gkL9DH/TVj4De/MrmsuGyXAdTrGUk79wH1rIa1bopYsWbC9W2cEBrh2JOsAiTHIR4UTDM5zqKCysZkbNw6qx2D1jqJJDArHrlnz1FdYKwqhLezNmTXYBlgEj1PtTVmwFzMG2jY/uEiPJgNq7v4Ziq3QZIaZnfs5vsDRh9ksRU3V6hVKr1mgEcv00BMeO3rQXi1hnS89lJYKjZd5ggRtqTr9aPYXByVcMoi4kyNJIVgNfCR6VG4SxANwiU1Uzp2oifSIEVRKxr43MPdXRvLHByoXEjb6tLy5pJIdOaEcvEbxNGeB41riEIMsiCXOv/KtTelVhA99yB2mLW9dmKqSrCNRE+tVzhHHLhIS3Jg9qRovrzrC5WO5ocyuh7+nZayCUOG4d/qtR6B8XyXzYM5XWVnbMv8yv2rQayKxdKJbugkMjB/UHbmTI09TWsYbEC4iuplWAIPgRIo7R5/EiLD/qVJ20bWb/AItXjdv4bDrPZm60GP4V2M/u96rpshAWUoxH7mYkeHf71301vdbxK+4uFDby2p8AonYyNSajsEgHOx5SpB+oM+4pbqLy+Y88BWxCmpp7LuQEZFL6TJ8ue1FujHDgUuk9q6jMiuG0PYMa/wAJWfUUPGAtvM3WWFzCRJ05bSasXALQSzbIUJnDsTzyjLrHeQY9TRuit3T2Ow9EBqLtsdJyzhyxFhiqzZMnfUdYRPrr6CgfS1CeF3mDDMSpyaT2CDMd+hNE2ulHtXUOcnVjGgBZhqOW66UXw3B5Q2bmVgxdWiCdUYGR3axWvkb5SEihftka70KzfotiQ1hBnkgCUOs/6tRV5wnFDctNbtsLTHQGZg8tP5Vl+I4V/h2Pu2c5VAMyMfmWOz4jmPSrbYxiXrY1gxuC3rs2/nWLm3YU26rafZbNobkMtvVUjpD0Y4g2KcX1uYwWgCzIdMp21jsmnuI/h++F4b+ai4l43JyDXLZMwWI2YEfUVpfC+OmySA8wJHPyHcOfjUduOZi7XLee02hUqQpmCNNiAeXhTFuZGQHXwUGYng1XIWVcF6d3LfZO0QIgEnvZyCSKvXDOkXXCZZx+4SF9JiQO80H6U9Bzi3e/hraqdurQHtuzEsddEVR41Q8Fxi7hywABOwLScsE/DrAqrJ06KYboxRREGY5hpy2f80DHzabZo+419Kb4jc/SbJoQD4x76VWOifQn84q3rmMZYaLoE5omAQSYmSBBHI1Ou9D+I4Zm6lhesqTlzOubLykbju050A7RXsG9ptEf5KFzthNIf0H4KpS7fLB7gzKGmMhjMCBEycrp6jvq3YjiGZwyhijyWC/KzSH25DX0aq/0J4Nfwl1rt1NbgkWtT2g+hM9wk1oOGwSYFesvlRcywBGkhYOXk2YCcu8itZBIGRWVlstpmnO08fRC8PhOqDXsZBVABkI3AXTYSREEEDke6qViumeHxGL/AEhlBzIP2w6w2Uctt99aB9LOl2I4jf6i32lk5VQmGicrKG1UxyBijfQz8J7rRexQyFgGtLI+LssM4G0g/DvVZBkdZRADIGUShHTLonnYXMLZCoFdnynTsmSY+VO0qKNzBqrYI30cWUVs+f4I1zREf2rc+L8MuYSeoMqRqDuAmUsQeZ7UxTXRrCYOVvOoFzKQGUyTmcuWJ/exgeQqEFhXrZBI3+UJw2HugWyULKqKrGNBBG3tRfBSsWo7TXMsnZSLTgj61Z24uz2H6tFS2ASJ7hOae8wCCPAHnVfuYPNcLltLZFxuQOZO1584plE8vHIpJZoxG7g2nLeIDXLWhyq9rTkQFCEnvkkVwtk3LBCGQ58grFiY9pnypl8WRbRwIXUSDqTKlRHcAp96lYPEC0xNqcqXxEjRVclcxHk8Dyq09OFQOVE4thjcwq3QoKW7oVwdXfMEDRPifYGqQL1u3ddQIXMcnMxOmmutXu8144a+iQZGYTyyHQx5KQfOqjxviiAoUULPxgagsDuD3GayerRFs4IHDh6+i0OnyAx16IxwnE501TsD5rh1Y+CjYeJrTegGPNzBqGibbMmmggGVgchlIHpWR4V7jBeyqqdZ3n0J51oX4buFe/aAiQr899VP/jSvTneHk16ppLyy1maXusxmKvAatduESD+89x0qwLhsy5sqg8ymvvPOqfwi4wBOZ9WPwvBJnWdKsljUalge9v7jWhs2zIXLpnRcYjAWgGdrtwXFAK7ydfpFWThV0MidmXyDnOpKEE+OrE+dV/E4K2qm4GPWJlKgfNrqYGnpR3gKsHVhCr1Oh5FhkM+pinuhcl5u6pJdT7D3KncLur1WXL2gq5ie8XInxjN71L4ZxJS13Uj9UkEA5iCGhj/CP50LtsVuOzGFBBIHzAsrQPaiVu+DcfJlUMLfLX4G0Hf4+Nal4SZpVc6XdA1xoa4jlb+WQSBDSWhSN1Ecx3Gs44Nibtm89kuQykKq5gVJBhjtBETyrcnZmK3FEZ8wjuUIdPE6/Ws1/FXgzWMVbxNi1pChsuwcS0LGpMA5iKWZUDHDkJ1g5Tz5N3w9v6UnCYxnAMgeQJ95EH2NFrIPMTpqZMeWpn0Aqj8O6U21XtQDvt9gKtnCuOJc1E8gZB0rC5WPIyzt4WujLe/VecZ42cHkNtvjaAMp+7eOu3KgHSXoj+Ztl7KKHWOygl2JACoBOVEAlie+SasHSHo0uLAYOFYbHcT6bUO4D0XxOHYOb+aGLdWoZg2kCTppMaUzwNQhihAe7n3QOViOc62rPOE8bvYK7lnsq4kbg5TrHI61qHRPpi+JGcAllMEruA4OYHviZB76jdM+DJi7RUJbS8gXtACSFXs211CoJMknuNPdBcIODYK7icQgF15yguCGUap2Y2zfMpMA1ooskOZubyEjmxtxo8FX5uItZtG7iDbU/KrwGLRModjmEiPCsQ6b9OLmOvqtjOAWGVRMlp7JA3VxJXTeovTj8RbvEHIEpZjS37HXlIM6iKHcH6zBXExDWznRgVV10Om476jn825WxQECmq/dD/w1S2i4q/cIv22W6EHwlSUILSJ3LqfLwrQbvEZQskwlzOTOoEsG9TIA8AKpx6fYe6odnBZlCdVEAQcwjSAJJHkBUvBYwqCtxgJ7/hggAE98CTTCENIsFJ8nxA7zghWCzic6u3YJY3AJ5AAqYPkfoKDcU4ctstdEKsLIXQSQoI023jzrrBM3/wDnWJQu7+eYAie8HlRdOGdcHsksSTI7u8GfIk1ftb1KF3OBoLvGkrYCfEFW4HjQ7lVPiWb6LQ3CluqYBQzPB15ZbUx6b+1RmuNcHxFV7JJnlnhR6aGu8FeIXPqozXFZjr/w1H9B6121tBVudZTWHvn8pZt6Z+vAJP8AvbeuDmDOmYkG4BPeQAYPll+9EMGxvYdsqgRdWBzIysoP1BpnCw1y9mhVFzOI3JWRlHic0V36rw9k9jma4txAcha5laNpPWbH9ugqlYtltoiG2QyM6kkakZjl25jWatd/MXukDRbkkc1Cu0x7kUG41xNQSrFcy3rkvB5mYnWQGnWs3rbfwGr5/ZN9MPJCb4djkKgKh89QP6mjvAOMDD4kvDdq2w2J+ZO/fY0DwuObZAXJE+nKNfGm+KTmlhBGkAn1rLRO8OYOH1WhPIpV/hl5g3VkCMx+I6TVuw1oCJKknvckeG21VQv1d+7b6vMyXXERJ0cjXTw3qz4MM+UMxJGoVVygebb+1W5rTu9F4wpzH4YMM3WEOglFUasZGm51qdwjHG7hwDIgP5yVnbuGUzXVzhVt2U3WIgkhgTAMaCdOe9Lh93q3uOR2mOZRyXMTmDeMH60z/wCPyAvLfb90o1RvlB90ST9dFtgDMLRgk7EXW39BHrUvCtlxBXICRdVZGwUAz7/yoZZsBIusQFe28x3gkjykxUzBWlS4XDkpnMHUlpBHvB/6q2RHVIb6FEExAVUQsdTuTAVRm38TK/7FRH4Mt5bqYhM9tLjsJ3y5WK5f2/FJNRUGZFfVgrme7ZVJ18TPpRdbpa7eUtkJGknSIH9D7VW9vFLtjyDY7KncR/DDDPbuLY6xCoAOzKzEgrJfUakCQeRrN7HGLlm6yXAxYESGBHLUFZ1it1w94qCSfmsAgbKnZgnxApcc4TZe44u21IJXkGZtyOWkhfrQM+K2Ty0m2NnujALufr3WVWul/YBDqDzWGGgHf3eAqRw3pe9xQUAEtlgak9+5kn6UU4t0as2bxNi69lgdFjOs5XIBB3mFB/zeFd4LheG4RkxGNTPcLAoUWAoae0VPzA8ttR3Umm0mJo/CnUWpeJ+A/n91+qM4nieGwa27+LIJIGS2smPF9IOsA1lvS7pscbcXIpRG+Oxm7Of9y/tBke1D+mvSxsdiGc7ScvloPYxPhtyo70L6Hghb5ZGIIK6ysc5ldxU2xYUQtcU+Z5pUzFcJvWAHuW2QE9nMujeU6GtK6HcVtYrD5Ltu27LGjDM2mxg6LrOgjSKsnH+CJjsH1Mg3LeZlcrmaNyttRGphVHgPGsjRcRw+8yOuqQXtljkBIBAbKYZhI01ruZpyYrYad2I++65ZtY+njhaHjOhVm9GX9I8yADPoNAaCdIeiDWbTMmIIVRs0z6FdNaOdF+lIxS5RIK6lVXQDlOkA+tN9NsSStqwgLXLzhQO+dOW0zSGCXLZkCFx7/fVNnCMx2Dwj/Ra+RYtw0kdSASJBKrCyeQ1n0ozw+48w7S0IY8J1B9h6TQro/gXTDopI/TaCeRyq2o8gNP8ANRZmt53YHMDHnpcA37oH/VX0JvRfPn8u4UXhdv8AUFpl+LNn21AA28AVMU3d/SDI/a/WDZfFk/rAinsXhCly5cc/uUxuDmYgD2HuajXsrI5BgSryBJLLr6d5PjVqqPCWAtMvVZSUDKivPf2tB/omo2Ki3dJGvaYz4soj2OtSMbhn7JDFrlvKzDuUFh6RI96eXB5lZyACocgDYsCttifevbC8q1CxljIXGaesLzrvoe7xE1X+ItaBIyyTechmmMp5f6pqzWrAK5mOuGZzA+YrlBHluaC4nFI+QaZ1Z2J56toF5wKzmuSAMYO9/PoU30xh3EjpSatYm3aHd3Qw59wGtDuLYou0k+h3ost22gJELpvEN7xUXCWGxV7KoY9gt7EDcnbWstA3c+wFoyaHKidNLRs8WxSyRNzNpA0YBh96n4C+WgIrHxJmPb+1S/xv4cLeNs3tuttwT4oY+xFCuB3hoqNcJOpIAgepo/UI6JKqjPCNYvh5YQ7lZjMZLN4+AprDsFPVAk29kuEfFlPf4SBHhUrC4AtmLmBHfPnqdueoqJiLKIoS0e0DnYFvhga5QSc0g+wobS5xDO0k3z+V90Pmx+JGRSsKXGFwWLkEAPkA21Q6+Y/rTlodWtlVaTnaO7TIR6kkTUTGvkvG/lyqICg+KwfGdd64v3e0pRSQhfXkOyo08ezM+Ar6I3n79llCpuEkLftkSBLKRzlkIHgKbGKzteCEq2VZYxAAWWme8rHmanJpeLq0I6KgPJeysz36ECh7P1NzMSGW4QAI+IIwA2HOvRzanRdYcAJdbrM0qOzzzdU247gNZ5VX1426llGYs6oAdZBBaI8xAo7hrYuOoQHtiGbzUgn11qVwrgqojYnFFVUEEAmBpAWeY1C1VI9rBblbEx0jgGqLw7C28PZOMxY10CBzt3E/t101rKemHTu9jsTGVbiZiLaEGTm0ykDUmdjvtUzp/wDiA+Nuwo/TBKhN5mAVYT36g0a/DLoGLbfm8QAYXs24Oe3c6wRmB2MQZ/ipcSZHWU5G2Bn3yqBgOD9Uc+JtlUbMgDBgQw9oIPI8prSujHFAbarJgRyjTl6VduM9HLONTJeQm44MwfhdR2T/AJiFE1nXC+josYnE2b94RhVBtlRqxIBG/KCvfSzUsPxWcn4I/BzW9a57/D1H59Fa7qsCGt5p7uzrrrJmY0obx3gy461kPYKyQohUNxv+JcYiSqidBvr4USwmYosuSY1+HX21ry7gwDnUNI78p/7jFZrBzzjO2P6Jvk44kG5vVYvesXcDeXfKTmWcyi4oJAaJDZTBImKsQ6Tri7toHPbVHEMMpO37dpmIM7TV849hrOPtMnUo2JC9gkxBghczftUSY2rHuPcBuYPEdSxlxBBHM+A3iZg861bWRyuEtchKPEc0Fh6LbMBiSVuAgsy5Yg9kAhV95NTMI46lI1YKSBEDMCjEnv8Am9qz/or0rFzVmCFYzg6A6hVPnr96v1xxvAIS3oBzGon/ADZp9BT5jgRwsxIwsdRUi4WL4wESy3rbyDsJAYj3+lRcOpym2FmbTD0BuT6kKB6U9hbom5ExdRjPiiSBPiQaY4iCLtl0MM4jNy1Zgf8Auiu/ZVHmipeIuGx1xKhpQjXxYgk+Ek+wqPw5Rbcle0oa4ATsQyyTryBVT51zxBbj/mMpzl7CEnfXMpYCoYunq3Vp7Jtwo8Tl9OdQiwvbpNdKrcK62hlLHRp3zXCft9KF3MBZe5mQZiqrO85gBJAmTt61PxnEV6xheYlUuPKrzMQNeQgCoNjAIVA1Ak6qSInvK68qxWrZIfNwegr59wtFgQlsfI6m0/dVBBcH3O/gDpVi/C/9bEXmZZVEyiYPxNP/AI1VcR1aCCxaOR1/91f/AMIcBlwj3SIN24fZdPvmoXTYg6UE9kwlNNXn4y8E6/h5uAS1hg48jo33B9KxzhHEQojNvvpPsK+mcdhFu23tsJV1KkeBEV8y8Z4OcHi2tMdFPlz+1OM2IOFlUxnsrjwpixUmVHexBO3IbLUniWGs2y11iA+1s8hodCRvoeU0I4fxJcqsIczAk7nuAGsVY+ozgC7lzb5eVZJ5MUlngIkt3NpCsfePVpbuA5hEmZJ1kERyiDPjRPB21dWs9oZiWHsAB5ksDQ3iOKF5nbq8nVhQCIyhQ0GO/cH18KL8KT9W27kN1iyF20JMnw2FfQdLzDkRAu/EOvxWTy4PCfQ6LxcS2VEgAqqnQ+IUz3bH6VIuT+XYtlnqr0d+brY07tF09aHWPhzAwSqhvVjoPaaKYjC9nJmkG1lM/wAb/eCp9abEUg+6iYVWHUW1zAmVJ74nLHdpGtUn8U+nD3V/LD4BBkRB0gqwGxBH0G1aEmMAugggXFUle5TkGYwfahNz8JcDcD3x1ilmZpzdlJaVgRqdt5GtB5Dboo/DlDLtVn8PvwxS5aGLvuGBAa2gEhsyuAGG6sGUEGY0rTbV2BeuKQWItsY07X8xt7CnrHD3tgNCgC0ywNAplzMd8yfWouJsdWjDKYKG2IiS8lp8hlFSNoC5mlLzZSOc4q62fs9nKB8JJTX2yketUvE30fF45SRmN2yQdJOVApHgms1dFdLjgwQoBIEasc7BvvWc45c3FLwyjOwzQDGiKCZM8l08YoLUb8Egda/ZGaaAZCT7H9QrZasGAAzAeGWP+2vfyoEdptP4oJ+kVza1A7JiNpn7movFOkFrDrNw5Y5Rv7nWvm7N5dtZ1+C2xa0iz9VA6X4tLVvOJBDD5iZ12NM4VbfEbbB7XUtcyA3YBuXLajYFtFzaQe6gFnhV7i2IDhSuHQS5OkAGfViNNO+tRxfCAW6tBHVJaVWHwy3cF3AA+grcaVhPjipx5Wc1LJYx21oWDdI+j1zD4kqqdnMAuQMVnkuYiHfaY5zWzWrcQG1zK2x11BI8t496I43o+LptteQOLRbq3JIyxu2UaZhy31FO3sN1WItL2e2GBPdIIA8DGnmaeQNLbtJMuRr6r7tc8ORhaRGWCqow01PbYEyeWp96h4fBuxtJyAu2xqBs3P7+gohdf9O6xYCbag94IzQo8iKhXCq2xcWXh3k+ZEesSfUUQDygSOF3wXLbJznRWYeAHVhgfGarGPxZQXAkw1xI5sRE6d3aNWPjMMhZNNzl56W1E1WMRNxi4cKAognUlhoAB/vehMzJEETnnqroIjI8NTNm3B6hkhnbOzkazyGuw1qbct21BGfL5H38K64bZcAs65j83OffXTwqJj8faJJe3A2nII9+VfPXudLIe/rXqtdGwNaENx123PZYu501PftABjnW9dHeGfl8Las80QA+e7fUmsb6A8JTFY9cqDq7f6jnkcpGXwMmPrW7VpdOi2tLj+qomPNJVk3409Ey+TE2lBOz+mx9vtWs1F4nw9b9p7b7MI8u4+lMXt3ClSDS+ZuB4lVYFmKwIJ5kcwP2jxq88F4wHSFUKh0LBd/UnVu71qj9LejjYLElWkidv98jUvgnGWzqIkIDA0AA5/73rN52LvBPdFscrrxq2wVbNlFYMdUJ7hvO4qJZxJR4K9lCqANyHdvr/aivD+IoUGfLsRoOfjzJn0FQbT3UtsWi4C8gESVGv+oEc6BwM6XEJ2/rfPKpysVkw5U7iVtQgGaFS2bhP7ixOQAegFTcEwJt5h8duBPeAII7zMH1qv4TiaXWK5g6Fe0G+IEEQfACIgd5qQOIm21mWJiDp8oJGg8QAD7V9Dx8ls7NzSstLE6J1OFIrcwgPV3Sog9WniT2s58tvOi2Fui2zI+YgRb1MABpMnxk0Kw3Fc9s6aiMgG47ECfOd++aaxuMIcdlnZomZ7WwH3OnjRBF8KsEDlF0xWcOjTIKrAPeWUDx2GtM8SxTZXInOCCD+3MoUnz1iohxirbtAKRcDEamYPaLk+ROnkaKvd61mQAZWto575L6D12riqK7BJUDhVxjea4xQEAiB8qjLqPHX3mq30utWRjbBGVLgF220z2lyoyhiPm7TA+BqwW7It2leDmO688xOo0+UaVS+mWPz8WVQBkSW8SWABJ/0/Wgs92yIu9kbp7DJLtRyxijAV1YQI+JRPlPL0qq8Swq43ieHsHMLOaLgU7gbwRp3CfGiHSvpB+XtAWlBd+ysanvmBqaMdF+hV7CMt28QbpCu08gNSoI0OpE+IrKaPhF8njVQWoz8lsEJbfPZHeLYBsP+U6pVVVbKyoNO0u396sGDuqbtzKABKkk7mBJIHdQ7j2KyCwuxa5bgDyM+/8AKuhj3662dCGcyIiQABl9Mx88tbQC2rHl3mB90zauxZD3DqmUrOoGZ2AEcyB9adwojRmysvV9o82Jzkj0b6eNDeplL6kAZAhgEwIuMY7zUfiXEYu2IkkwzTsRvMD/ACg+UV2Rdqvd0Sx9s9aiEjKSxzHbUk6+n8q5tYZFtQ7EZmlV5RkBBPnECnuNXA7JcQgZFkr3r2CfU/zoPiOKkL1hAPxaamJBGngAa8c4NbuK5aCTQTGK4o4BGYBmXUx+6CR7D6xQsYEOydW7Nl1ZthM7AeFOXMcoVptkmMpdphZGvvtRThNhETRxDLOkcp38ZrFanqDpTuaOO1jr6rR4WJsFHr356Ll+KGyvbTTaYkRrB05UD4h0gtuT1epOwB585G1TeKcf6uMwKjyj18vrS6FdHhj8ZJSLaQ7kDcchP8Ue00DiY291lvJ9+Exc6gtH/C/o9+XwvWMP1L/bOmy/KPDm3rVyrxVgRXta+NgY0NCBJs2lSpUq7Xipv4i9EFxdkuqzcQd2pH9RXz/fsNh7jKdAOffX1lWYfiP0DVw122vZO8fKTzj9p+hoaaLcLC7a6lQejnFWYg3G0X4ViSTyCj+Z0FHrmKF204gKcwCEHUgaEmNx/Ws3vdZZuFSCADA8u+rBwpi1suc0TqY0A8P3E1nsnEAO8IpruysnFOEpaKNZR2RE7brAkzrJOnpXT2yyW3AftjshzGUjb3BOnfXGGxyCwFMuAQTmO+hkQNI18dhU64lrFdXH6esxrBG456bULDmTYxBBPF89vyVMuLHMKcP5UbB3igfrDDKDvoZAGUT9alYDjJTI51YFu0TMDLA+v2rnHJmxS27yBQ6g5+WggET5f3ocMGSH1DZD2o7thp3azp31qMPW2SNAl4ND4G/79UkyNPfGbZyFYsBcDJdBlgJcaasRGvlof9VEbXFEKdaQARbVNOZVwY9JNU88TYK3IFcgEbiBH2n2rnA4sxPOf70/Dmv5tLeQrjxHGBXugy0XEHdA3PlMDas849jOp4kLlxFOe0yhm1DMMwLDxBI08Aast/HfmGvXC0E5TpzZU125QDU270NsY62OuzALojLoVkFiV5GdjP8ASqZ2b2UicWQMkJPRZ/iMcmJxli1aEhAQwT9sZrhHLTae+a1PinGOylwEkBblvwJ5b9woJwLoXhsDcZ7JzEwme5GkwzAREDTXnsKk43GoEn4lLO5YiOUQo78xPtVGDjCBgaidQyvGcA3oFKxfE/zMkkAo6ESdZiDl8ABP/uubt8Jatg5i/wAvdqoMnx128RQRMYhDnVeyMvOTAH3BM1FfijSAWkEhte8T9Nj6UdYA9kssk+6sHHsSEGSdWtsTB3Y6bchJJoevSBVRspzPlCTuF12HoKg4/rbjNcy9kgAHSQBJ9CdAB5VGt4cWgrkOFbfYkE/zFJMjWYY/KzzH2KYw4EjzZ4Cdw/ErpZpByMDJIJnSDPcP6UzdW4mRkZG1AABmBG5qQlhi2YMwtftO8Dc6bjwooLdtrZ6oqrRodwx8RWay9Vll8p/D6Dp805gwGR891zg7QMsx1dYIfUEkfMDvB+wqBxHh7oZQAtOYiQF7pEaDlTvEMcAFt3VytyKn6qfuDVOx+NuG4UDlp+FufiD9dfGhsbxnjbu8voeR8vsIp8bAd1c+ymXsViMRd6gJJdoCgA7/AO9+Vbp0Q6NLgsMtsRmOrsObf0Gw/vQD8NehBw1sX76xfcaA/IDyP8Z5923fV7rTYeMIm3VFDyPs0lSpUqPVSVKlSqKJVy9sEEESDoQeddUqiiy7pz+H6ibqLmt7kc18+9f9mszvcQdLkXOygnQD7V9OMsiDrWc9OPwxW6Gu4dROpNv/APP9PagsjFEnmXbXUs0s8S6xNFhRt4+fjT9vFkZZ1AgwTppyiqzxTBXbDAAEZdIjn4+NK3x8qRPIZT/OlTsM/wCqIDrWm2eMKiq91Fc3Ac2Y7CdAo3EVMPBkC3Dh7oGaSVjlrl8e7x1rNrXGw4GYzH27verH0W48tpn6wnq9C0bkDYe9KJsN8YLm9fT1VgcD1Ui8MuGU3s5YSQ8aEb78+WteXsKvVB1cKrL2gTqDO0DUirJg8cmOTqlGVUCgNpCoVjnzJiouM4Rh3ti2rgOFAaeckFjPhy8KkOoSwHaCWm+R2APsqpMWOTqEMbCtbjKAWKmNYBka8+4kUR/xi4toWUBJXUye/l5f38K5xHRPPbBtv1oBzoROuXQjfkYr3jPA79vqnzZ2BABEaTpr3xIpi3X5jTdw+YPVB/4qPsht3iNwW1jtGQxK685PpMe1Rbz9Yq9tRAgISdhvpFHRwXELfMhSrISIAymPAHQkkVGudH8TF3MgJUyDuQCDqp3EQa6fr0r+jgPh/a8bpkY62UNXBMSiuSgb4Y5wOR7qcXCqlw27uU/tMkEnXw2iBRTD8Dv3cMEJIjaR2pjfXevLvR83LY6y5L2yYRtPh5TtrQEupSSGnye3H1/lFR4UbB5W/mhlm4Rc6ootyTMhmImfTapmC4IbLHOCVk6HWO7SdtaLXLtns/pldFkxBWRB8fQ1D4piGzAK0sB8x+KIka/71oAyufwBV9UYGgJxsaEWEKkryPKD/Sg2Ix2HcyrZG3EbA+ntQnpLjxqbbZW5qT9O8es0A4Pw+/jL3V21ZmbkOR5zyAHfTHGwNzd90uHyJ/HcVuXj1Q1EwCORnQjzrWfw5/DIWCuJxIm5oUQ/L/E38Xhy89inQf8ADe3gwty7luXxtp2U/wAve38XtV2rSY+KGCyPl/KEe+0qVKlR6qSpUqVRRKlSpVFEqVKlUUSpUqVRRAOknQuxjFOYZbnJ1Gvr+77+NYr0y/DC9hyWKZk/+xJI9RHZPnX0TXhFVujDuV6DS+Qb+CdNhmHhXuH4qytDTEiQfOvpPj34aYPFScnVOfmtwJ8xsfpWdce/BbEp2rJS+ByPZb6/yNUPgv3XQeqHhOkLKNGIEj2FEMNx7ISZzaMo175+00K4v0Zu4ckXcPdtxtoY92FDmwxM5XGp0B0O3jQb8Rh6ila2RaN0X6TNaOTPpoqzsJIn+tFE6QKbzLcc9VBMcjlGZRvzMc6ycJeBU7iRMeVdf4lck76eHdS+TS2PcXA9Vc2Thahgem5RbhBntBkB1gd3tHtUm70wuW+tObbUR3Ztj4j+tZJ/iDx82ncPaiFjjLkfqyA2jHn51W/SmXdffCniFaLc6VNdutkOTsi4NTvpI12ggn1ob0h6YW3VG1DzDQd9BB+9Z9dxLwygxB0Y6c4HmDRLhvQrF4sxbtvcHeqmAf8AMYUe9Ws0uJrgfReGQ0iuI6a3AwuiG0yuJ3iYPnr9Kg3ukl65oCxB207StyjvPKrvwD8Bbhg4m6LY/ahzt76Kv/VWodH+g+Ewetm0M/721b3+X0AphHp7B0aqTKsi6KfhNisW3W4omzbOsEdth4L8vmfatn4F0bsYNMli2F7zuzeZ3P2opSpiyJrOiqc4lKlSpVauUqVKlUUSpUqVRRKlSpVFEqVKlUUSpUqVRRKlSpVFEqVKlUUXNy2GEEAjuOooBxToJgLwJuYW0TG4XKfdINKlUUWXdNehWEsR1Vop2yNLlz9o73rNMdimViAx0J+/12pUqHc0E9FLT3CLhuXockiCY21G20VrPQboDgr6hrtnOWUE5rl2Jzd2eK9pVA1o7L2zS0bA9EsHZA6vDWVjY5AT7mTRYLSpVeAB0Xi9pUqVeqJUqVKoolSpUqiiVKlSqKJUqVKoov/Z"/>
          <p:cNvSpPr>
            <a:spLocks noChangeAspect="1" noChangeArrowheads="1"/>
          </p:cNvSpPr>
          <p:nvPr/>
        </p:nvSpPr>
        <p:spPr bwMode="auto">
          <a:xfrm>
            <a:off x="1049735" y="-90289"/>
            <a:ext cx="190500" cy="190500"/>
          </a:xfrm>
          <a:prstGeom prst="rect">
            <a:avLst/>
          </a:prstGeom>
          <a:noFill/>
        </p:spPr>
        <p:txBody>
          <a:bodyPr vert="horz" wrap="square" lIns="57151" tIns="28575" rIns="57151" bIns="28575" numCol="1" anchor="t" anchorCtr="0" compatLnSpc="1">
            <a:prstTxWarp prst="textNoShape">
              <a:avLst/>
            </a:prstTxWarp>
          </a:bodyPr>
          <a:lstStyle/>
          <a:p>
            <a:endParaRPr lang="en-US" sz="875"/>
          </a:p>
        </p:txBody>
      </p:sp>
      <p:sp>
        <p:nvSpPr>
          <p:cNvPr id="24580" name="AutoShape 4" descr="data:image/jpeg;base64,/9j/4AAQSkZJRgABAQAAAQABAAD/2wCEAAkGBhQSERUUExQWFRUWGRwaGRcYGBodHBweHxkfHxsgHR4aGyYfGBojIhobIC8hIycpLCwsGh8xNTAqNSYsLCoBCQoKDgwOGg8PGjUlHyQqNDIsNCwsLC8qKS0qLCwvLCwsLSwsLCwsLCopLCwsLCwsLCwsLCwsNCwpLCwsLCwsLP/AABEIAOMA3gMBIgACEQEDEQH/xAAcAAABBQEBAQAAAAAAAAAAAAAFAAMEBgcCAQj/xABBEAACAQIEAggEBAQEBgMBAQABAhEAAwQSITEFQQYTIlFhcYGRMkKhsQcUI1JiwdHhFXKS8EOCorLC8TNT0mMk/8QAGwEAAgMBAQEAAAAAAAAAAAAABAUAAwYCAQf/xAAxEQABBAEDAgQEBgIDAAAAAAABAAIDEQQFEiExQRMiUWFxgbHwMpGhwdHhFUIGFPH/2gAMAwEAAhEDEQA/ANxpUqVRRKlSpVFEqVKlUUSpV4WqodIvxKsYcMtr9e4Nwp7I82+mlVySsjFuK6DS7oreTQbjHTDC4b/5bonbKvaPsu3rWT8S6d47GiEm1bJghJHpO5pvgfRJ7rOrjtTGp9SfKDSrJ1RsY4V7YPVXLiH4yWAGFm27tqFJEAnlzmKrdz8UMdeUqgVCNSyLy/5iYprC9FLaG4pMmA9tgeU6mI5QaI2sli4LgPaCMpQDfScx9WGnhSqXVXOsNJP6fRXiEBCuF8T4jjc+XE3BlaD2su4n5aZHBsXDE3bhcPkjOdNN9++an422LZF20xJuKC0bTqTmG2w+pry90gNp1OhDEq3a1JgEkeGpoV2TO82zof26rsNaFD4hdxVkK/5i6Lka9o952122qTi+McQshSMW7MzZSJ0B5AlhEmovSHpLh2slMhZkWVjSWjY9yhtY8BTfGcejKrWxna7bTNJ7K9icwH7tjPKrIpZxtJFcn7+/gvDSsOC6ccTSQ1tLoHzFQNonVSO+i/DfxcUj9fDuneydofWD96qnXPhlRi2ZTaJMaj4mzR5n6mn+E8Rs4jClLgtowDNA+XWFAHNjyHhVzdSyGDd1F/fVcGNhWocI6U4bE/8Aw3kY/tmG/wBJg0WrEcDwaxeVbgJtkSIGmum3coEa980Y4X0gx+GcopOJtiDlf4oPc24jbWfKmUOsRl22ThUugP8AqtWpUA4N0zsX2Fpj1V/nac6/8p2b018KP05ZI2Ru5hsIcgjgpUqVKu14lSpUqiiVKlSqKJUqVKoolSpUqiiVDeO9ILOEt9ZecKOQ5se4ChnTHprbwKAaPef4Lc/Vu5fvWcjg+KxLHFX7i3HUE9W0xA5ADQaUtzc+PGFXyro4i7lc8f6f4jHPkthrVkjVRuRzk9/hXWA6KpbhycysjZh3kEEBfSiPD8PaiAArrIIiDBAj10+9JOJmyVViABquk8/tWUyc2WY+X/1HNYGhMYPhYwxOU57ZCz3hu8e8VO4hjQoe6utwGT7AED0k+1BMZ0hyN/A2sjvPf4d1QsThbrXM7MerftQpEx5cqqELnkOkP9+yhcAifEuklm5hx1RhwAM309qrF3F3y/ZVnYrkiDpKkSPvU3D2LU58Pa63UaN8o5kzAJrn/E3bFW8Ottke8wTNnAgDUxG2nhTDGgAd4cbbv1+7XD3U0uK54J17WijFUI0IY6mN4G9ef4CHtRnK3V1URPPTc1esJ0Ntqj9fcZnMw3ZTL5RuTGpOmm1Zt0b4Oty41x3uOQ8LObRddzpJ220o+fFkgaZHOA78c8/NCwSCd3ltT/8AA1dyWcs+jMgXTXlM/anLXArZZlF1g8SbcagecgeFWxcBayRlXlyj7feqnYwVi9xE29VORkzBiMrN8JkanXlS7EkflP8ADaSPkPukfPD4UZcTwAuMTwljbypeAIUZkhiR5EaRQt+C3woZB2YBzT4aGN9K0HifBLFlVRHK3SG/UBzOSeWpiJWAOUmouM4CcPZusGNwSpYELmWdAvKZnXu0p0/T8qIW2nfX3SZmbG41dKr2+kBtMiuIygAdw8TG5FG+GdIVJLloVj2QRrppOm5Op8JqNj7TZWTFZEcQUDKB2Y2zKPiHdrQrGYOQXw12VnKZWIPMAnSdaUy47Sdj27T39PojmS8WOQrZi7NjF3Qi6OBmd1PwAHbxcwfKp/COnd/B3OpxIe7ansvoXVfH948DqO/lVE4PivyrZbrAAEkkjtMTy8qOcK40uLRxeBC5yViBCzoDzJPOuIjLhu3Rm2D7+x+6tIbIOVtWA4hbvIty0wdGEgj/AHofCpFZNhcU+BcPhYKQOsszOYmNW5IwG0a+laPwLj9rF289ttRoy/Mh7mH89jyrR4WdHlNscH0QkkRYiVKlSpgqkqVKlUUSpUqVRRKqr076argbUJDX3H6a938Tfwj6minSbpCmCw7XX1OyLzZjsB/M8gCax62L16+cTfbM1zlEqBPwx8uWgM3LEDfcq2KPcV3gML1ri/iW613nM0yVPIHworhMObUBWJgx5gkb98fz50w9y2BJ0bbTcj+o8ahPxpgokMxiA6jQ+Y5Vj3+JMSUwADVKx/EbdwnI+W4uxWJEcj391B7bfmADfPVlNm5k92m0+1cGxaOW7qLrt8MaEAazHzU+2a4St9lGbSIOYryByyB5RV7GNjHl/seteoXrWueU5w+yB+mtsXM0y8zl10g7D70Qt8MRSWuKxJjSGK6evvU7C2FtoAOyB36e5LD7U/axAcaGfEEH7TQUk7iSW9Ewix2N+K66/saLAA0iQI8xpVG6M3+vxvX5gDbYoqzqWbMNOZAUEz4irxbYhToTrz38PiOtZ9x7o3dwjtisKxylszLAETrvtE8oEUx0eWOKU7uvb0VGYx0kZjbxasHTzjgtEse11hULl7skiOXzRQ/8PeDMM1y4G7RkEmJH8qrvEekSX1so2jq4Y6aA7ev/AKrRuH22t2xudNgP6Caa67k2wMb3QOl4roGneOb9VMvqQsLr/vvmsyOLKcSYgsGzbeGUmftFaQbhIOWc3iH/AJCKpvHujl/rzibJBaACuX7TSnSJmwSkvR2YzxYzGO/6I/a4ixuLMASDO2xYz36SfpRK3iS4uqROeWB5BSwYEDyUaVn/AEd4+9zFpavJ2gwIERMCYPdsPDetF4hcC3LbAqR2TlU8kER6gV9Gie2QWFgJ4XwO2uKkY27adJcC60KCSkhTAJOvPte9Cb3A2LumGKoq20LiBBPVhpXvadz41P4gwW2Qo+J+yRsTCnXwAIrsYs2u2XEPamYEjLlWNR/D7RXEuNHM3a8WCvI53RusGlVcVhw4jE3Je05Bdk0ywCMpjU6nQ66UDxYuW2myyMDqtyNh4LyOwrSMNdyONsrIl0gmSXcwfEEgaD+lVkpdS0j9Xba1JQ59DrBYA9wzTPgazeXpzoBviFt7g1QTrHzRIadwfqh3CuNFECgOzsZk7TuSSRuTz+1WPBXr9griLIVbmrOgmLiftIE8hI5jv3qrcW4G9gtcGYKjczKxEqZ3K+dOcB6RKzi2s5iRmY6gDST4sdQBsJpI5pFTQfEpq1wdw5bvwLjtrF2Vu2jIOhB3U8wRyIojWTcP4r+Rv9cn/wAT6XU5HX4h/GJ0jfUc61XDYhbiK6EMrAEEbEHatHhZjcmPcOvdCyR7CnKVKlRyrSrxjAmvapX4ncce3hxYswbt4EESRFsfHtzPw+pquSQRtLj2XoFmlSulHFm4liiUP6NkkWxtMfE/iSfpFdnF3LSdpTA+ZBJ8TtQ/AYXq7S9mCdQQefn3+Bpu/wAWuKSCt0HbVQVPrWOnc/KkPdHgiMc8JjEcftOSJ3+ZTz5SCN/OufzJw1zS9bLMsdlRIJGgIB1apllzftlVsZrhJmCBlABJ8Z0J50LxUNiQG6u2bVlDIBli8mNtT4+FFxYpcwkNpo63R5VbZmmTa4olwrAMYZyZEkDkCd/9k0bNp94Yn/MI+mb7VA4fjOz2SrDzWPTNFT7JJJzN9QfoIH3pPM524kp9HtAoLh790MqdhJ/cf5ArRBHnZp7+0Y+m1Rr4YCQI9frBIBrlMSQvaYHxEfXKTrQ7huAoK7hOsVTUgx/CCfcamugQQRCkH5WifHQz9aF4/j9u0C7GMokkK3vtFN8G45axBLWnLRy0n1AUH1mrTjyBm8tNLkSsJoHlcDohhTcW4LJVlMwGhZGxiCKMDBW//rP+o/2imwxBZtVk8kH1zGukc7Kxb1n7CK5klkeKc4mvcrgxx3urlO2LIQZQpAGwN0/cmaZxGLIklWgf/wBaA9KuMvh7ZdQA06Cf6mq1Zs4jFLbe7eRFuAmFzSBJAkTGpHed6Y4Wly5XmB4+f8oXIzI4B5zScxPE0u8Tt5ABkkEgzuDoTv8A+6tyqVAOoCqwM95ECPYih1jo3hcOjG0+dhobhIkkNoQAICkeulSsTxJ7YdZDs6hidCBIn3An3r6BgQf9eMMWH1Kds8u9vRErbq2VR8tyxIndYUHyJmiHEFlQI7QWNdkBifMkiPIiq9btgMTnkPqD35CB6E71M4bilkZiQrkgg+awfdYo/vaWlTLRLHMFJYqilu7I4AA5d3+o08oW5hzYuEnJcYGBvIYE+c5QB4Gu7t2FyqMqBHeZ1LyDB/0qahYK7ktZ1JOcm55FC0eYjX1rlzbFLsOrogy4J+sYh7i2QVQg9qFyDMxnlmI8poDjV/KFCMgDDMrrqu52jc+ffV4OHUi4rN2LmaMuktAzDyk/z5UFGAsXcq51RkzKbZGhbXIRpABH2rK6pjsgcJGjynggDj4p7gzmQEHkjpyvej2JuYhA7nKhiFMAtr46xV6/D/iD2icNcB6skm05PPdl/hHMDz76yPD8WNm7kAcsNMsSZnSJ7KirvhSwUvMXQJEEtlIO/cSPakQkfhzCRv4T29vvum9CQV3WxUqGdHOMDFYa3ejKWGo7iND6SNPCKJ1r2uDhYQRFLwmsM4rxL87jrt8OQoOW2J/4a7EQdc2p/wCatU6dcSNnBXcph3HVp5tp7gSfSsi4fwhQolQsbx/5a/UUn1ScNb4dq+FvdErigKSsuOYn7+PjUJsdeGq2mKAjNmymPY11f4aQJt3AoH8Mz6g1I4bwV2urZuXGy3AG7DBfOd+yBPjSGGIPIAINn3tWyybQjnA+GOjNeuFZddkkAFiR6nKAI8apHHTcXidtoIUYe2eUEBIWT5mrzcu5bSZj2SLZAA0VVLqZ8TBM95NVr8QeBs1j8zZdVOHtIpB3YH5Qdpk1uBjCGANHZIYpvEnIJ68fwofAUOURppz1+mtWG1h4HzT3jT2LA6eQqv8ARq/dFpWbLqBufCrRhbN9jomnNTpI71JJHpWEljklmLGratlYxtlNm2bpCgT3tcAiPNuflT3EOJYPAWz15ztvAysRHeJnnUXpd0mTA2syFVaI6jrCGOu40MkVh3X3MVfGcl3doJJ1MnmQD7xTvE0xsTdz+yWz5hkNDorF0o6cPjrmVLSJmOUEaZhsJnQEirV0Q4F1FqH+I6nL/Y6ineE8ATDLCW55/EGIPrH2qxYe/wApM/tj+gil+fneI3ZGOP1KMxMctO53VNLhs2uWYP7QYHrP1Nd28Oy6nQdxaf8ApWAPenbbAGDIHMAH/wDJpxgm8QD6H+3tSUvPRHOoKkdMOI2w9nrFDAv2gR2Y8fWDFWHpP0QtuHt4W4LVwOR2zltrb1MrlBJ5QKrvGrqXuIYW2IbLcUtPaETqTpGm9aTh8Hbu2zLKrWiq9aRrpJP0zT5Durd6QxzcYVwspqjmiZocF8+f4xiLXxZsrwwzAgMBpI8NI0qfhuk+aSxiYH0M+la1xHheFxDYg4rKb+Q27bsvZUCYKge885AHhkfSPoS9gs9qXsZ8iMYzH9MOTA5b+xpk2VzTSEMMcgukWv8AS9AtsAsVUtJ3gkL9DH/TVj4De/MrmsuGyXAdTrGUk79wH1rIa1bopYsWbC9W2cEBrh2JOsAiTHIR4UTDM5zqKCysZkbNw6qx2D1jqJJDArHrlnz1FdYKwqhLezNmTXYBlgEj1PtTVmwFzMG2jY/uEiPJgNq7v4Ziq3QZIaZnfs5vsDRh9ksRU3V6hVKr1mgEcv00BMeO3rQXi1hnS89lJYKjZd5ggRtqTr9aPYXByVcMoi4kyNJIVgNfCR6VG4SxANwiU1Uzp2oifSIEVRKxr43MPdXRvLHByoXEjb6tLy5pJIdOaEcvEbxNGeB41riEIMsiCXOv/KtTelVhA99yB2mLW9dmKqSrCNRE+tVzhHHLhIS3Jg9qRovrzrC5WO5ocyuh7+nZayCUOG4d/qtR6B8XyXzYM5XWVnbMv8yv2rQayKxdKJbugkMjB/UHbmTI09TWsYbEC4iuplWAIPgRIo7R5/EiLD/qVJ20bWb/AItXjdv4bDrPZm60GP4V2M/u96rpshAWUoxH7mYkeHf71301vdbxK+4uFDby2p8AonYyNSajsEgHOx5SpB+oM+4pbqLy+Y88BWxCmpp7LuQEZFL6TJ8ue1FujHDgUuk9q6jMiuG0PYMa/wAJWfUUPGAtvM3WWFzCRJ05bSasXALQSzbIUJnDsTzyjLrHeQY9TRuit3T2Ow9EBqLtsdJyzhyxFhiqzZMnfUdYRPrr6CgfS1CeF3mDDMSpyaT2CDMd+hNE2ulHtXUOcnVjGgBZhqOW66UXw3B5Q2bmVgxdWiCdUYGR3axWvkb5SEihftka70KzfotiQ1hBnkgCUOs/6tRV5wnFDctNbtsLTHQGZg8tP5Vl+I4V/h2Pu2c5VAMyMfmWOz4jmPSrbYxiXrY1gxuC3rs2/nWLm3YU26rafZbNobkMtvVUjpD0Y4g2KcX1uYwWgCzIdMp21jsmnuI/h++F4b+ai4l43JyDXLZMwWI2YEfUVpfC+OmySA8wJHPyHcOfjUduOZi7XLee02hUqQpmCNNiAeXhTFuZGQHXwUGYng1XIWVcF6d3LfZO0QIgEnvZyCSKvXDOkXXCZZx+4SF9JiQO80H6U9Bzi3e/hraqdurQHtuzEsddEVR41Q8Fxi7hywABOwLScsE/DrAqrJ06KYboxRREGY5hpy2f80DHzabZo+419Kb4jc/SbJoQD4x76VWOifQn84q3rmMZYaLoE5omAQSYmSBBHI1Ou9D+I4Zm6lhesqTlzOubLykbju050A7RXsG9ptEf5KFzthNIf0H4KpS7fLB7gzKGmMhjMCBEycrp6jvq3YjiGZwyhijyWC/KzSH25DX0aq/0J4Nfwl1rt1NbgkWtT2g+hM9wk1oOGwSYFesvlRcywBGkhYOXk2YCcu8itZBIGRWVlstpmnO08fRC8PhOqDXsZBVABkI3AXTYSREEEDke6qViumeHxGL/AEhlBzIP2w6w2Uctt99aB9LOl2I4jf6i32lk5VQmGicrKG1UxyBijfQz8J7rRexQyFgGtLI+LssM4G0g/DvVZBkdZRADIGUShHTLonnYXMLZCoFdnynTsmSY+VO0qKNzBqrYI30cWUVs+f4I1zREf2rc+L8MuYSeoMqRqDuAmUsQeZ7UxTXRrCYOVvOoFzKQGUyTmcuWJ/exgeQqEFhXrZBI3+UJw2HugWyULKqKrGNBBG3tRfBSsWo7TXMsnZSLTgj61Z24uz2H6tFS2ASJ7hOae8wCCPAHnVfuYPNcLltLZFxuQOZO1584plE8vHIpJZoxG7g2nLeIDXLWhyq9rTkQFCEnvkkVwtk3LBCGQ58grFiY9pnypl8WRbRwIXUSDqTKlRHcAp96lYPEC0xNqcqXxEjRVclcxHk8Dyq09OFQOVE4thjcwq3QoKW7oVwdXfMEDRPifYGqQL1u3ddQIXMcnMxOmmutXu8144a+iQZGYTyyHQx5KQfOqjxviiAoUULPxgagsDuD3GayerRFs4IHDh6+i0OnyAx16IxwnE501TsD5rh1Y+CjYeJrTegGPNzBqGibbMmmggGVgchlIHpWR4V7jBeyqqdZ3n0J51oX4buFe/aAiQr899VP/jSvTneHk16ppLyy1maXusxmKvAatduESD+89x0qwLhsy5sqg8ymvvPOqfwi4wBOZ9WPwvBJnWdKsljUalge9v7jWhs2zIXLpnRcYjAWgGdrtwXFAK7ydfpFWThV0MidmXyDnOpKEE+OrE+dV/E4K2qm4GPWJlKgfNrqYGnpR3gKsHVhCr1Oh5FhkM+pinuhcl5u6pJdT7D3KncLur1WXL2gq5ie8XInxjN71L4ZxJS13Uj9UkEA5iCGhj/CP50LtsVuOzGFBBIHzAsrQPaiVu+DcfJlUMLfLX4G0Hf4+Nal4SZpVc6XdA1xoa4jlb+WQSBDSWhSN1Ecx3Gs44Nibtm89kuQykKq5gVJBhjtBETyrcnZmK3FEZ8wjuUIdPE6/Ws1/FXgzWMVbxNi1pChsuwcS0LGpMA5iKWZUDHDkJ1g5Tz5N3w9v6UnCYxnAMgeQJ95EH2NFrIPMTpqZMeWpn0Aqj8O6U21XtQDvt9gKtnCuOJc1E8gZB0rC5WPIyzt4WujLe/VecZ42cHkNtvjaAMp+7eOu3KgHSXoj+Ztl7KKHWOygl2JACoBOVEAlie+SasHSHo0uLAYOFYbHcT6bUO4D0XxOHYOb+aGLdWoZg2kCTppMaUzwNQhihAe7n3QOViOc62rPOE8bvYK7lnsq4kbg5TrHI61qHRPpi+JGcAllMEruA4OYHviZB76jdM+DJi7RUJbS8gXtACSFXs211CoJMknuNPdBcIODYK7icQgF15yguCGUap2Y2zfMpMA1ooskOZubyEjmxtxo8FX5uItZtG7iDbU/KrwGLRModjmEiPCsQ6b9OLmOvqtjOAWGVRMlp7JA3VxJXTeovTj8RbvEHIEpZjS37HXlIM6iKHcH6zBXExDWznRgVV10Om476jn825WxQECmq/dD/w1S2i4q/cIv22W6EHwlSUILSJ3LqfLwrQbvEZQskwlzOTOoEsG9TIA8AKpx6fYe6odnBZlCdVEAQcwjSAJJHkBUvBYwqCtxgJ7/hggAE98CTTCENIsFJ8nxA7zghWCzic6u3YJY3AJ5AAqYPkfoKDcU4ctstdEKsLIXQSQoI023jzrrBM3/wDnWJQu7+eYAie8HlRdOGdcHsksSTI7u8GfIk1ftb1KF3OBoLvGkrYCfEFW4HjQ7lVPiWb6LQ3CluqYBQzPB15ZbUx6b+1RmuNcHxFV7JJnlnhR6aGu8FeIXPqozXFZjr/w1H9B6121tBVudZTWHvn8pZt6Z+vAJP8AvbeuDmDOmYkG4BPeQAYPll+9EMGxvYdsqgRdWBzIysoP1BpnCw1y9mhVFzOI3JWRlHic0V36rw9k9jma4txAcha5laNpPWbH9ugqlYtltoiG2QyM6kkakZjl25jWatd/MXukDRbkkc1Cu0x7kUG41xNQSrFcy3rkvB5mYnWQGnWs3rbfwGr5/ZN9MPJCb4djkKgKh89QP6mjvAOMDD4kvDdq2w2J+ZO/fY0DwuObZAXJE+nKNfGm+KTmlhBGkAn1rLRO8OYOH1WhPIpV/hl5g3VkCMx+I6TVuw1oCJKknvckeG21VQv1d+7b6vMyXXERJ0cjXTw3qz4MM+UMxJGoVVygebb+1W5rTu9F4wpzH4YMM3WEOglFUasZGm51qdwjHG7hwDIgP5yVnbuGUzXVzhVt2U3WIgkhgTAMaCdOe9Lh93q3uOR2mOZRyXMTmDeMH60z/wCPyAvLfb90o1RvlB90ST9dFtgDMLRgk7EXW39BHrUvCtlxBXICRdVZGwUAz7/yoZZsBIusQFe28x3gkjykxUzBWlS4XDkpnMHUlpBHvB/6q2RHVIb6FEExAVUQsdTuTAVRm38TK/7FRH4Mt5bqYhM9tLjsJ3y5WK5f2/FJNRUGZFfVgrme7ZVJ18TPpRdbpa7eUtkJGknSIH9D7VW9vFLtjyDY7KncR/DDDPbuLY6xCoAOzKzEgrJfUakCQeRrN7HGLlm6yXAxYESGBHLUFZ1it1w94qCSfmsAgbKnZgnxApcc4TZe44u21IJXkGZtyOWkhfrQM+K2Ty0m2NnujALufr3WVWul/YBDqDzWGGgHf3eAqRw3pe9xQUAEtlgak9+5kn6UU4t0as2bxNi69lgdFjOs5XIBB3mFB/zeFd4LheG4RkxGNTPcLAoUWAoae0VPzA8ttR3Umm0mJo/CnUWpeJ+A/n91+qM4nieGwa27+LIJIGS2smPF9IOsA1lvS7pscbcXIpRG+Oxm7Of9y/tBke1D+mvSxsdiGc7ScvloPYxPhtyo70L6Hghb5ZGIIK6ysc5ldxU2xYUQtcU+Z5pUzFcJvWAHuW2QE9nMujeU6GtK6HcVtYrD5Ltu27LGjDM2mxg6LrOgjSKsnH+CJjsH1Mg3LeZlcrmaNyttRGphVHgPGsjRcRw+8yOuqQXtljkBIBAbKYZhI01ruZpyYrYad2I++65ZtY+njhaHjOhVm9GX9I8yADPoNAaCdIeiDWbTMmIIVRs0z6FdNaOdF+lIxS5RIK6lVXQDlOkA+tN9NsSStqwgLXLzhQO+dOW0zSGCXLZkCFx7/fVNnCMx2Dwj/Ra+RYtw0kdSASJBKrCyeQ1n0ozw+48w7S0IY8J1B9h6TQro/gXTDopI/TaCeRyq2o8gNP8ANRZmt53YHMDHnpcA37oH/VX0JvRfPn8u4UXhdv8AUFpl+LNn21AA28AVMU3d/SDI/a/WDZfFk/rAinsXhCly5cc/uUxuDmYgD2HuajXsrI5BgSryBJLLr6d5PjVqqPCWAtMvVZSUDKivPf2tB/omo2Ki3dJGvaYz4soj2OtSMbhn7JDFrlvKzDuUFh6RI96eXB5lZyACocgDYsCttifevbC8q1CxljIXGaesLzrvoe7xE1X+ItaBIyyTechmmMp5f6pqzWrAK5mOuGZzA+YrlBHluaC4nFI+QaZ1Z2J56toF5wKzmuSAMYO9/PoU30xh3EjpSatYm3aHd3Qw59wGtDuLYou0k+h3ost22gJELpvEN7xUXCWGxV7KoY9gt7EDcnbWstA3c+wFoyaHKidNLRs8WxSyRNzNpA0YBh96n4C+WgIrHxJmPb+1S/xv4cLeNs3tuttwT4oY+xFCuB3hoqNcJOpIAgepo/UI6JKqjPCNYvh5YQ7lZjMZLN4+AprDsFPVAk29kuEfFlPf4SBHhUrC4AtmLmBHfPnqdueoqJiLKIoS0e0DnYFvhga5QSc0g+wobS5xDO0k3z+V90Pmx+JGRSsKXGFwWLkEAPkA21Q6+Y/rTlodWtlVaTnaO7TIR6kkTUTGvkvG/lyqICg+KwfGdd64v3e0pRSQhfXkOyo08ezM+Ar6I3n79llCpuEkLftkSBLKRzlkIHgKbGKzteCEq2VZYxAAWWme8rHmanJpeLq0I6KgPJeysz36ECh7P1NzMSGW4QAI+IIwA2HOvRzanRdYcAJdbrM0qOzzzdU247gNZ5VX1426llGYs6oAdZBBaI8xAo7hrYuOoQHtiGbzUgn11qVwrgqojYnFFVUEEAmBpAWeY1C1VI9rBblbEx0jgGqLw7C28PZOMxY10CBzt3E/t101rKemHTu9jsTGVbiZiLaEGTm0ykDUmdjvtUzp/wDiA+Nuwo/TBKhN5mAVYT36g0a/DLoGLbfm8QAYXs24Oe3c6wRmB2MQZ/ipcSZHWU5G2Bn3yqBgOD9Uc+JtlUbMgDBgQw9oIPI8prSujHFAbarJgRyjTl6VduM9HLONTJeQm44MwfhdR2T/AJiFE1nXC+josYnE2b94RhVBtlRqxIBG/KCvfSzUsPxWcn4I/BzW9a57/D1H59Fa7qsCGt5p7uzrrrJmY0obx3gy461kPYKyQohUNxv+JcYiSqidBvr4USwmYosuSY1+HX21ry7gwDnUNI78p/7jFZrBzzjO2P6Jvk44kG5vVYvesXcDeXfKTmWcyi4oJAaJDZTBImKsQ6Tri7toHPbVHEMMpO37dpmIM7TV849hrOPtMnUo2JC9gkxBghczftUSY2rHuPcBuYPEdSxlxBBHM+A3iZg861bWRyuEtchKPEc0Fh6LbMBiSVuAgsy5Yg9kAhV95NTMI46lI1YKSBEDMCjEnv8Am9qz/or0rFzVmCFYzg6A6hVPnr96v1xxvAIS3oBzGon/ADZp9BT5jgRwsxIwsdRUi4WL4wESy3rbyDsJAYj3+lRcOpym2FmbTD0BuT6kKB6U9hbom5ExdRjPiiSBPiQaY4iCLtl0MM4jNy1Zgf8Auiu/ZVHmipeIuGx1xKhpQjXxYgk+Ek+wqPw5Rbcle0oa4ATsQyyTryBVT51zxBbj/mMpzl7CEnfXMpYCoYunq3Vp7Jtwo8Tl9OdQiwvbpNdKrcK62hlLHRp3zXCft9KF3MBZe5mQZiqrO85gBJAmTt61PxnEV6xheYlUuPKrzMQNeQgCoNjAIVA1Ak6qSInvK68qxWrZIfNwegr59wtFgQlsfI6m0/dVBBcH3O/gDpVi/C/9bEXmZZVEyiYPxNP/AI1VcR1aCCxaOR1/91f/AMIcBlwj3SIN24fZdPvmoXTYg6UE9kwlNNXn4y8E6/h5uAS1hg48jo33B9KxzhHEQojNvvpPsK+mcdhFu23tsJV1KkeBEV8y8Z4OcHi2tMdFPlz+1OM2IOFlUxnsrjwpixUmVHexBO3IbLUniWGs2y11iA+1s8hodCRvoeU0I4fxJcqsIczAk7nuAGsVY+ozgC7lzb5eVZJ5MUlngIkt3NpCsfePVpbuA5hEmZJ1kERyiDPjRPB21dWs9oZiWHsAB5ksDQ3iOKF5nbq8nVhQCIyhQ0GO/cH18KL8KT9W27kN1iyF20JMnw2FfQdLzDkRAu/EOvxWTy4PCfQ6LxcS2VEgAqqnQ+IUz3bH6VIuT+XYtlnqr0d+brY07tF09aHWPhzAwSqhvVjoPaaKYjC9nJmkG1lM/wAb/eCp9abEUg+6iYVWHUW1zAmVJ74nLHdpGtUn8U+nD3V/LD4BBkRB0gqwGxBH0G1aEmMAugggXFUle5TkGYwfahNz8JcDcD3x1ilmZpzdlJaVgRqdt5GtB5Dboo/DlDLtVn8PvwxS5aGLvuGBAa2gEhsyuAGG6sGUEGY0rTbV2BeuKQWItsY07X8xt7CnrHD3tgNCgC0ywNAplzMd8yfWouJsdWjDKYKG2IiS8lp8hlFSNoC5mlLzZSOc4q62fs9nKB8JJTX2yketUvE30fF45SRmN2yQdJOVApHgms1dFdLjgwQoBIEasc7BvvWc45c3FLwyjOwzQDGiKCZM8l08YoLUb8Egda/ZGaaAZCT7H9QrZasGAAzAeGWP+2vfyoEdptP4oJ+kVza1A7JiNpn7movFOkFrDrNw5Y5Rv7nWvm7N5dtZ1+C2xa0iz9VA6X4tLVvOJBDD5iZ12NM4VbfEbbB7XUtcyA3YBuXLajYFtFzaQe6gFnhV7i2IDhSuHQS5OkAGfViNNO+tRxfCAW6tBHVJaVWHwy3cF3AA+grcaVhPjipx5Wc1LJYx21oWDdI+j1zD4kqqdnMAuQMVnkuYiHfaY5zWzWrcQG1zK2x11BI8t496I43o+LptteQOLRbq3JIyxu2UaZhy31FO3sN1WItL2e2GBPdIIA8DGnmaeQNLbtJMuRr6r7tc8ORhaRGWCqow01PbYEyeWp96h4fBuxtJyAu2xqBs3P7+gohdf9O6xYCbag94IzQo8iKhXCq2xcWXh3k+ZEesSfUUQDygSOF3wXLbJznRWYeAHVhgfGarGPxZQXAkw1xI5sRE6d3aNWPjMMhZNNzl56W1E1WMRNxi4cKAognUlhoAB/vehMzJEETnnqroIjI8NTNm3B6hkhnbOzkazyGuw1qbct21BGfL5H38K64bZcAs65j83OffXTwqJj8faJJe3A2nII9+VfPXudLIe/rXqtdGwNaENx123PZYu501PftABjnW9dHeGfl8Las80QA+e7fUmsb6A8JTFY9cqDq7f6jnkcpGXwMmPrW7VpdOi2tLj+qomPNJVk3409Ey+TE2lBOz+mx9vtWs1F4nw9b9p7b7MI8u4+lMXt3ClSDS+ZuB4lVYFmKwIJ5kcwP2jxq88F4wHSFUKh0LBd/UnVu71qj9LejjYLElWkidv98jUvgnGWzqIkIDA0AA5/73rN52LvBPdFscrrxq2wVbNlFYMdUJ7hvO4qJZxJR4K9lCqANyHdvr/aivD+IoUGfLsRoOfjzJn0FQbT3UtsWi4C8gESVGv+oEc6BwM6XEJ2/rfPKpysVkw5U7iVtQgGaFS2bhP7ixOQAegFTcEwJt5h8duBPeAII7zMH1qv4TiaXWK5g6Fe0G+IEEQfACIgd5qQOIm21mWJiDp8oJGg8QAD7V9Dx8ls7NzSstLE6J1OFIrcwgPV3Sog9WniT2s58tvOi2Fui2zI+YgRb1MABpMnxk0Kw3Fc9s6aiMgG47ECfOd++aaxuMIcdlnZomZ7WwH3OnjRBF8KsEDlF0xWcOjTIKrAPeWUDx2GtM8SxTZXInOCCD+3MoUnz1iohxirbtAKRcDEamYPaLk+ROnkaKvd61mQAZWto575L6D12riqK7BJUDhVxjea4xQEAiB8qjLqPHX3mq30utWRjbBGVLgF220z2lyoyhiPm7TA+BqwW7It2leDmO688xOo0+UaVS+mWPz8WVQBkSW8SWABJ/0/Wgs92yIu9kbp7DJLtRyxijAV1YQI+JRPlPL0qq8Swq43ieHsHMLOaLgU7gbwRp3CfGiHSvpB+XtAWlBd+ysanvmBqaMdF+hV7CMt28QbpCu08gNSoI0OpE+IrKaPhF8njVQWoz8lsEJbfPZHeLYBsP+U6pVVVbKyoNO0u396sGDuqbtzKABKkk7mBJIHdQ7j2KyCwuxa5bgDyM+/8AKuhj3662dCGcyIiQABl9Mx88tbQC2rHl3mB90zauxZD3DqmUrOoGZ2AEcyB9adwojRmysvV9o82Jzkj0b6eNDeplL6kAZAhgEwIuMY7zUfiXEYu2IkkwzTsRvMD/ACg+UV2Rdqvd0Sx9s9aiEjKSxzHbUk6+n8q5tYZFtQ7EZmlV5RkBBPnECnuNXA7JcQgZFkr3r2CfU/zoPiOKkL1hAPxaamJBGngAa8c4NbuK5aCTQTGK4o4BGYBmXUx+6CR7D6xQsYEOydW7Nl1ZthM7AeFOXMcoVptkmMpdphZGvvtRThNhETRxDLOkcp38ZrFanqDpTuaOO1jr6rR4WJsFHr356Ll+KGyvbTTaYkRrB05UD4h0gtuT1epOwB585G1TeKcf6uMwKjyj18vrS6FdHhj8ZJSLaQ7kDcchP8Ue00DiY291lvJ9+Exc6gtH/C/o9+XwvWMP1L/bOmy/KPDm3rVyrxVgRXta+NgY0NCBJs2lSpUq7Xipv4i9EFxdkuqzcQd2pH9RXz/fsNh7jKdAOffX1lWYfiP0DVw122vZO8fKTzj9p+hoaaLcLC7a6lQejnFWYg3G0X4ViSTyCj+Z0FHrmKF204gKcwCEHUgaEmNx/Ws3vdZZuFSCADA8u+rBwpi1suc0TqY0A8P3E1nsnEAO8IpruysnFOEpaKNZR2RE7brAkzrJOnpXT2yyW3AftjshzGUjb3BOnfXGGxyCwFMuAQTmO+hkQNI18dhU64lrFdXH6esxrBG456bULDmTYxBBPF89vyVMuLHMKcP5UbB3igfrDDKDvoZAGUT9alYDjJTI51YFu0TMDLA+v2rnHJmxS27yBQ6g5+WggET5f3ocMGSH1DZD2o7thp3azp31qMPW2SNAl4ND4G/79UkyNPfGbZyFYsBcDJdBlgJcaasRGvlof9VEbXFEKdaQARbVNOZVwY9JNU88TYK3IFcgEbiBH2n2rnA4sxPOf70/Dmv5tLeQrjxHGBXugy0XEHdA3PlMDas849jOp4kLlxFOe0yhm1DMMwLDxBI08Aast/HfmGvXC0E5TpzZU125QDU270NsY62OuzALojLoVkFiV5GdjP8ASqZ2b2UicWQMkJPRZ/iMcmJxli1aEhAQwT9sZrhHLTae+a1PinGOylwEkBblvwJ5b9woJwLoXhsDcZ7JzEwme5GkwzAREDTXnsKk43GoEn4lLO5YiOUQo78xPtVGDjCBgaidQyvGcA3oFKxfE/zMkkAo6ESdZiDl8ABP/uubt8Jatg5i/wAvdqoMnx128RQRMYhDnVeyMvOTAH3BM1FfijSAWkEhte8T9Nj6UdYA9kssk+6sHHsSEGSdWtsTB3Y6bchJJoevSBVRspzPlCTuF12HoKg4/rbjNcy9kgAHSQBJ9CdAB5VGt4cWgrkOFbfYkE/zFJMjWYY/KzzH2KYw4EjzZ4Cdw/ErpZpByMDJIJnSDPcP6UzdW4mRkZG1AABmBG5qQlhi2YMwtftO8Dc6bjwooLdtrZ6oqrRodwx8RWay9Vll8p/D6Dp805gwGR891zg7QMsx1dYIfUEkfMDvB+wqBxHh7oZQAtOYiQF7pEaDlTvEMcAFt3VytyKn6qfuDVOx+NuG4UDlp+FufiD9dfGhsbxnjbu8voeR8vsIp8bAd1c+ymXsViMRd6gJJdoCgA7/AO9+Vbp0Q6NLgsMtsRmOrsObf0Gw/vQD8NehBw1sX76xfcaA/IDyP8Z5923fV7rTYeMIm3VFDyPs0lSpUqPVSVKlSqKJVy9sEEESDoQeddUqiiy7pz+H6ibqLmt7kc18+9f9mszvcQdLkXOygnQD7V9OMsiDrWc9OPwxW6Gu4dROpNv/APP9PagsjFEnmXbXUs0s8S6xNFhRt4+fjT9vFkZZ1AgwTppyiqzxTBXbDAAEZdIjn4+NK3x8qRPIZT/OlTsM/wCqIDrWm2eMKiq91Fc3Ac2Y7CdAo3EVMPBkC3Dh7oGaSVjlrl8e7x1rNrXGw4GYzH27verH0W48tpn6wnq9C0bkDYe9KJsN8YLm9fT1VgcD1Ui8MuGU3s5YSQ8aEb78+WteXsKvVB1cKrL2gTqDO0DUirJg8cmOTqlGVUCgNpCoVjnzJiouM4Rh3ti2rgOFAaeckFjPhy8KkOoSwHaCWm+R2APsqpMWOTqEMbCtbjKAWKmNYBka8+4kUR/xi4toWUBJXUye/l5f38K5xHRPPbBtv1oBzoROuXQjfkYr3jPA79vqnzZ2BABEaTpr3xIpi3X5jTdw+YPVB/4qPsht3iNwW1jtGQxK685PpMe1Rbz9Yq9tRAgISdhvpFHRwXELfMhSrISIAymPAHQkkVGudH8TF3MgJUyDuQCDqp3EQa6fr0r+jgPh/a8bpkY62UNXBMSiuSgb4Y5wOR7qcXCqlw27uU/tMkEnXw2iBRTD8Dv3cMEJIjaR2pjfXevLvR83LY6y5L2yYRtPh5TtrQEupSSGnye3H1/lFR4UbB5W/mhlm4Rc6ootyTMhmImfTapmC4IbLHOCVk6HWO7SdtaLXLtns/pldFkxBWRB8fQ1D4piGzAK0sB8x+KIka/71oAyufwBV9UYGgJxsaEWEKkryPKD/Sg2Ix2HcyrZG3EbA+ntQnpLjxqbbZW5qT9O8es0A4Pw+/jL3V21ZmbkOR5zyAHfTHGwNzd90uHyJ/HcVuXj1Q1EwCORnQjzrWfw5/DIWCuJxIm5oUQ/L/E38Xhy89inQf8ADe3gwty7luXxtp2U/wAve38XtV2rSY+KGCyPl/KEe+0qVKlR6qSpUqVRRKlSpVFEqVKlUUSpUqVRRAOknQuxjFOYZbnJ1Gvr+77+NYr0y/DC9hyWKZk/+xJI9RHZPnX0TXhFVujDuV6DS+Qb+CdNhmHhXuH4qytDTEiQfOvpPj34aYPFScnVOfmtwJ8xsfpWdce/BbEp2rJS+ByPZb6/yNUPgv3XQeqHhOkLKNGIEj2FEMNx7ISZzaMo175+00K4v0Zu4ckXcPdtxtoY92FDmwxM5XGp0B0O3jQb8Rh6ila2RaN0X6TNaOTPpoqzsJIn+tFE6QKbzLcc9VBMcjlGZRvzMc6ycJeBU7iRMeVdf4lck76eHdS+TS2PcXA9Vc2Thahgem5RbhBntBkB1gd3tHtUm70wuW+tObbUR3Ztj4j+tZJ/iDx82ncPaiFjjLkfqyA2jHn51W/SmXdffCniFaLc6VNdutkOTsi4NTvpI12ggn1ob0h6YW3VG1DzDQd9BB+9Z9dxLwygxB0Y6c4HmDRLhvQrF4sxbtvcHeqmAf8AMYUe9Ws0uJrgfReGQ0iuI6a3AwuiG0yuJ3iYPnr9Kg3ukl65oCxB207StyjvPKrvwD8Bbhg4m6LY/ahzt76Kv/VWodH+g+Ewetm0M/721b3+X0AphHp7B0aqTKsi6KfhNisW3W4omzbOsEdth4L8vmfatn4F0bsYNMli2F7zuzeZ3P2opSpiyJrOiqc4lKlSpVauUqVKlUUSpUqVRRKlSpVFEqVKlUUSpUqVRRKlSpVFEqVKlUUXNy2GEEAjuOooBxToJgLwJuYW0TG4XKfdINKlUUWXdNehWEsR1Vop2yNLlz9o73rNMdimViAx0J+/12pUqHc0E9FLT3CLhuXockiCY21G20VrPQboDgr6hrtnOWUE5rl2Jzd2eK9pVA1o7L2zS0bA9EsHZA6vDWVjY5AT7mTRYLSpVeAB0Xi9pUqVeqJUqVKoolSpUqiiVKlSqKJUqVKoov/Z"/>
          <p:cNvSpPr>
            <a:spLocks noChangeAspect="1" noChangeArrowheads="1"/>
          </p:cNvSpPr>
          <p:nvPr/>
        </p:nvSpPr>
        <p:spPr bwMode="auto">
          <a:xfrm>
            <a:off x="1049735" y="-90289"/>
            <a:ext cx="190500" cy="190500"/>
          </a:xfrm>
          <a:prstGeom prst="rect">
            <a:avLst/>
          </a:prstGeom>
          <a:noFill/>
        </p:spPr>
        <p:txBody>
          <a:bodyPr vert="horz" wrap="square" lIns="57151" tIns="28575" rIns="57151" bIns="28575" numCol="1" anchor="t" anchorCtr="0" compatLnSpc="1">
            <a:prstTxWarp prst="textNoShape">
              <a:avLst/>
            </a:prstTxWarp>
          </a:bodyPr>
          <a:lstStyle/>
          <a:p>
            <a:endParaRPr lang="en-US" sz="875"/>
          </a:p>
        </p:txBody>
      </p:sp>
      <p:sp>
        <p:nvSpPr>
          <p:cNvPr id="16" name="TextBox 15"/>
          <p:cNvSpPr txBox="1"/>
          <p:nvPr/>
        </p:nvSpPr>
        <p:spPr>
          <a:xfrm>
            <a:off x="4633165" y="1602107"/>
            <a:ext cx="3164528" cy="727122"/>
          </a:xfrm>
          <a:prstGeom prst="rect">
            <a:avLst/>
          </a:prstGeom>
          <a:noFill/>
        </p:spPr>
        <p:txBody>
          <a:bodyPr wrap="square" rtlCol="0">
            <a:spAutoFit/>
          </a:bodyPr>
          <a:lstStyle/>
          <a:p>
            <a:r>
              <a:rPr lang="en-US" sz="2251" b="1" dirty="0"/>
              <a:t>Physical Credentials</a:t>
            </a:r>
          </a:p>
          <a:p>
            <a:endParaRPr lang="en-US" sz="937" dirty="0">
              <a:solidFill>
                <a:schemeClr val="bg1"/>
              </a:solidFill>
            </a:endParaRPr>
          </a:p>
          <a:p>
            <a:endParaRPr lang="en-US" sz="937" dirty="0">
              <a:solidFill>
                <a:schemeClr val="bg1"/>
              </a:solidFill>
            </a:endParaRPr>
          </a:p>
        </p:txBody>
      </p:sp>
      <p:sp>
        <p:nvSpPr>
          <p:cNvPr id="18" name="TextBox 17"/>
          <p:cNvSpPr txBox="1"/>
          <p:nvPr/>
        </p:nvSpPr>
        <p:spPr>
          <a:xfrm>
            <a:off x="4473279" y="4269557"/>
            <a:ext cx="2615546" cy="727122"/>
          </a:xfrm>
          <a:prstGeom prst="rect">
            <a:avLst/>
          </a:prstGeom>
          <a:noFill/>
        </p:spPr>
        <p:txBody>
          <a:bodyPr wrap="square" rtlCol="0">
            <a:spAutoFit/>
          </a:bodyPr>
          <a:lstStyle/>
          <a:p>
            <a:pPr algn="r"/>
            <a:r>
              <a:rPr lang="en-US" sz="2251" b="1" dirty="0"/>
              <a:t>Digital Credentials</a:t>
            </a:r>
          </a:p>
          <a:p>
            <a:endParaRPr lang="en-US" sz="937" dirty="0">
              <a:solidFill>
                <a:schemeClr val="bg1"/>
              </a:solidFill>
            </a:endParaRPr>
          </a:p>
          <a:p>
            <a:endParaRPr lang="en-US" sz="937" dirty="0">
              <a:solidFill>
                <a:schemeClr val="bg1"/>
              </a:solidFill>
            </a:endParaRPr>
          </a:p>
        </p:txBody>
      </p:sp>
      <p:sp>
        <p:nvSpPr>
          <p:cNvPr id="21" name="TextBox 20"/>
          <p:cNvSpPr txBox="1"/>
          <p:nvPr/>
        </p:nvSpPr>
        <p:spPr>
          <a:xfrm>
            <a:off x="4637202" y="2022678"/>
            <a:ext cx="3955383" cy="1612493"/>
          </a:xfrm>
          <a:prstGeom prst="rect">
            <a:avLst/>
          </a:prstGeom>
          <a:noFill/>
        </p:spPr>
        <p:txBody>
          <a:bodyPr wrap="square" rtlCol="0">
            <a:spAutoFit/>
          </a:bodyPr>
          <a:lstStyle/>
          <a:p>
            <a:r>
              <a:rPr lang="en-US" sz="2251" dirty="0"/>
              <a:t>- Acknowledge accomplishment</a:t>
            </a:r>
          </a:p>
          <a:p>
            <a:r>
              <a:rPr lang="en-US" sz="2251" dirty="0"/>
              <a:t>- Display skills gained</a:t>
            </a:r>
          </a:p>
          <a:p>
            <a:pPr marL="357216" indent="-357216">
              <a:buFontTx/>
              <a:buChar char="-"/>
            </a:pPr>
            <a:r>
              <a:rPr lang="en-US" sz="2251" dirty="0"/>
              <a:t>Motivation</a:t>
            </a:r>
          </a:p>
          <a:p>
            <a:pPr marL="357216" indent="-357216">
              <a:buFontTx/>
              <a:buChar char="-"/>
            </a:pPr>
            <a:r>
              <a:rPr lang="en-US" sz="2251" dirty="0"/>
              <a:t>Hard to share, hard to save</a:t>
            </a:r>
          </a:p>
          <a:p>
            <a:endParaRPr lang="en-US" sz="875" dirty="0"/>
          </a:p>
        </p:txBody>
      </p:sp>
      <p:sp>
        <p:nvSpPr>
          <p:cNvPr id="22" name="TextBox 21"/>
          <p:cNvSpPr txBox="1"/>
          <p:nvPr/>
        </p:nvSpPr>
        <p:spPr>
          <a:xfrm>
            <a:off x="2280977" y="5113743"/>
            <a:ext cx="4959746" cy="1131464"/>
          </a:xfrm>
          <a:prstGeom prst="rect">
            <a:avLst/>
          </a:prstGeom>
          <a:noFill/>
        </p:spPr>
        <p:txBody>
          <a:bodyPr wrap="square" rtlCol="0">
            <a:spAutoFit/>
          </a:bodyPr>
          <a:lstStyle/>
          <a:p>
            <a:pPr algn="r"/>
            <a:r>
              <a:rPr lang="en-US" sz="2251" dirty="0"/>
              <a:t>Same Benefits as physical credentials -</a:t>
            </a:r>
          </a:p>
          <a:p>
            <a:pPr algn="r"/>
            <a:r>
              <a:rPr lang="en-US" sz="2251" dirty="0"/>
              <a:t>Typically not sharable -</a:t>
            </a:r>
          </a:p>
          <a:p>
            <a:pPr algn="r"/>
            <a:r>
              <a:rPr lang="en-US" sz="2251" dirty="0"/>
              <a:t>Gamification –</a:t>
            </a:r>
          </a:p>
        </p:txBody>
      </p:sp>
      <p:pic>
        <p:nvPicPr>
          <p:cNvPr id="2" name="Picture 1">
            <a:extLst>
              <a:ext uri="{FF2B5EF4-FFF2-40B4-BE49-F238E27FC236}">
                <a16:creationId xmlns:a16="http://schemas.microsoft.com/office/drawing/2014/main" id="{C4409B4A-54AF-2F45-B560-E411DF59737D}"/>
              </a:ext>
            </a:extLst>
          </p:cNvPr>
          <p:cNvPicPr>
            <a:picLocks noChangeAspect="1"/>
          </p:cNvPicPr>
          <p:nvPr/>
        </p:nvPicPr>
        <p:blipFill>
          <a:blip r:embed="rId2"/>
          <a:stretch>
            <a:fillRect/>
          </a:stretch>
        </p:blipFill>
        <p:spPr>
          <a:xfrm>
            <a:off x="1049735" y="235035"/>
            <a:ext cx="3423544" cy="2788532"/>
          </a:xfrm>
          <a:prstGeom prst="rect">
            <a:avLst/>
          </a:prstGeom>
        </p:spPr>
      </p:pic>
      <p:pic>
        <p:nvPicPr>
          <p:cNvPr id="3" name="Picture 2">
            <a:extLst>
              <a:ext uri="{FF2B5EF4-FFF2-40B4-BE49-F238E27FC236}">
                <a16:creationId xmlns:a16="http://schemas.microsoft.com/office/drawing/2014/main" id="{38811085-4491-F54D-9F4F-EF2F08CDEB36}"/>
              </a:ext>
            </a:extLst>
          </p:cNvPr>
          <p:cNvPicPr>
            <a:picLocks noChangeAspect="1"/>
          </p:cNvPicPr>
          <p:nvPr/>
        </p:nvPicPr>
        <p:blipFill>
          <a:blip r:embed="rId3"/>
          <a:stretch>
            <a:fillRect/>
          </a:stretch>
        </p:blipFill>
        <p:spPr>
          <a:xfrm>
            <a:off x="7392619" y="4269555"/>
            <a:ext cx="3969503" cy="2232845"/>
          </a:xfrm>
          <a:prstGeom prst="rect">
            <a:avLst/>
          </a:prstGeom>
        </p:spPr>
      </p:pic>
    </p:spTree>
    <p:extLst>
      <p:ext uri="{BB962C8B-B14F-4D97-AF65-F5344CB8AC3E}">
        <p14:creationId xmlns:p14="http://schemas.microsoft.com/office/powerpoint/2010/main" val="263953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04613-7F06-BC45-A6C6-25AB0B535F40}"/>
              </a:ext>
            </a:extLst>
          </p:cNvPr>
          <p:cNvSpPr>
            <a:spLocks noGrp="1"/>
          </p:cNvSpPr>
          <p:nvPr>
            <p:ph type="title"/>
          </p:nvPr>
        </p:nvSpPr>
        <p:spPr>
          <a:xfrm>
            <a:off x="0" y="274639"/>
            <a:ext cx="12191999" cy="682292"/>
          </a:xfrm>
        </p:spPr>
        <p:txBody>
          <a:bodyPr>
            <a:normAutofit fontScale="90000"/>
          </a:bodyPr>
          <a:lstStyle/>
          <a:p>
            <a:pPr algn="ctr"/>
            <a:r>
              <a:rPr lang="en-US" b="1" dirty="0"/>
              <a:t>Introducing Open </a:t>
            </a:r>
            <a:r>
              <a:rPr lang="en-US" b="1" dirty="0" err="1"/>
              <a:t>Microcredentials</a:t>
            </a:r>
            <a:r>
              <a:rPr lang="en-US" b="1" dirty="0"/>
              <a:t>!</a:t>
            </a:r>
          </a:p>
        </p:txBody>
      </p:sp>
      <p:sp>
        <p:nvSpPr>
          <p:cNvPr id="3" name="Content Placeholder 2">
            <a:extLst>
              <a:ext uri="{FF2B5EF4-FFF2-40B4-BE49-F238E27FC236}">
                <a16:creationId xmlns:a16="http://schemas.microsoft.com/office/drawing/2014/main" id="{61E238B5-3966-894D-B633-021177075832}"/>
              </a:ext>
            </a:extLst>
          </p:cNvPr>
          <p:cNvSpPr>
            <a:spLocks noGrp="1"/>
          </p:cNvSpPr>
          <p:nvPr>
            <p:ph idx="1"/>
          </p:nvPr>
        </p:nvSpPr>
        <p:spPr>
          <a:xfrm>
            <a:off x="1466851" y="4771362"/>
            <a:ext cx="9258300" cy="1952884"/>
          </a:xfrm>
        </p:spPr>
        <p:txBody>
          <a:bodyPr>
            <a:normAutofit lnSpcReduction="10000"/>
          </a:bodyPr>
          <a:lstStyle/>
          <a:p>
            <a:pPr marL="0" indent="0" algn="ctr">
              <a:buNone/>
            </a:pPr>
            <a:r>
              <a:rPr lang="en-US" dirty="0"/>
              <a:t>Small, focused on skills/knowledge</a:t>
            </a:r>
          </a:p>
          <a:p>
            <a:pPr marL="0" indent="0" algn="ctr">
              <a:buNone/>
            </a:pPr>
            <a:r>
              <a:rPr lang="en-US" dirty="0"/>
              <a:t>Can be transferred across systems</a:t>
            </a:r>
          </a:p>
          <a:p>
            <a:pPr marL="0" indent="0" algn="ctr">
              <a:buNone/>
            </a:pPr>
            <a:r>
              <a:rPr lang="en-US" dirty="0"/>
              <a:t>Shareable on CVs/social media</a:t>
            </a:r>
          </a:p>
          <a:p>
            <a:pPr marL="0" indent="0" algn="ctr">
              <a:buNone/>
            </a:pPr>
            <a:r>
              <a:rPr lang="en-US" dirty="0"/>
              <a:t>Data rich!</a:t>
            </a:r>
          </a:p>
        </p:txBody>
      </p:sp>
      <p:pic>
        <p:nvPicPr>
          <p:cNvPr id="5" name="Picture 4">
            <a:extLst>
              <a:ext uri="{FF2B5EF4-FFF2-40B4-BE49-F238E27FC236}">
                <a16:creationId xmlns:a16="http://schemas.microsoft.com/office/drawing/2014/main" id="{2CAF1D9E-8617-1B42-AA9B-40F941FF7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358" y="1057527"/>
            <a:ext cx="6405285" cy="3613237"/>
          </a:xfrm>
          <a:prstGeom prst="rect">
            <a:avLst/>
          </a:prstGeom>
        </p:spPr>
      </p:pic>
    </p:spTree>
    <p:extLst>
      <p:ext uri="{BB962C8B-B14F-4D97-AF65-F5344CB8AC3E}">
        <p14:creationId xmlns:p14="http://schemas.microsoft.com/office/powerpoint/2010/main" val="3524183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Shape 385"/>
          <p:cNvSpPr txBox="1">
            <a:spLocks noGrp="1"/>
          </p:cNvSpPr>
          <p:nvPr>
            <p:ph type="body" idx="2"/>
          </p:nvPr>
        </p:nvSpPr>
        <p:spPr>
          <a:xfrm>
            <a:off x="6388949" y="1536633"/>
            <a:ext cx="4499888" cy="4555200"/>
          </a:xfrm>
          <a:prstGeom prst="rect">
            <a:avLst/>
          </a:prstGeom>
        </p:spPr>
        <p:txBody>
          <a:bodyPr spcFirstLastPara="1" vert="horz" wrap="square" lIns="109711" tIns="109711" rIns="109711" bIns="109711" rtlCol="0" anchor="t" anchorCtr="0">
            <a:noAutofit/>
          </a:bodyPr>
          <a:lstStyle/>
          <a:p>
            <a:pPr marL="548685" indent="-411514">
              <a:buClr>
                <a:srgbClr val="FFFFFF"/>
              </a:buClr>
            </a:pPr>
            <a:r>
              <a:rPr lang="en" sz="2188">
                <a:solidFill>
                  <a:srgbClr val="FFFFFF"/>
                </a:solidFill>
              </a:rPr>
              <a:t>Open badges are digital images embedded with rich metadata </a:t>
            </a:r>
          </a:p>
          <a:p>
            <a:pPr marL="548685" indent="-411514">
              <a:buClr>
                <a:srgbClr val="FFFFFF"/>
              </a:buClr>
            </a:pPr>
            <a:r>
              <a:rPr lang="en" sz="2188">
                <a:solidFill>
                  <a:srgbClr val="FFFFFF"/>
                </a:solidFill>
              </a:rPr>
              <a:t>Badges tell a story about the:</a:t>
            </a:r>
          </a:p>
          <a:p>
            <a:pPr marL="1097370" lvl="1" indent="-381030">
              <a:buClr>
                <a:srgbClr val="FFFFFF"/>
              </a:buClr>
            </a:pPr>
            <a:r>
              <a:rPr lang="en" sz="1688">
                <a:solidFill>
                  <a:srgbClr val="FFFFFF"/>
                </a:solidFill>
              </a:rPr>
              <a:t>Issuer </a:t>
            </a:r>
          </a:p>
          <a:p>
            <a:pPr marL="1097370" lvl="1" indent="-381030">
              <a:buClr>
                <a:srgbClr val="FFFFFF"/>
              </a:buClr>
            </a:pPr>
            <a:r>
              <a:rPr lang="en" sz="1688">
                <a:solidFill>
                  <a:srgbClr val="FFFFFF"/>
                </a:solidFill>
              </a:rPr>
              <a:t>Learning objective </a:t>
            </a:r>
          </a:p>
          <a:p>
            <a:pPr marL="1097370" lvl="1" indent="-381030">
              <a:buClr>
                <a:srgbClr val="FFFFFF"/>
              </a:buClr>
            </a:pPr>
            <a:r>
              <a:rPr lang="en" sz="1688">
                <a:solidFill>
                  <a:srgbClr val="FFFFFF"/>
                </a:solidFill>
              </a:rPr>
              <a:t>Earner</a:t>
            </a:r>
          </a:p>
          <a:p>
            <a:pPr marL="548685" indent="-411514">
              <a:buClr>
                <a:srgbClr val="FFFFFF"/>
              </a:buClr>
            </a:pPr>
            <a:r>
              <a:rPr lang="en" sz="2188">
                <a:solidFill>
                  <a:srgbClr val="FFFFFF"/>
                </a:solidFill>
              </a:rPr>
              <a:t>Not the same as a digital badge</a:t>
            </a:r>
          </a:p>
        </p:txBody>
      </p:sp>
      <p:pic>
        <p:nvPicPr>
          <p:cNvPr id="3" name="Picture 2">
            <a:extLst>
              <a:ext uri="{FF2B5EF4-FFF2-40B4-BE49-F238E27FC236}">
                <a16:creationId xmlns:a16="http://schemas.microsoft.com/office/drawing/2014/main" id="{F3B2607B-27A5-3648-8FCF-DFDAD87B3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794" y="29096"/>
            <a:ext cx="8597207" cy="6447905"/>
          </a:xfrm>
          <a:prstGeom prst="rect">
            <a:avLst/>
          </a:prstGeom>
        </p:spPr>
      </p:pic>
      <p:sp>
        <p:nvSpPr>
          <p:cNvPr id="4" name="Rectangle 3">
            <a:extLst>
              <a:ext uri="{FF2B5EF4-FFF2-40B4-BE49-F238E27FC236}">
                <a16:creationId xmlns:a16="http://schemas.microsoft.com/office/drawing/2014/main" id="{72B1D4D1-6D2B-434B-86A7-F6F8F879B44B}"/>
              </a:ext>
            </a:extLst>
          </p:cNvPr>
          <p:cNvSpPr/>
          <p:nvPr/>
        </p:nvSpPr>
        <p:spPr>
          <a:xfrm rot="19831669">
            <a:off x="1865354" y="459761"/>
            <a:ext cx="2640564" cy="959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5"/>
          </a:p>
        </p:txBody>
      </p:sp>
      <p:sp>
        <p:nvSpPr>
          <p:cNvPr id="8" name="Rectangle 7">
            <a:extLst>
              <a:ext uri="{FF2B5EF4-FFF2-40B4-BE49-F238E27FC236}">
                <a16:creationId xmlns:a16="http://schemas.microsoft.com/office/drawing/2014/main" id="{6E39C7FA-5296-CB40-8EC1-FDF8E6ACD1D6}"/>
              </a:ext>
            </a:extLst>
          </p:cNvPr>
          <p:cNvSpPr/>
          <p:nvPr/>
        </p:nvSpPr>
        <p:spPr>
          <a:xfrm rot="1321301">
            <a:off x="3907287" y="391097"/>
            <a:ext cx="2272709" cy="959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5"/>
          </a:p>
        </p:txBody>
      </p:sp>
    </p:spTree>
    <p:extLst>
      <p:ext uri="{BB962C8B-B14F-4D97-AF65-F5344CB8AC3E}">
        <p14:creationId xmlns:p14="http://schemas.microsoft.com/office/powerpoint/2010/main" val="202483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 name="Picture 2">
            <a:extLst>
              <a:ext uri="{FF2B5EF4-FFF2-40B4-BE49-F238E27FC236}">
                <a16:creationId xmlns:a16="http://schemas.microsoft.com/office/drawing/2014/main" id="{DE5C7A04-4FEC-7945-AA26-E03781AC0323}"/>
              </a:ext>
            </a:extLst>
          </p:cNvPr>
          <p:cNvPicPr>
            <a:picLocks noChangeAspect="1"/>
          </p:cNvPicPr>
          <p:nvPr/>
        </p:nvPicPr>
        <p:blipFill>
          <a:blip r:embed="rId3"/>
          <a:stretch>
            <a:fillRect/>
          </a:stretch>
        </p:blipFill>
        <p:spPr>
          <a:xfrm>
            <a:off x="0" y="-822865"/>
            <a:ext cx="12192000" cy="8101780"/>
          </a:xfrm>
          <a:prstGeom prst="rect">
            <a:avLst/>
          </a:prstGeom>
        </p:spPr>
      </p:pic>
      <p:sp>
        <p:nvSpPr>
          <p:cNvPr id="367" name="Google Shape;367;p73"/>
          <p:cNvSpPr txBox="1">
            <a:spLocks noGrp="1"/>
          </p:cNvSpPr>
          <p:nvPr>
            <p:ph type="title"/>
          </p:nvPr>
        </p:nvSpPr>
        <p:spPr>
          <a:xfrm>
            <a:off x="202730" y="696686"/>
            <a:ext cx="4151556" cy="4703564"/>
          </a:xfrm>
          <a:prstGeom prst="rect">
            <a:avLst/>
          </a:prstGeom>
        </p:spPr>
        <p:txBody>
          <a:bodyPr spcFirstLastPara="1" vert="horz" wrap="square" lIns="64200" tIns="64200" rIns="64200" bIns="64200" rtlCol="0" anchor="ctr" anchorCtr="0">
            <a:noAutofit/>
          </a:bodyPr>
          <a:lstStyle/>
          <a:p>
            <a:pPr>
              <a:spcBef>
                <a:spcPts val="0"/>
              </a:spcBef>
            </a:pPr>
            <a:r>
              <a:rPr lang="en" b="1" dirty="0"/>
              <a:t>Society is changing</a:t>
            </a:r>
            <a:endParaRPr b="1" dirty="0"/>
          </a:p>
        </p:txBody>
      </p:sp>
    </p:spTree>
    <p:extLst>
      <p:ext uri="{BB962C8B-B14F-4D97-AF65-F5344CB8AC3E}">
        <p14:creationId xmlns:p14="http://schemas.microsoft.com/office/powerpoint/2010/main" val="2478106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1482181" y="1226635"/>
            <a:ext cx="9198460" cy="5092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reeform 4"/>
          <p:cNvSpPr/>
          <p:nvPr/>
        </p:nvSpPr>
        <p:spPr>
          <a:xfrm>
            <a:off x="5872976" y="258016"/>
            <a:ext cx="5414149" cy="703552"/>
          </a:xfrm>
          <a:custGeom>
            <a:avLst/>
            <a:gdLst>
              <a:gd name="connsiteX0" fmla="*/ 0 w 5372100"/>
              <a:gd name="connsiteY0" fmla="*/ 101602 h 609599"/>
              <a:gd name="connsiteX1" fmla="*/ 29759 w 5372100"/>
              <a:gd name="connsiteY1" fmla="*/ 29759 h 609599"/>
              <a:gd name="connsiteX2" fmla="*/ 101603 w 5372100"/>
              <a:gd name="connsiteY2" fmla="*/ 1 h 609599"/>
              <a:gd name="connsiteX3" fmla="*/ 5270498 w 5372100"/>
              <a:gd name="connsiteY3" fmla="*/ 0 h 609599"/>
              <a:gd name="connsiteX4" fmla="*/ 5342341 w 5372100"/>
              <a:gd name="connsiteY4" fmla="*/ 29759 h 609599"/>
              <a:gd name="connsiteX5" fmla="*/ 5372099 w 5372100"/>
              <a:gd name="connsiteY5" fmla="*/ 101603 h 609599"/>
              <a:gd name="connsiteX6" fmla="*/ 5372100 w 5372100"/>
              <a:gd name="connsiteY6" fmla="*/ 507997 h 609599"/>
              <a:gd name="connsiteX7" fmla="*/ 5342341 w 5372100"/>
              <a:gd name="connsiteY7" fmla="*/ 579840 h 609599"/>
              <a:gd name="connsiteX8" fmla="*/ 5270497 w 5372100"/>
              <a:gd name="connsiteY8" fmla="*/ 609599 h 609599"/>
              <a:gd name="connsiteX9" fmla="*/ 101602 w 5372100"/>
              <a:gd name="connsiteY9" fmla="*/ 609599 h 609599"/>
              <a:gd name="connsiteX10" fmla="*/ 29759 w 5372100"/>
              <a:gd name="connsiteY10" fmla="*/ 579840 h 609599"/>
              <a:gd name="connsiteX11" fmla="*/ 1 w 5372100"/>
              <a:gd name="connsiteY11" fmla="*/ 507996 h 609599"/>
              <a:gd name="connsiteX12" fmla="*/ 0 w 5372100"/>
              <a:gd name="connsiteY12" fmla="*/ 101602 h 609599"/>
              <a:gd name="connsiteX0" fmla="*/ 0 w 5372100"/>
              <a:gd name="connsiteY0" fmla="*/ 109947 h 617944"/>
              <a:gd name="connsiteX1" fmla="*/ 29759 w 5372100"/>
              <a:gd name="connsiteY1" fmla="*/ 38104 h 617944"/>
              <a:gd name="connsiteX2" fmla="*/ 101603 w 5372100"/>
              <a:gd name="connsiteY2" fmla="*/ 8346 h 617944"/>
              <a:gd name="connsiteX3" fmla="*/ 5270498 w 5372100"/>
              <a:gd name="connsiteY3" fmla="*/ 8345 h 617944"/>
              <a:gd name="connsiteX4" fmla="*/ 5342341 w 5372100"/>
              <a:gd name="connsiteY4" fmla="*/ 19054 h 617944"/>
              <a:gd name="connsiteX5" fmla="*/ 5372099 w 5372100"/>
              <a:gd name="connsiteY5" fmla="*/ 109948 h 617944"/>
              <a:gd name="connsiteX6" fmla="*/ 5372100 w 5372100"/>
              <a:gd name="connsiteY6" fmla="*/ 516342 h 617944"/>
              <a:gd name="connsiteX7" fmla="*/ 5342341 w 5372100"/>
              <a:gd name="connsiteY7" fmla="*/ 588185 h 617944"/>
              <a:gd name="connsiteX8" fmla="*/ 5270497 w 5372100"/>
              <a:gd name="connsiteY8" fmla="*/ 617944 h 617944"/>
              <a:gd name="connsiteX9" fmla="*/ 101602 w 5372100"/>
              <a:gd name="connsiteY9" fmla="*/ 617944 h 617944"/>
              <a:gd name="connsiteX10" fmla="*/ 29759 w 5372100"/>
              <a:gd name="connsiteY10" fmla="*/ 588185 h 617944"/>
              <a:gd name="connsiteX11" fmla="*/ 1 w 5372100"/>
              <a:gd name="connsiteY11" fmla="*/ 516341 h 617944"/>
              <a:gd name="connsiteX12" fmla="*/ 0 w 5372100"/>
              <a:gd name="connsiteY12" fmla="*/ 109947 h 617944"/>
              <a:gd name="connsiteX0" fmla="*/ 0 w 5373644"/>
              <a:gd name="connsiteY0" fmla="*/ 109947 h 632231"/>
              <a:gd name="connsiteX1" fmla="*/ 29759 w 5373644"/>
              <a:gd name="connsiteY1" fmla="*/ 38104 h 632231"/>
              <a:gd name="connsiteX2" fmla="*/ 101603 w 5373644"/>
              <a:gd name="connsiteY2" fmla="*/ 8346 h 632231"/>
              <a:gd name="connsiteX3" fmla="*/ 5270498 w 5373644"/>
              <a:gd name="connsiteY3" fmla="*/ 8345 h 632231"/>
              <a:gd name="connsiteX4" fmla="*/ 5342341 w 5373644"/>
              <a:gd name="connsiteY4" fmla="*/ 19054 h 632231"/>
              <a:gd name="connsiteX5" fmla="*/ 5372099 w 5373644"/>
              <a:gd name="connsiteY5" fmla="*/ 109948 h 632231"/>
              <a:gd name="connsiteX6" fmla="*/ 5372100 w 5373644"/>
              <a:gd name="connsiteY6" fmla="*/ 516342 h 632231"/>
              <a:gd name="connsiteX7" fmla="*/ 5342341 w 5373644"/>
              <a:gd name="connsiteY7" fmla="*/ 588185 h 632231"/>
              <a:gd name="connsiteX8" fmla="*/ 5346697 w 5373644"/>
              <a:gd name="connsiteY8" fmla="*/ 632231 h 632231"/>
              <a:gd name="connsiteX9" fmla="*/ 101602 w 5373644"/>
              <a:gd name="connsiteY9" fmla="*/ 617944 h 632231"/>
              <a:gd name="connsiteX10" fmla="*/ 29759 w 5373644"/>
              <a:gd name="connsiteY10" fmla="*/ 588185 h 632231"/>
              <a:gd name="connsiteX11" fmla="*/ 1 w 5373644"/>
              <a:gd name="connsiteY11" fmla="*/ 516341 h 632231"/>
              <a:gd name="connsiteX12" fmla="*/ 0 w 537364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88185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59610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523320"/>
              <a:gd name="connsiteY0" fmla="*/ 101602 h 623886"/>
              <a:gd name="connsiteX1" fmla="*/ 29759 w 5523320"/>
              <a:gd name="connsiteY1" fmla="*/ 29759 h 623886"/>
              <a:gd name="connsiteX2" fmla="*/ 101603 w 5523320"/>
              <a:gd name="connsiteY2" fmla="*/ 1 h 623886"/>
              <a:gd name="connsiteX3" fmla="*/ 5270498 w 5523320"/>
              <a:gd name="connsiteY3" fmla="*/ 0 h 623886"/>
              <a:gd name="connsiteX4" fmla="*/ 5504266 w 5523320"/>
              <a:gd name="connsiteY4" fmla="*/ 29759 h 623886"/>
              <a:gd name="connsiteX5" fmla="*/ 5372099 w 5523320"/>
              <a:gd name="connsiteY5" fmla="*/ 101603 h 623886"/>
              <a:gd name="connsiteX6" fmla="*/ 5372100 w 5523320"/>
              <a:gd name="connsiteY6" fmla="*/ 507997 h 623886"/>
              <a:gd name="connsiteX7" fmla="*/ 5410200 w 5523320"/>
              <a:gd name="connsiteY7" fmla="*/ 551265 h 623886"/>
              <a:gd name="connsiteX8" fmla="*/ 5346697 w 5523320"/>
              <a:gd name="connsiteY8" fmla="*/ 623886 h 623886"/>
              <a:gd name="connsiteX9" fmla="*/ 101602 w 5523320"/>
              <a:gd name="connsiteY9" fmla="*/ 609599 h 623886"/>
              <a:gd name="connsiteX10" fmla="*/ 29759 w 5523320"/>
              <a:gd name="connsiteY10" fmla="*/ 579840 h 623886"/>
              <a:gd name="connsiteX11" fmla="*/ 1 w 5523320"/>
              <a:gd name="connsiteY11" fmla="*/ 507996 h 623886"/>
              <a:gd name="connsiteX12" fmla="*/ 0 w 5523320"/>
              <a:gd name="connsiteY12" fmla="*/ 101602 h 623886"/>
              <a:gd name="connsiteX0" fmla="*/ 0 w 5527550"/>
              <a:gd name="connsiteY0" fmla="*/ 101602 h 623886"/>
              <a:gd name="connsiteX1" fmla="*/ 29759 w 5527550"/>
              <a:gd name="connsiteY1" fmla="*/ 29759 h 623886"/>
              <a:gd name="connsiteX2" fmla="*/ 101603 w 5527550"/>
              <a:gd name="connsiteY2" fmla="*/ 1 h 623886"/>
              <a:gd name="connsiteX3" fmla="*/ 5270498 w 5527550"/>
              <a:gd name="connsiteY3" fmla="*/ 0 h 623886"/>
              <a:gd name="connsiteX4" fmla="*/ 5504266 w 5527550"/>
              <a:gd name="connsiteY4" fmla="*/ 29759 h 623886"/>
              <a:gd name="connsiteX5" fmla="*/ 5410200 w 5527550"/>
              <a:gd name="connsiteY5" fmla="*/ 120653 h 623886"/>
              <a:gd name="connsiteX6" fmla="*/ 5372100 w 5527550"/>
              <a:gd name="connsiteY6" fmla="*/ 507997 h 623886"/>
              <a:gd name="connsiteX7" fmla="*/ 5410200 w 5527550"/>
              <a:gd name="connsiteY7" fmla="*/ 551265 h 623886"/>
              <a:gd name="connsiteX8" fmla="*/ 5346697 w 5527550"/>
              <a:gd name="connsiteY8" fmla="*/ 623886 h 623886"/>
              <a:gd name="connsiteX9" fmla="*/ 101602 w 5527550"/>
              <a:gd name="connsiteY9" fmla="*/ 609599 h 623886"/>
              <a:gd name="connsiteX10" fmla="*/ 29759 w 5527550"/>
              <a:gd name="connsiteY10" fmla="*/ 579840 h 623886"/>
              <a:gd name="connsiteX11" fmla="*/ 1 w 5527550"/>
              <a:gd name="connsiteY11" fmla="*/ 507996 h 623886"/>
              <a:gd name="connsiteX12" fmla="*/ 0 w 5527550"/>
              <a:gd name="connsiteY12" fmla="*/ 101602 h 6238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372100 w 5622800"/>
              <a:gd name="connsiteY6" fmla="*/ 517397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410200 w 5622800"/>
              <a:gd name="connsiteY6" fmla="*/ 550735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6335"/>
              <a:gd name="connsiteX1" fmla="*/ 29759 w 5622800"/>
              <a:gd name="connsiteY1" fmla="*/ 39159 h 636335"/>
              <a:gd name="connsiteX2" fmla="*/ 101603 w 5622800"/>
              <a:gd name="connsiteY2" fmla="*/ 9401 h 636335"/>
              <a:gd name="connsiteX3" fmla="*/ 5270498 w 5622800"/>
              <a:gd name="connsiteY3" fmla="*/ 9400 h 636335"/>
              <a:gd name="connsiteX4" fmla="*/ 5599516 w 5622800"/>
              <a:gd name="connsiteY4" fmla="*/ 20109 h 636335"/>
              <a:gd name="connsiteX5" fmla="*/ 5410200 w 5622800"/>
              <a:gd name="connsiteY5" fmla="*/ 130053 h 636335"/>
              <a:gd name="connsiteX6" fmla="*/ 5410200 w 5622800"/>
              <a:gd name="connsiteY6" fmla="*/ 550735 h 636335"/>
              <a:gd name="connsiteX7" fmla="*/ 5591175 w 5622800"/>
              <a:gd name="connsiteY7" fmla="*/ 622577 h 636335"/>
              <a:gd name="connsiteX8" fmla="*/ 5346697 w 5622800"/>
              <a:gd name="connsiteY8" fmla="*/ 633286 h 636335"/>
              <a:gd name="connsiteX9" fmla="*/ 101602 w 5622800"/>
              <a:gd name="connsiteY9" fmla="*/ 618999 h 636335"/>
              <a:gd name="connsiteX10" fmla="*/ 29759 w 5622800"/>
              <a:gd name="connsiteY10" fmla="*/ 589240 h 636335"/>
              <a:gd name="connsiteX11" fmla="*/ 1 w 5622800"/>
              <a:gd name="connsiteY11" fmla="*/ 517396 h 636335"/>
              <a:gd name="connsiteX12" fmla="*/ 0 w 5622800"/>
              <a:gd name="connsiteY12" fmla="*/ 111002 h 636335"/>
              <a:gd name="connsiteX0" fmla="*/ 0 w 5622800"/>
              <a:gd name="connsiteY0" fmla="*/ 106239 h 631572"/>
              <a:gd name="connsiteX1" fmla="*/ 29759 w 5622800"/>
              <a:gd name="connsiteY1" fmla="*/ 34396 h 631572"/>
              <a:gd name="connsiteX2" fmla="*/ 101603 w 5622800"/>
              <a:gd name="connsiteY2" fmla="*/ 4638 h 631572"/>
              <a:gd name="connsiteX3" fmla="*/ 5270498 w 5622800"/>
              <a:gd name="connsiteY3" fmla="*/ 4637 h 631572"/>
              <a:gd name="connsiteX4" fmla="*/ 5599516 w 5622800"/>
              <a:gd name="connsiteY4" fmla="*/ 15346 h 631572"/>
              <a:gd name="connsiteX5" fmla="*/ 5410200 w 5622800"/>
              <a:gd name="connsiteY5" fmla="*/ 96715 h 631572"/>
              <a:gd name="connsiteX6" fmla="*/ 5410200 w 5622800"/>
              <a:gd name="connsiteY6" fmla="*/ 545972 h 631572"/>
              <a:gd name="connsiteX7" fmla="*/ 5591175 w 5622800"/>
              <a:gd name="connsiteY7" fmla="*/ 617814 h 631572"/>
              <a:gd name="connsiteX8" fmla="*/ 5346697 w 5622800"/>
              <a:gd name="connsiteY8" fmla="*/ 628523 h 631572"/>
              <a:gd name="connsiteX9" fmla="*/ 101602 w 5622800"/>
              <a:gd name="connsiteY9" fmla="*/ 614236 h 631572"/>
              <a:gd name="connsiteX10" fmla="*/ 29759 w 5622800"/>
              <a:gd name="connsiteY10" fmla="*/ 584477 h 631572"/>
              <a:gd name="connsiteX11" fmla="*/ 1 w 5622800"/>
              <a:gd name="connsiteY11" fmla="*/ 512633 h 631572"/>
              <a:gd name="connsiteX12" fmla="*/ 0 w 5622800"/>
              <a:gd name="connsiteY12" fmla="*/ 106239 h 631572"/>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6155264"/>
              <a:gd name="connsiteY0" fmla="*/ 118796 h 644129"/>
              <a:gd name="connsiteX1" fmla="*/ 29759 w 6155264"/>
              <a:gd name="connsiteY1" fmla="*/ 46953 h 644129"/>
              <a:gd name="connsiteX2" fmla="*/ 101603 w 6155264"/>
              <a:gd name="connsiteY2" fmla="*/ 17195 h 644129"/>
              <a:gd name="connsiteX3" fmla="*/ 5270498 w 6155264"/>
              <a:gd name="connsiteY3" fmla="*/ 17194 h 644129"/>
              <a:gd name="connsiteX4" fmla="*/ 5410200 w 6155264"/>
              <a:gd name="connsiteY4" fmla="*/ 90222 h 644129"/>
              <a:gd name="connsiteX5" fmla="*/ 5410200 w 6155264"/>
              <a:gd name="connsiteY5" fmla="*/ 558529 h 644129"/>
              <a:gd name="connsiteX6" fmla="*/ 5591175 w 6155264"/>
              <a:gd name="connsiteY6" fmla="*/ 630371 h 644129"/>
              <a:gd name="connsiteX7" fmla="*/ 5346697 w 6155264"/>
              <a:gd name="connsiteY7" fmla="*/ 641080 h 644129"/>
              <a:gd name="connsiteX8" fmla="*/ 101602 w 6155264"/>
              <a:gd name="connsiteY8" fmla="*/ 626793 h 644129"/>
              <a:gd name="connsiteX9" fmla="*/ 29759 w 6155264"/>
              <a:gd name="connsiteY9" fmla="*/ 597034 h 644129"/>
              <a:gd name="connsiteX10" fmla="*/ 1 w 6155264"/>
              <a:gd name="connsiteY10" fmla="*/ 525190 h 644129"/>
              <a:gd name="connsiteX11" fmla="*/ 0 w 6155264"/>
              <a:gd name="connsiteY11" fmla="*/ 118796 h 64412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90233 h 715566"/>
              <a:gd name="connsiteX1" fmla="*/ 29759 w 6155264"/>
              <a:gd name="connsiteY1" fmla="*/ 118390 h 715566"/>
              <a:gd name="connsiteX2" fmla="*/ 101603 w 6155264"/>
              <a:gd name="connsiteY2" fmla="*/ 88632 h 715566"/>
              <a:gd name="connsiteX3" fmla="*/ 5270498 w 6155264"/>
              <a:gd name="connsiteY3" fmla="*/ 88631 h 715566"/>
              <a:gd name="connsiteX4" fmla="*/ 5410200 w 6155264"/>
              <a:gd name="connsiteY4" fmla="*/ 109272 h 715566"/>
              <a:gd name="connsiteX5" fmla="*/ 5410200 w 6155264"/>
              <a:gd name="connsiteY5" fmla="*/ 629966 h 715566"/>
              <a:gd name="connsiteX6" fmla="*/ 5591175 w 6155264"/>
              <a:gd name="connsiteY6" fmla="*/ 701808 h 715566"/>
              <a:gd name="connsiteX7" fmla="*/ 5346697 w 6155264"/>
              <a:gd name="connsiteY7" fmla="*/ 712517 h 715566"/>
              <a:gd name="connsiteX8" fmla="*/ 101602 w 6155264"/>
              <a:gd name="connsiteY8" fmla="*/ 698230 h 715566"/>
              <a:gd name="connsiteX9" fmla="*/ 29759 w 6155264"/>
              <a:gd name="connsiteY9" fmla="*/ 668471 h 715566"/>
              <a:gd name="connsiteX10" fmla="*/ 1 w 6155264"/>
              <a:gd name="connsiteY10" fmla="*/ 596627 h 715566"/>
              <a:gd name="connsiteX11" fmla="*/ 0 w 6155264"/>
              <a:gd name="connsiteY11" fmla="*/ 190233 h 715566"/>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8807 h 744140"/>
              <a:gd name="connsiteX1" fmla="*/ 29759 w 6155264"/>
              <a:gd name="connsiteY1" fmla="*/ 146964 h 744140"/>
              <a:gd name="connsiteX2" fmla="*/ 101603 w 6155264"/>
              <a:gd name="connsiteY2" fmla="*/ 117206 h 744140"/>
              <a:gd name="connsiteX3" fmla="*/ 5270498 w 6155264"/>
              <a:gd name="connsiteY3" fmla="*/ 117205 h 744140"/>
              <a:gd name="connsiteX4" fmla="*/ 5410200 w 6155264"/>
              <a:gd name="connsiteY4" fmla="*/ 109272 h 744140"/>
              <a:gd name="connsiteX5" fmla="*/ 5410200 w 6155264"/>
              <a:gd name="connsiteY5" fmla="*/ 658540 h 744140"/>
              <a:gd name="connsiteX6" fmla="*/ 5591175 w 6155264"/>
              <a:gd name="connsiteY6" fmla="*/ 730382 h 744140"/>
              <a:gd name="connsiteX7" fmla="*/ 5346697 w 6155264"/>
              <a:gd name="connsiteY7" fmla="*/ 741091 h 744140"/>
              <a:gd name="connsiteX8" fmla="*/ 101602 w 6155264"/>
              <a:gd name="connsiteY8" fmla="*/ 726804 h 744140"/>
              <a:gd name="connsiteX9" fmla="*/ 29759 w 6155264"/>
              <a:gd name="connsiteY9" fmla="*/ 697045 h 744140"/>
              <a:gd name="connsiteX10" fmla="*/ 1 w 6155264"/>
              <a:gd name="connsiteY10" fmla="*/ 625201 h 744140"/>
              <a:gd name="connsiteX11" fmla="*/ 0 w 6155264"/>
              <a:gd name="connsiteY11" fmla="*/ 218807 h 744140"/>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1664 h 736997"/>
              <a:gd name="connsiteX1" fmla="*/ 29759 w 6155264"/>
              <a:gd name="connsiteY1" fmla="*/ 139821 h 736997"/>
              <a:gd name="connsiteX2" fmla="*/ 101603 w 6155264"/>
              <a:gd name="connsiteY2" fmla="*/ 110063 h 736997"/>
              <a:gd name="connsiteX3" fmla="*/ 5270498 w 6155264"/>
              <a:gd name="connsiteY3" fmla="*/ 110062 h 736997"/>
              <a:gd name="connsiteX4" fmla="*/ 5410200 w 6155264"/>
              <a:gd name="connsiteY4" fmla="*/ 109272 h 736997"/>
              <a:gd name="connsiteX5" fmla="*/ 5410200 w 6155264"/>
              <a:gd name="connsiteY5" fmla="*/ 651397 h 736997"/>
              <a:gd name="connsiteX6" fmla="*/ 5591175 w 6155264"/>
              <a:gd name="connsiteY6" fmla="*/ 723239 h 736997"/>
              <a:gd name="connsiteX7" fmla="*/ 5346697 w 6155264"/>
              <a:gd name="connsiteY7" fmla="*/ 733948 h 736997"/>
              <a:gd name="connsiteX8" fmla="*/ 101602 w 6155264"/>
              <a:gd name="connsiteY8" fmla="*/ 719661 h 736997"/>
              <a:gd name="connsiteX9" fmla="*/ 29759 w 6155264"/>
              <a:gd name="connsiteY9" fmla="*/ 689902 h 736997"/>
              <a:gd name="connsiteX10" fmla="*/ 1 w 6155264"/>
              <a:gd name="connsiteY10" fmla="*/ 618058 h 736997"/>
              <a:gd name="connsiteX11" fmla="*/ 0 w 6155264"/>
              <a:gd name="connsiteY11" fmla="*/ 211664 h 736997"/>
              <a:gd name="connsiteX0" fmla="*/ 0 w 6155264"/>
              <a:gd name="connsiteY0" fmla="*/ 102392 h 627725"/>
              <a:gd name="connsiteX1" fmla="*/ 29759 w 6155264"/>
              <a:gd name="connsiteY1" fmla="*/ 30549 h 627725"/>
              <a:gd name="connsiteX2" fmla="*/ 101603 w 6155264"/>
              <a:gd name="connsiteY2" fmla="*/ 791 h 627725"/>
              <a:gd name="connsiteX3" fmla="*/ 5270498 w 6155264"/>
              <a:gd name="connsiteY3" fmla="*/ 790 h 627725"/>
              <a:gd name="connsiteX4" fmla="*/ 5410200 w 6155264"/>
              <a:gd name="connsiteY4" fmla="*/ 0 h 627725"/>
              <a:gd name="connsiteX5" fmla="*/ 5410200 w 6155264"/>
              <a:gd name="connsiteY5" fmla="*/ 542125 h 627725"/>
              <a:gd name="connsiteX6" fmla="*/ 5591175 w 6155264"/>
              <a:gd name="connsiteY6" fmla="*/ 613967 h 627725"/>
              <a:gd name="connsiteX7" fmla="*/ 5346697 w 6155264"/>
              <a:gd name="connsiteY7" fmla="*/ 624676 h 627725"/>
              <a:gd name="connsiteX8" fmla="*/ 101602 w 6155264"/>
              <a:gd name="connsiteY8" fmla="*/ 610389 h 627725"/>
              <a:gd name="connsiteX9" fmla="*/ 29759 w 6155264"/>
              <a:gd name="connsiteY9" fmla="*/ 580630 h 627725"/>
              <a:gd name="connsiteX10" fmla="*/ 1 w 6155264"/>
              <a:gd name="connsiteY10" fmla="*/ 508786 h 627725"/>
              <a:gd name="connsiteX11" fmla="*/ 0 w 6155264"/>
              <a:gd name="connsiteY11" fmla="*/ 102392 h 627725"/>
              <a:gd name="connsiteX0" fmla="*/ 0 w 6155264"/>
              <a:gd name="connsiteY0" fmla="*/ 101602 h 643531"/>
              <a:gd name="connsiteX1" fmla="*/ 29759 w 6155264"/>
              <a:gd name="connsiteY1" fmla="*/ 29759 h 643531"/>
              <a:gd name="connsiteX2" fmla="*/ 101603 w 6155264"/>
              <a:gd name="connsiteY2" fmla="*/ 1 h 643531"/>
              <a:gd name="connsiteX3" fmla="*/ 5270498 w 6155264"/>
              <a:gd name="connsiteY3" fmla="*/ 0 h 643531"/>
              <a:gd name="connsiteX4" fmla="*/ 5410200 w 6155264"/>
              <a:gd name="connsiteY4" fmla="*/ 541335 h 643531"/>
              <a:gd name="connsiteX5" fmla="*/ 5591175 w 6155264"/>
              <a:gd name="connsiteY5" fmla="*/ 613177 h 643531"/>
              <a:gd name="connsiteX6" fmla="*/ 5346697 w 6155264"/>
              <a:gd name="connsiteY6" fmla="*/ 623886 h 643531"/>
              <a:gd name="connsiteX7" fmla="*/ 101602 w 6155264"/>
              <a:gd name="connsiteY7" fmla="*/ 609599 h 643531"/>
              <a:gd name="connsiteX8" fmla="*/ 29759 w 6155264"/>
              <a:gd name="connsiteY8" fmla="*/ 579840 h 643531"/>
              <a:gd name="connsiteX9" fmla="*/ 1 w 6155264"/>
              <a:gd name="connsiteY9" fmla="*/ 507996 h 643531"/>
              <a:gd name="connsiteX10" fmla="*/ 0 w 6155264"/>
              <a:gd name="connsiteY10" fmla="*/ 101602 h 643531"/>
              <a:gd name="connsiteX0" fmla="*/ 0 w 6294966"/>
              <a:gd name="connsiteY0" fmla="*/ 101602 h 643531"/>
              <a:gd name="connsiteX1" fmla="*/ 29759 w 6294966"/>
              <a:gd name="connsiteY1" fmla="*/ 29759 h 643531"/>
              <a:gd name="connsiteX2" fmla="*/ 101603 w 6294966"/>
              <a:gd name="connsiteY2" fmla="*/ 1 h 643531"/>
              <a:gd name="connsiteX3" fmla="*/ 5410200 w 6294966"/>
              <a:gd name="connsiteY3" fmla="*/ 0 h 643531"/>
              <a:gd name="connsiteX4" fmla="*/ 5410200 w 6294966"/>
              <a:gd name="connsiteY4" fmla="*/ 541335 h 643531"/>
              <a:gd name="connsiteX5" fmla="*/ 5591175 w 6294966"/>
              <a:gd name="connsiteY5" fmla="*/ 613177 h 643531"/>
              <a:gd name="connsiteX6" fmla="*/ 5346697 w 6294966"/>
              <a:gd name="connsiteY6" fmla="*/ 623886 h 643531"/>
              <a:gd name="connsiteX7" fmla="*/ 101602 w 6294966"/>
              <a:gd name="connsiteY7" fmla="*/ 609599 h 643531"/>
              <a:gd name="connsiteX8" fmla="*/ 29759 w 6294966"/>
              <a:gd name="connsiteY8" fmla="*/ 579840 h 643531"/>
              <a:gd name="connsiteX9" fmla="*/ 1 w 6294966"/>
              <a:gd name="connsiteY9" fmla="*/ 507996 h 643531"/>
              <a:gd name="connsiteX10" fmla="*/ 0 w 6294966"/>
              <a:gd name="connsiteY10" fmla="*/ 101602 h 643531"/>
              <a:gd name="connsiteX0" fmla="*/ 0 w 5601759"/>
              <a:gd name="connsiteY0" fmla="*/ 101602 h 650661"/>
              <a:gd name="connsiteX1" fmla="*/ 29759 w 5601759"/>
              <a:gd name="connsiteY1" fmla="*/ 29759 h 650661"/>
              <a:gd name="connsiteX2" fmla="*/ 101603 w 5601759"/>
              <a:gd name="connsiteY2" fmla="*/ 1 h 650661"/>
              <a:gd name="connsiteX3" fmla="*/ 5410200 w 5601759"/>
              <a:gd name="connsiteY3" fmla="*/ 0 h 650661"/>
              <a:gd name="connsiteX4" fmla="*/ 5410200 w 5601759"/>
              <a:gd name="connsiteY4" fmla="*/ 541335 h 650661"/>
              <a:gd name="connsiteX5" fmla="*/ 5591175 w 5601759"/>
              <a:gd name="connsiteY5" fmla="*/ 613177 h 650661"/>
              <a:gd name="connsiteX6" fmla="*/ 5346697 w 5601759"/>
              <a:gd name="connsiteY6" fmla="*/ 623886 h 650661"/>
              <a:gd name="connsiteX7" fmla="*/ 101602 w 5601759"/>
              <a:gd name="connsiteY7" fmla="*/ 609599 h 650661"/>
              <a:gd name="connsiteX8" fmla="*/ 29759 w 5601759"/>
              <a:gd name="connsiteY8" fmla="*/ 579840 h 650661"/>
              <a:gd name="connsiteX9" fmla="*/ 1 w 5601759"/>
              <a:gd name="connsiteY9" fmla="*/ 507996 h 650661"/>
              <a:gd name="connsiteX10" fmla="*/ 0 w 5601759"/>
              <a:gd name="connsiteY10" fmla="*/ 101602 h 650661"/>
              <a:gd name="connsiteX0" fmla="*/ 0 w 5601759"/>
              <a:gd name="connsiteY0" fmla="*/ 101602 h 671375"/>
              <a:gd name="connsiteX1" fmla="*/ 29759 w 5601759"/>
              <a:gd name="connsiteY1" fmla="*/ 29759 h 671375"/>
              <a:gd name="connsiteX2" fmla="*/ 101603 w 5601759"/>
              <a:gd name="connsiteY2" fmla="*/ 1 h 671375"/>
              <a:gd name="connsiteX3" fmla="*/ 5410200 w 5601759"/>
              <a:gd name="connsiteY3" fmla="*/ 0 h 671375"/>
              <a:gd name="connsiteX4" fmla="*/ 5410200 w 5601759"/>
              <a:gd name="connsiteY4" fmla="*/ 541335 h 671375"/>
              <a:gd name="connsiteX5" fmla="*/ 5591175 w 5601759"/>
              <a:gd name="connsiteY5" fmla="*/ 613177 h 671375"/>
              <a:gd name="connsiteX6" fmla="*/ 5346697 w 5601759"/>
              <a:gd name="connsiteY6" fmla="*/ 623886 h 671375"/>
              <a:gd name="connsiteX7" fmla="*/ 101602 w 5601759"/>
              <a:gd name="connsiteY7" fmla="*/ 609599 h 671375"/>
              <a:gd name="connsiteX8" fmla="*/ 29759 w 5601759"/>
              <a:gd name="connsiteY8" fmla="*/ 579840 h 671375"/>
              <a:gd name="connsiteX9" fmla="*/ 1 w 5601759"/>
              <a:gd name="connsiteY9" fmla="*/ 507996 h 671375"/>
              <a:gd name="connsiteX10" fmla="*/ 0 w 5601759"/>
              <a:gd name="connsiteY10" fmla="*/ 101602 h 67137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346697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6294967"/>
              <a:gd name="connsiteY0" fmla="*/ 101602 h 623886"/>
              <a:gd name="connsiteX1" fmla="*/ 29759 w 6294967"/>
              <a:gd name="connsiteY1" fmla="*/ 29759 h 623886"/>
              <a:gd name="connsiteX2" fmla="*/ 101603 w 6294967"/>
              <a:gd name="connsiteY2" fmla="*/ 1 h 623886"/>
              <a:gd name="connsiteX3" fmla="*/ 5410200 w 6294967"/>
              <a:gd name="connsiteY3" fmla="*/ 0 h 623886"/>
              <a:gd name="connsiteX4" fmla="*/ 5410201 w 6294967"/>
              <a:gd name="connsiteY4" fmla="*/ 623886 h 623886"/>
              <a:gd name="connsiteX5" fmla="*/ 101602 w 6294967"/>
              <a:gd name="connsiteY5" fmla="*/ 609599 h 623886"/>
              <a:gd name="connsiteX6" fmla="*/ 29759 w 6294967"/>
              <a:gd name="connsiteY6" fmla="*/ 579840 h 623886"/>
              <a:gd name="connsiteX7" fmla="*/ 1 w 6294967"/>
              <a:gd name="connsiteY7" fmla="*/ 507996 h 623886"/>
              <a:gd name="connsiteX8" fmla="*/ 0 w 6294967"/>
              <a:gd name="connsiteY8" fmla="*/ 101602 h 623886"/>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410201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5427132"/>
              <a:gd name="connsiteY0" fmla="*/ 101602 h 623886"/>
              <a:gd name="connsiteX1" fmla="*/ 29759 w 5427132"/>
              <a:gd name="connsiteY1" fmla="*/ 29759 h 623886"/>
              <a:gd name="connsiteX2" fmla="*/ 101603 w 5427132"/>
              <a:gd name="connsiteY2" fmla="*/ 1 h 623886"/>
              <a:gd name="connsiteX3" fmla="*/ 5410200 w 5427132"/>
              <a:gd name="connsiteY3" fmla="*/ 0 h 623886"/>
              <a:gd name="connsiteX4" fmla="*/ 5410201 w 5427132"/>
              <a:gd name="connsiteY4" fmla="*/ 623886 h 623886"/>
              <a:gd name="connsiteX5" fmla="*/ 101602 w 5427132"/>
              <a:gd name="connsiteY5" fmla="*/ 609599 h 623886"/>
              <a:gd name="connsiteX6" fmla="*/ 29759 w 5427132"/>
              <a:gd name="connsiteY6" fmla="*/ 579840 h 623886"/>
              <a:gd name="connsiteX7" fmla="*/ 1 w 5427132"/>
              <a:gd name="connsiteY7" fmla="*/ 507996 h 623886"/>
              <a:gd name="connsiteX8" fmla="*/ 0 w 5427132"/>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2618" h="623886">
                <a:moveTo>
                  <a:pt x="0" y="101602"/>
                </a:moveTo>
                <a:cubicBezTo>
                  <a:pt x="0" y="74655"/>
                  <a:pt x="10705" y="48813"/>
                  <a:pt x="29759" y="29759"/>
                </a:cubicBezTo>
                <a:cubicBezTo>
                  <a:pt x="48813" y="10705"/>
                  <a:pt x="74656" y="1"/>
                  <a:pt x="101603" y="1"/>
                </a:cubicBezTo>
                <a:lnTo>
                  <a:pt x="5410200" y="0"/>
                </a:lnTo>
                <a:cubicBezTo>
                  <a:pt x="5412618" y="429192"/>
                  <a:pt x="5409142" y="154439"/>
                  <a:pt x="5410201" y="623886"/>
                </a:cubicBezTo>
                <a:lnTo>
                  <a:pt x="101602" y="609599"/>
                </a:lnTo>
                <a:cubicBezTo>
                  <a:pt x="74655" y="609599"/>
                  <a:pt x="48813" y="598894"/>
                  <a:pt x="29759" y="579840"/>
                </a:cubicBezTo>
                <a:cubicBezTo>
                  <a:pt x="10705" y="560786"/>
                  <a:pt x="0" y="534943"/>
                  <a:pt x="1" y="507996"/>
                </a:cubicBezTo>
                <a:cubicBezTo>
                  <a:pt x="1" y="372531"/>
                  <a:pt x="0" y="237067"/>
                  <a:pt x="0" y="101602"/>
                </a:cubicBezTo>
                <a:close/>
              </a:path>
            </a:pathLst>
          </a:custGeom>
          <a:solidFill>
            <a:schemeClr val="accent1">
              <a:lumMod val="75000"/>
            </a:schemeClr>
          </a:solidFill>
          <a:ln w="3175">
            <a:solidFill>
              <a:schemeClr val="accent1">
                <a:lumMod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57143" tIns="28571" rIns="57143" bIns="28571" rtlCol="0" anchor="ctr"/>
          <a:lstStyle/>
          <a:p>
            <a:pPr algn="ctr"/>
            <a:endParaRPr lang="en-US" sz="875"/>
          </a:p>
        </p:txBody>
      </p:sp>
      <p:sp>
        <p:nvSpPr>
          <p:cNvPr id="6" name="TextBox 5"/>
          <p:cNvSpPr txBox="1"/>
          <p:nvPr/>
        </p:nvSpPr>
        <p:spPr>
          <a:xfrm>
            <a:off x="6012366" y="353525"/>
            <a:ext cx="5296829" cy="481021"/>
          </a:xfrm>
          <a:prstGeom prst="rect">
            <a:avLst/>
          </a:prstGeom>
          <a:noFill/>
        </p:spPr>
        <p:txBody>
          <a:bodyPr wrap="square" lIns="57143" tIns="28571" rIns="57143" bIns="28571" rtlCol="0">
            <a:spAutoFit/>
          </a:bodyPr>
          <a:lstStyle/>
          <a:p>
            <a:r>
              <a:rPr lang="en-US" sz="2751" dirty="0">
                <a:solidFill>
                  <a:schemeClr val="bg1"/>
                </a:solidFill>
              </a:rPr>
              <a:t>Credential Metadata</a:t>
            </a:r>
          </a:p>
        </p:txBody>
      </p:sp>
      <p:sp>
        <p:nvSpPr>
          <p:cNvPr id="7" name="Rectangle 6"/>
          <p:cNvSpPr/>
          <p:nvPr/>
        </p:nvSpPr>
        <p:spPr>
          <a:xfrm>
            <a:off x="3545159" y="4920476"/>
            <a:ext cx="5589549" cy="710891"/>
          </a:xfrm>
          <a:prstGeom prst="rect">
            <a:avLst/>
          </a:prstGeom>
          <a:noFill/>
          <a:ln w="1143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5"/>
          </a:p>
        </p:txBody>
      </p:sp>
    </p:spTree>
    <p:extLst>
      <p:ext uri="{BB962C8B-B14F-4D97-AF65-F5344CB8AC3E}">
        <p14:creationId xmlns:p14="http://schemas.microsoft.com/office/powerpoint/2010/main" val="38536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198089" y="314948"/>
            <a:ext cx="8127993" cy="14782787"/>
          </a:xfrm>
          <a:prstGeom prst="rect">
            <a:avLst/>
          </a:prstGeom>
        </p:spPr>
      </p:pic>
    </p:spTree>
    <p:extLst>
      <p:ext uri="{BB962C8B-B14F-4D97-AF65-F5344CB8AC3E}">
        <p14:creationId xmlns:p14="http://schemas.microsoft.com/office/powerpoint/2010/main" val="2946199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084044" y="-6352146"/>
            <a:ext cx="7558411" cy="13746859"/>
          </a:xfrm>
          <a:prstGeom prst="rect">
            <a:avLst/>
          </a:prstGeom>
        </p:spPr>
      </p:pic>
    </p:spTree>
    <p:extLst>
      <p:ext uri="{BB962C8B-B14F-4D97-AF65-F5344CB8AC3E}">
        <p14:creationId xmlns:p14="http://schemas.microsoft.com/office/powerpoint/2010/main" val="2388887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5872976" y="258016"/>
            <a:ext cx="5414149" cy="703552"/>
          </a:xfrm>
          <a:custGeom>
            <a:avLst/>
            <a:gdLst>
              <a:gd name="connsiteX0" fmla="*/ 0 w 5372100"/>
              <a:gd name="connsiteY0" fmla="*/ 101602 h 609599"/>
              <a:gd name="connsiteX1" fmla="*/ 29759 w 5372100"/>
              <a:gd name="connsiteY1" fmla="*/ 29759 h 609599"/>
              <a:gd name="connsiteX2" fmla="*/ 101603 w 5372100"/>
              <a:gd name="connsiteY2" fmla="*/ 1 h 609599"/>
              <a:gd name="connsiteX3" fmla="*/ 5270498 w 5372100"/>
              <a:gd name="connsiteY3" fmla="*/ 0 h 609599"/>
              <a:gd name="connsiteX4" fmla="*/ 5342341 w 5372100"/>
              <a:gd name="connsiteY4" fmla="*/ 29759 h 609599"/>
              <a:gd name="connsiteX5" fmla="*/ 5372099 w 5372100"/>
              <a:gd name="connsiteY5" fmla="*/ 101603 h 609599"/>
              <a:gd name="connsiteX6" fmla="*/ 5372100 w 5372100"/>
              <a:gd name="connsiteY6" fmla="*/ 507997 h 609599"/>
              <a:gd name="connsiteX7" fmla="*/ 5342341 w 5372100"/>
              <a:gd name="connsiteY7" fmla="*/ 579840 h 609599"/>
              <a:gd name="connsiteX8" fmla="*/ 5270497 w 5372100"/>
              <a:gd name="connsiteY8" fmla="*/ 609599 h 609599"/>
              <a:gd name="connsiteX9" fmla="*/ 101602 w 5372100"/>
              <a:gd name="connsiteY9" fmla="*/ 609599 h 609599"/>
              <a:gd name="connsiteX10" fmla="*/ 29759 w 5372100"/>
              <a:gd name="connsiteY10" fmla="*/ 579840 h 609599"/>
              <a:gd name="connsiteX11" fmla="*/ 1 w 5372100"/>
              <a:gd name="connsiteY11" fmla="*/ 507996 h 609599"/>
              <a:gd name="connsiteX12" fmla="*/ 0 w 5372100"/>
              <a:gd name="connsiteY12" fmla="*/ 101602 h 609599"/>
              <a:gd name="connsiteX0" fmla="*/ 0 w 5372100"/>
              <a:gd name="connsiteY0" fmla="*/ 109947 h 617944"/>
              <a:gd name="connsiteX1" fmla="*/ 29759 w 5372100"/>
              <a:gd name="connsiteY1" fmla="*/ 38104 h 617944"/>
              <a:gd name="connsiteX2" fmla="*/ 101603 w 5372100"/>
              <a:gd name="connsiteY2" fmla="*/ 8346 h 617944"/>
              <a:gd name="connsiteX3" fmla="*/ 5270498 w 5372100"/>
              <a:gd name="connsiteY3" fmla="*/ 8345 h 617944"/>
              <a:gd name="connsiteX4" fmla="*/ 5342341 w 5372100"/>
              <a:gd name="connsiteY4" fmla="*/ 19054 h 617944"/>
              <a:gd name="connsiteX5" fmla="*/ 5372099 w 5372100"/>
              <a:gd name="connsiteY5" fmla="*/ 109948 h 617944"/>
              <a:gd name="connsiteX6" fmla="*/ 5372100 w 5372100"/>
              <a:gd name="connsiteY6" fmla="*/ 516342 h 617944"/>
              <a:gd name="connsiteX7" fmla="*/ 5342341 w 5372100"/>
              <a:gd name="connsiteY7" fmla="*/ 588185 h 617944"/>
              <a:gd name="connsiteX8" fmla="*/ 5270497 w 5372100"/>
              <a:gd name="connsiteY8" fmla="*/ 617944 h 617944"/>
              <a:gd name="connsiteX9" fmla="*/ 101602 w 5372100"/>
              <a:gd name="connsiteY9" fmla="*/ 617944 h 617944"/>
              <a:gd name="connsiteX10" fmla="*/ 29759 w 5372100"/>
              <a:gd name="connsiteY10" fmla="*/ 588185 h 617944"/>
              <a:gd name="connsiteX11" fmla="*/ 1 w 5372100"/>
              <a:gd name="connsiteY11" fmla="*/ 516341 h 617944"/>
              <a:gd name="connsiteX12" fmla="*/ 0 w 5372100"/>
              <a:gd name="connsiteY12" fmla="*/ 109947 h 617944"/>
              <a:gd name="connsiteX0" fmla="*/ 0 w 5373644"/>
              <a:gd name="connsiteY0" fmla="*/ 109947 h 632231"/>
              <a:gd name="connsiteX1" fmla="*/ 29759 w 5373644"/>
              <a:gd name="connsiteY1" fmla="*/ 38104 h 632231"/>
              <a:gd name="connsiteX2" fmla="*/ 101603 w 5373644"/>
              <a:gd name="connsiteY2" fmla="*/ 8346 h 632231"/>
              <a:gd name="connsiteX3" fmla="*/ 5270498 w 5373644"/>
              <a:gd name="connsiteY3" fmla="*/ 8345 h 632231"/>
              <a:gd name="connsiteX4" fmla="*/ 5342341 w 5373644"/>
              <a:gd name="connsiteY4" fmla="*/ 19054 h 632231"/>
              <a:gd name="connsiteX5" fmla="*/ 5372099 w 5373644"/>
              <a:gd name="connsiteY5" fmla="*/ 109948 h 632231"/>
              <a:gd name="connsiteX6" fmla="*/ 5372100 w 5373644"/>
              <a:gd name="connsiteY6" fmla="*/ 516342 h 632231"/>
              <a:gd name="connsiteX7" fmla="*/ 5342341 w 5373644"/>
              <a:gd name="connsiteY7" fmla="*/ 588185 h 632231"/>
              <a:gd name="connsiteX8" fmla="*/ 5346697 w 5373644"/>
              <a:gd name="connsiteY8" fmla="*/ 632231 h 632231"/>
              <a:gd name="connsiteX9" fmla="*/ 101602 w 5373644"/>
              <a:gd name="connsiteY9" fmla="*/ 617944 h 632231"/>
              <a:gd name="connsiteX10" fmla="*/ 29759 w 5373644"/>
              <a:gd name="connsiteY10" fmla="*/ 588185 h 632231"/>
              <a:gd name="connsiteX11" fmla="*/ 1 w 5373644"/>
              <a:gd name="connsiteY11" fmla="*/ 516341 h 632231"/>
              <a:gd name="connsiteX12" fmla="*/ 0 w 537364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88185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59610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523320"/>
              <a:gd name="connsiteY0" fmla="*/ 101602 h 623886"/>
              <a:gd name="connsiteX1" fmla="*/ 29759 w 5523320"/>
              <a:gd name="connsiteY1" fmla="*/ 29759 h 623886"/>
              <a:gd name="connsiteX2" fmla="*/ 101603 w 5523320"/>
              <a:gd name="connsiteY2" fmla="*/ 1 h 623886"/>
              <a:gd name="connsiteX3" fmla="*/ 5270498 w 5523320"/>
              <a:gd name="connsiteY3" fmla="*/ 0 h 623886"/>
              <a:gd name="connsiteX4" fmla="*/ 5504266 w 5523320"/>
              <a:gd name="connsiteY4" fmla="*/ 29759 h 623886"/>
              <a:gd name="connsiteX5" fmla="*/ 5372099 w 5523320"/>
              <a:gd name="connsiteY5" fmla="*/ 101603 h 623886"/>
              <a:gd name="connsiteX6" fmla="*/ 5372100 w 5523320"/>
              <a:gd name="connsiteY6" fmla="*/ 507997 h 623886"/>
              <a:gd name="connsiteX7" fmla="*/ 5410200 w 5523320"/>
              <a:gd name="connsiteY7" fmla="*/ 551265 h 623886"/>
              <a:gd name="connsiteX8" fmla="*/ 5346697 w 5523320"/>
              <a:gd name="connsiteY8" fmla="*/ 623886 h 623886"/>
              <a:gd name="connsiteX9" fmla="*/ 101602 w 5523320"/>
              <a:gd name="connsiteY9" fmla="*/ 609599 h 623886"/>
              <a:gd name="connsiteX10" fmla="*/ 29759 w 5523320"/>
              <a:gd name="connsiteY10" fmla="*/ 579840 h 623886"/>
              <a:gd name="connsiteX11" fmla="*/ 1 w 5523320"/>
              <a:gd name="connsiteY11" fmla="*/ 507996 h 623886"/>
              <a:gd name="connsiteX12" fmla="*/ 0 w 5523320"/>
              <a:gd name="connsiteY12" fmla="*/ 101602 h 623886"/>
              <a:gd name="connsiteX0" fmla="*/ 0 w 5527550"/>
              <a:gd name="connsiteY0" fmla="*/ 101602 h 623886"/>
              <a:gd name="connsiteX1" fmla="*/ 29759 w 5527550"/>
              <a:gd name="connsiteY1" fmla="*/ 29759 h 623886"/>
              <a:gd name="connsiteX2" fmla="*/ 101603 w 5527550"/>
              <a:gd name="connsiteY2" fmla="*/ 1 h 623886"/>
              <a:gd name="connsiteX3" fmla="*/ 5270498 w 5527550"/>
              <a:gd name="connsiteY3" fmla="*/ 0 h 623886"/>
              <a:gd name="connsiteX4" fmla="*/ 5504266 w 5527550"/>
              <a:gd name="connsiteY4" fmla="*/ 29759 h 623886"/>
              <a:gd name="connsiteX5" fmla="*/ 5410200 w 5527550"/>
              <a:gd name="connsiteY5" fmla="*/ 120653 h 623886"/>
              <a:gd name="connsiteX6" fmla="*/ 5372100 w 5527550"/>
              <a:gd name="connsiteY6" fmla="*/ 507997 h 623886"/>
              <a:gd name="connsiteX7" fmla="*/ 5410200 w 5527550"/>
              <a:gd name="connsiteY7" fmla="*/ 551265 h 623886"/>
              <a:gd name="connsiteX8" fmla="*/ 5346697 w 5527550"/>
              <a:gd name="connsiteY8" fmla="*/ 623886 h 623886"/>
              <a:gd name="connsiteX9" fmla="*/ 101602 w 5527550"/>
              <a:gd name="connsiteY9" fmla="*/ 609599 h 623886"/>
              <a:gd name="connsiteX10" fmla="*/ 29759 w 5527550"/>
              <a:gd name="connsiteY10" fmla="*/ 579840 h 623886"/>
              <a:gd name="connsiteX11" fmla="*/ 1 w 5527550"/>
              <a:gd name="connsiteY11" fmla="*/ 507996 h 623886"/>
              <a:gd name="connsiteX12" fmla="*/ 0 w 5527550"/>
              <a:gd name="connsiteY12" fmla="*/ 101602 h 6238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372100 w 5622800"/>
              <a:gd name="connsiteY6" fmla="*/ 517397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410200 w 5622800"/>
              <a:gd name="connsiteY6" fmla="*/ 550735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6335"/>
              <a:gd name="connsiteX1" fmla="*/ 29759 w 5622800"/>
              <a:gd name="connsiteY1" fmla="*/ 39159 h 636335"/>
              <a:gd name="connsiteX2" fmla="*/ 101603 w 5622800"/>
              <a:gd name="connsiteY2" fmla="*/ 9401 h 636335"/>
              <a:gd name="connsiteX3" fmla="*/ 5270498 w 5622800"/>
              <a:gd name="connsiteY3" fmla="*/ 9400 h 636335"/>
              <a:gd name="connsiteX4" fmla="*/ 5599516 w 5622800"/>
              <a:gd name="connsiteY4" fmla="*/ 20109 h 636335"/>
              <a:gd name="connsiteX5" fmla="*/ 5410200 w 5622800"/>
              <a:gd name="connsiteY5" fmla="*/ 130053 h 636335"/>
              <a:gd name="connsiteX6" fmla="*/ 5410200 w 5622800"/>
              <a:gd name="connsiteY6" fmla="*/ 550735 h 636335"/>
              <a:gd name="connsiteX7" fmla="*/ 5591175 w 5622800"/>
              <a:gd name="connsiteY7" fmla="*/ 622577 h 636335"/>
              <a:gd name="connsiteX8" fmla="*/ 5346697 w 5622800"/>
              <a:gd name="connsiteY8" fmla="*/ 633286 h 636335"/>
              <a:gd name="connsiteX9" fmla="*/ 101602 w 5622800"/>
              <a:gd name="connsiteY9" fmla="*/ 618999 h 636335"/>
              <a:gd name="connsiteX10" fmla="*/ 29759 w 5622800"/>
              <a:gd name="connsiteY10" fmla="*/ 589240 h 636335"/>
              <a:gd name="connsiteX11" fmla="*/ 1 w 5622800"/>
              <a:gd name="connsiteY11" fmla="*/ 517396 h 636335"/>
              <a:gd name="connsiteX12" fmla="*/ 0 w 5622800"/>
              <a:gd name="connsiteY12" fmla="*/ 111002 h 636335"/>
              <a:gd name="connsiteX0" fmla="*/ 0 w 5622800"/>
              <a:gd name="connsiteY0" fmla="*/ 106239 h 631572"/>
              <a:gd name="connsiteX1" fmla="*/ 29759 w 5622800"/>
              <a:gd name="connsiteY1" fmla="*/ 34396 h 631572"/>
              <a:gd name="connsiteX2" fmla="*/ 101603 w 5622800"/>
              <a:gd name="connsiteY2" fmla="*/ 4638 h 631572"/>
              <a:gd name="connsiteX3" fmla="*/ 5270498 w 5622800"/>
              <a:gd name="connsiteY3" fmla="*/ 4637 h 631572"/>
              <a:gd name="connsiteX4" fmla="*/ 5599516 w 5622800"/>
              <a:gd name="connsiteY4" fmla="*/ 15346 h 631572"/>
              <a:gd name="connsiteX5" fmla="*/ 5410200 w 5622800"/>
              <a:gd name="connsiteY5" fmla="*/ 96715 h 631572"/>
              <a:gd name="connsiteX6" fmla="*/ 5410200 w 5622800"/>
              <a:gd name="connsiteY6" fmla="*/ 545972 h 631572"/>
              <a:gd name="connsiteX7" fmla="*/ 5591175 w 5622800"/>
              <a:gd name="connsiteY7" fmla="*/ 617814 h 631572"/>
              <a:gd name="connsiteX8" fmla="*/ 5346697 w 5622800"/>
              <a:gd name="connsiteY8" fmla="*/ 628523 h 631572"/>
              <a:gd name="connsiteX9" fmla="*/ 101602 w 5622800"/>
              <a:gd name="connsiteY9" fmla="*/ 614236 h 631572"/>
              <a:gd name="connsiteX10" fmla="*/ 29759 w 5622800"/>
              <a:gd name="connsiteY10" fmla="*/ 584477 h 631572"/>
              <a:gd name="connsiteX11" fmla="*/ 1 w 5622800"/>
              <a:gd name="connsiteY11" fmla="*/ 512633 h 631572"/>
              <a:gd name="connsiteX12" fmla="*/ 0 w 5622800"/>
              <a:gd name="connsiteY12" fmla="*/ 106239 h 631572"/>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6155264"/>
              <a:gd name="connsiteY0" fmla="*/ 118796 h 644129"/>
              <a:gd name="connsiteX1" fmla="*/ 29759 w 6155264"/>
              <a:gd name="connsiteY1" fmla="*/ 46953 h 644129"/>
              <a:gd name="connsiteX2" fmla="*/ 101603 w 6155264"/>
              <a:gd name="connsiteY2" fmla="*/ 17195 h 644129"/>
              <a:gd name="connsiteX3" fmla="*/ 5270498 w 6155264"/>
              <a:gd name="connsiteY3" fmla="*/ 17194 h 644129"/>
              <a:gd name="connsiteX4" fmla="*/ 5410200 w 6155264"/>
              <a:gd name="connsiteY4" fmla="*/ 90222 h 644129"/>
              <a:gd name="connsiteX5" fmla="*/ 5410200 w 6155264"/>
              <a:gd name="connsiteY5" fmla="*/ 558529 h 644129"/>
              <a:gd name="connsiteX6" fmla="*/ 5591175 w 6155264"/>
              <a:gd name="connsiteY6" fmla="*/ 630371 h 644129"/>
              <a:gd name="connsiteX7" fmla="*/ 5346697 w 6155264"/>
              <a:gd name="connsiteY7" fmla="*/ 641080 h 644129"/>
              <a:gd name="connsiteX8" fmla="*/ 101602 w 6155264"/>
              <a:gd name="connsiteY8" fmla="*/ 626793 h 644129"/>
              <a:gd name="connsiteX9" fmla="*/ 29759 w 6155264"/>
              <a:gd name="connsiteY9" fmla="*/ 597034 h 644129"/>
              <a:gd name="connsiteX10" fmla="*/ 1 w 6155264"/>
              <a:gd name="connsiteY10" fmla="*/ 525190 h 644129"/>
              <a:gd name="connsiteX11" fmla="*/ 0 w 6155264"/>
              <a:gd name="connsiteY11" fmla="*/ 118796 h 64412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90233 h 715566"/>
              <a:gd name="connsiteX1" fmla="*/ 29759 w 6155264"/>
              <a:gd name="connsiteY1" fmla="*/ 118390 h 715566"/>
              <a:gd name="connsiteX2" fmla="*/ 101603 w 6155264"/>
              <a:gd name="connsiteY2" fmla="*/ 88632 h 715566"/>
              <a:gd name="connsiteX3" fmla="*/ 5270498 w 6155264"/>
              <a:gd name="connsiteY3" fmla="*/ 88631 h 715566"/>
              <a:gd name="connsiteX4" fmla="*/ 5410200 w 6155264"/>
              <a:gd name="connsiteY4" fmla="*/ 109272 h 715566"/>
              <a:gd name="connsiteX5" fmla="*/ 5410200 w 6155264"/>
              <a:gd name="connsiteY5" fmla="*/ 629966 h 715566"/>
              <a:gd name="connsiteX6" fmla="*/ 5591175 w 6155264"/>
              <a:gd name="connsiteY6" fmla="*/ 701808 h 715566"/>
              <a:gd name="connsiteX7" fmla="*/ 5346697 w 6155264"/>
              <a:gd name="connsiteY7" fmla="*/ 712517 h 715566"/>
              <a:gd name="connsiteX8" fmla="*/ 101602 w 6155264"/>
              <a:gd name="connsiteY8" fmla="*/ 698230 h 715566"/>
              <a:gd name="connsiteX9" fmla="*/ 29759 w 6155264"/>
              <a:gd name="connsiteY9" fmla="*/ 668471 h 715566"/>
              <a:gd name="connsiteX10" fmla="*/ 1 w 6155264"/>
              <a:gd name="connsiteY10" fmla="*/ 596627 h 715566"/>
              <a:gd name="connsiteX11" fmla="*/ 0 w 6155264"/>
              <a:gd name="connsiteY11" fmla="*/ 190233 h 715566"/>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8807 h 744140"/>
              <a:gd name="connsiteX1" fmla="*/ 29759 w 6155264"/>
              <a:gd name="connsiteY1" fmla="*/ 146964 h 744140"/>
              <a:gd name="connsiteX2" fmla="*/ 101603 w 6155264"/>
              <a:gd name="connsiteY2" fmla="*/ 117206 h 744140"/>
              <a:gd name="connsiteX3" fmla="*/ 5270498 w 6155264"/>
              <a:gd name="connsiteY3" fmla="*/ 117205 h 744140"/>
              <a:gd name="connsiteX4" fmla="*/ 5410200 w 6155264"/>
              <a:gd name="connsiteY4" fmla="*/ 109272 h 744140"/>
              <a:gd name="connsiteX5" fmla="*/ 5410200 w 6155264"/>
              <a:gd name="connsiteY5" fmla="*/ 658540 h 744140"/>
              <a:gd name="connsiteX6" fmla="*/ 5591175 w 6155264"/>
              <a:gd name="connsiteY6" fmla="*/ 730382 h 744140"/>
              <a:gd name="connsiteX7" fmla="*/ 5346697 w 6155264"/>
              <a:gd name="connsiteY7" fmla="*/ 741091 h 744140"/>
              <a:gd name="connsiteX8" fmla="*/ 101602 w 6155264"/>
              <a:gd name="connsiteY8" fmla="*/ 726804 h 744140"/>
              <a:gd name="connsiteX9" fmla="*/ 29759 w 6155264"/>
              <a:gd name="connsiteY9" fmla="*/ 697045 h 744140"/>
              <a:gd name="connsiteX10" fmla="*/ 1 w 6155264"/>
              <a:gd name="connsiteY10" fmla="*/ 625201 h 744140"/>
              <a:gd name="connsiteX11" fmla="*/ 0 w 6155264"/>
              <a:gd name="connsiteY11" fmla="*/ 218807 h 744140"/>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1664 h 736997"/>
              <a:gd name="connsiteX1" fmla="*/ 29759 w 6155264"/>
              <a:gd name="connsiteY1" fmla="*/ 139821 h 736997"/>
              <a:gd name="connsiteX2" fmla="*/ 101603 w 6155264"/>
              <a:gd name="connsiteY2" fmla="*/ 110063 h 736997"/>
              <a:gd name="connsiteX3" fmla="*/ 5270498 w 6155264"/>
              <a:gd name="connsiteY3" fmla="*/ 110062 h 736997"/>
              <a:gd name="connsiteX4" fmla="*/ 5410200 w 6155264"/>
              <a:gd name="connsiteY4" fmla="*/ 109272 h 736997"/>
              <a:gd name="connsiteX5" fmla="*/ 5410200 w 6155264"/>
              <a:gd name="connsiteY5" fmla="*/ 651397 h 736997"/>
              <a:gd name="connsiteX6" fmla="*/ 5591175 w 6155264"/>
              <a:gd name="connsiteY6" fmla="*/ 723239 h 736997"/>
              <a:gd name="connsiteX7" fmla="*/ 5346697 w 6155264"/>
              <a:gd name="connsiteY7" fmla="*/ 733948 h 736997"/>
              <a:gd name="connsiteX8" fmla="*/ 101602 w 6155264"/>
              <a:gd name="connsiteY8" fmla="*/ 719661 h 736997"/>
              <a:gd name="connsiteX9" fmla="*/ 29759 w 6155264"/>
              <a:gd name="connsiteY9" fmla="*/ 689902 h 736997"/>
              <a:gd name="connsiteX10" fmla="*/ 1 w 6155264"/>
              <a:gd name="connsiteY10" fmla="*/ 618058 h 736997"/>
              <a:gd name="connsiteX11" fmla="*/ 0 w 6155264"/>
              <a:gd name="connsiteY11" fmla="*/ 211664 h 736997"/>
              <a:gd name="connsiteX0" fmla="*/ 0 w 6155264"/>
              <a:gd name="connsiteY0" fmla="*/ 102392 h 627725"/>
              <a:gd name="connsiteX1" fmla="*/ 29759 w 6155264"/>
              <a:gd name="connsiteY1" fmla="*/ 30549 h 627725"/>
              <a:gd name="connsiteX2" fmla="*/ 101603 w 6155264"/>
              <a:gd name="connsiteY2" fmla="*/ 791 h 627725"/>
              <a:gd name="connsiteX3" fmla="*/ 5270498 w 6155264"/>
              <a:gd name="connsiteY3" fmla="*/ 790 h 627725"/>
              <a:gd name="connsiteX4" fmla="*/ 5410200 w 6155264"/>
              <a:gd name="connsiteY4" fmla="*/ 0 h 627725"/>
              <a:gd name="connsiteX5" fmla="*/ 5410200 w 6155264"/>
              <a:gd name="connsiteY5" fmla="*/ 542125 h 627725"/>
              <a:gd name="connsiteX6" fmla="*/ 5591175 w 6155264"/>
              <a:gd name="connsiteY6" fmla="*/ 613967 h 627725"/>
              <a:gd name="connsiteX7" fmla="*/ 5346697 w 6155264"/>
              <a:gd name="connsiteY7" fmla="*/ 624676 h 627725"/>
              <a:gd name="connsiteX8" fmla="*/ 101602 w 6155264"/>
              <a:gd name="connsiteY8" fmla="*/ 610389 h 627725"/>
              <a:gd name="connsiteX9" fmla="*/ 29759 w 6155264"/>
              <a:gd name="connsiteY9" fmla="*/ 580630 h 627725"/>
              <a:gd name="connsiteX10" fmla="*/ 1 w 6155264"/>
              <a:gd name="connsiteY10" fmla="*/ 508786 h 627725"/>
              <a:gd name="connsiteX11" fmla="*/ 0 w 6155264"/>
              <a:gd name="connsiteY11" fmla="*/ 102392 h 627725"/>
              <a:gd name="connsiteX0" fmla="*/ 0 w 6155264"/>
              <a:gd name="connsiteY0" fmla="*/ 101602 h 643531"/>
              <a:gd name="connsiteX1" fmla="*/ 29759 w 6155264"/>
              <a:gd name="connsiteY1" fmla="*/ 29759 h 643531"/>
              <a:gd name="connsiteX2" fmla="*/ 101603 w 6155264"/>
              <a:gd name="connsiteY2" fmla="*/ 1 h 643531"/>
              <a:gd name="connsiteX3" fmla="*/ 5270498 w 6155264"/>
              <a:gd name="connsiteY3" fmla="*/ 0 h 643531"/>
              <a:gd name="connsiteX4" fmla="*/ 5410200 w 6155264"/>
              <a:gd name="connsiteY4" fmla="*/ 541335 h 643531"/>
              <a:gd name="connsiteX5" fmla="*/ 5591175 w 6155264"/>
              <a:gd name="connsiteY5" fmla="*/ 613177 h 643531"/>
              <a:gd name="connsiteX6" fmla="*/ 5346697 w 6155264"/>
              <a:gd name="connsiteY6" fmla="*/ 623886 h 643531"/>
              <a:gd name="connsiteX7" fmla="*/ 101602 w 6155264"/>
              <a:gd name="connsiteY7" fmla="*/ 609599 h 643531"/>
              <a:gd name="connsiteX8" fmla="*/ 29759 w 6155264"/>
              <a:gd name="connsiteY8" fmla="*/ 579840 h 643531"/>
              <a:gd name="connsiteX9" fmla="*/ 1 w 6155264"/>
              <a:gd name="connsiteY9" fmla="*/ 507996 h 643531"/>
              <a:gd name="connsiteX10" fmla="*/ 0 w 6155264"/>
              <a:gd name="connsiteY10" fmla="*/ 101602 h 643531"/>
              <a:gd name="connsiteX0" fmla="*/ 0 w 6294966"/>
              <a:gd name="connsiteY0" fmla="*/ 101602 h 643531"/>
              <a:gd name="connsiteX1" fmla="*/ 29759 w 6294966"/>
              <a:gd name="connsiteY1" fmla="*/ 29759 h 643531"/>
              <a:gd name="connsiteX2" fmla="*/ 101603 w 6294966"/>
              <a:gd name="connsiteY2" fmla="*/ 1 h 643531"/>
              <a:gd name="connsiteX3" fmla="*/ 5410200 w 6294966"/>
              <a:gd name="connsiteY3" fmla="*/ 0 h 643531"/>
              <a:gd name="connsiteX4" fmla="*/ 5410200 w 6294966"/>
              <a:gd name="connsiteY4" fmla="*/ 541335 h 643531"/>
              <a:gd name="connsiteX5" fmla="*/ 5591175 w 6294966"/>
              <a:gd name="connsiteY5" fmla="*/ 613177 h 643531"/>
              <a:gd name="connsiteX6" fmla="*/ 5346697 w 6294966"/>
              <a:gd name="connsiteY6" fmla="*/ 623886 h 643531"/>
              <a:gd name="connsiteX7" fmla="*/ 101602 w 6294966"/>
              <a:gd name="connsiteY7" fmla="*/ 609599 h 643531"/>
              <a:gd name="connsiteX8" fmla="*/ 29759 w 6294966"/>
              <a:gd name="connsiteY8" fmla="*/ 579840 h 643531"/>
              <a:gd name="connsiteX9" fmla="*/ 1 w 6294966"/>
              <a:gd name="connsiteY9" fmla="*/ 507996 h 643531"/>
              <a:gd name="connsiteX10" fmla="*/ 0 w 6294966"/>
              <a:gd name="connsiteY10" fmla="*/ 101602 h 643531"/>
              <a:gd name="connsiteX0" fmla="*/ 0 w 5601759"/>
              <a:gd name="connsiteY0" fmla="*/ 101602 h 650661"/>
              <a:gd name="connsiteX1" fmla="*/ 29759 w 5601759"/>
              <a:gd name="connsiteY1" fmla="*/ 29759 h 650661"/>
              <a:gd name="connsiteX2" fmla="*/ 101603 w 5601759"/>
              <a:gd name="connsiteY2" fmla="*/ 1 h 650661"/>
              <a:gd name="connsiteX3" fmla="*/ 5410200 w 5601759"/>
              <a:gd name="connsiteY3" fmla="*/ 0 h 650661"/>
              <a:gd name="connsiteX4" fmla="*/ 5410200 w 5601759"/>
              <a:gd name="connsiteY4" fmla="*/ 541335 h 650661"/>
              <a:gd name="connsiteX5" fmla="*/ 5591175 w 5601759"/>
              <a:gd name="connsiteY5" fmla="*/ 613177 h 650661"/>
              <a:gd name="connsiteX6" fmla="*/ 5346697 w 5601759"/>
              <a:gd name="connsiteY6" fmla="*/ 623886 h 650661"/>
              <a:gd name="connsiteX7" fmla="*/ 101602 w 5601759"/>
              <a:gd name="connsiteY7" fmla="*/ 609599 h 650661"/>
              <a:gd name="connsiteX8" fmla="*/ 29759 w 5601759"/>
              <a:gd name="connsiteY8" fmla="*/ 579840 h 650661"/>
              <a:gd name="connsiteX9" fmla="*/ 1 w 5601759"/>
              <a:gd name="connsiteY9" fmla="*/ 507996 h 650661"/>
              <a:gd name="connsiteX10" fmla="*/ 0 w 5601759"/>
              <a:gd name="connsiteY10" fmla="*/ 101602 h 650661"/>
              <a:gd name="connsiteX0" fmla="*/ 0 w 5601759"/>
              <a:gd name="connsiteY0" fmla="*/ 101602 h 671375"/>
              <a:gd name="connsiteX1" fmla="*/ 29759 w 5601759"/>
              <a:gd name="connsiteY1" fmla="*/ 29759 h 671375"/>
              <a:gd name="connsiteX2" fmla="*/ 101603 w 5601759"/>
              <a:gd name="connsiteY2" fmla="*/ 1 h 671375"/>
              <a:gd name="connsiteX3" fmla="*/ 5410200 w 5601759"/>
              <a:gd name="connsiteY3" fmla="*/ 0 h 671375"/>
              <a:gd name="connsiteX4" fmla="*/ 5410200 w 5601759"/>
              <a:gd name="connsiteY4" fmla="*/ 541335 h 671375"/>
              <a:gd name="connsiteX5" fmla="*/ 5591175 w 5601759"/>
              <a:gd name="connsiteY5" fmla="*/ 613177 h 671375"/>
              <a:gd name="connsiteX6" fmla="*/ 5346697 w 5601759"/>
              <a:gd name="connsiteY6" fmla="*/ 623886 h 671375"/>
              <a:gd name="connsiteX7" fmla="*/ 101602 w 5601759"/>
              <a:gd name="connsiteY7" fmla="*/ 609599 h 671375"/>
              <a:gd name="connsiteX8" fmla="*/ 29759 w 5601759"/>
              <a:gd name="connsiteY8" fmla="*/ 579840 h 671375"/>
              <a:gd name="connsiteX9" fmla="*/ 1 w 5601759"/>
              <a:gd name="connsiteY9" fmla="*/ 507996 h 671375"/>
              <a:gd name="connsiteX10" fmla="*/ 0 w 5601759"/>
              <a:gd name="connsiteY10" fmla="*/ 101602 h 67137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346697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6294967"/>
              <a:gd name="connsiteY0" fmla="*/ 101602 h 623886"/>
              <a:gd name="connsiteX1" fmla="*/ 29759 w 6294967"/>
              <a:gd name="connsiteY1" fmla="*/ 29759 h 623886"/>
              <a:gd name="connsiteX2" fmla="*/ 101603 w 6294967"/>
              <a:gd name="connsiteY2" fmla="*/ 1 h 623886"/>
              <a:gd name="connsiteX3" fmla="*/ 5410200 w 6294967"/>
              <a:gd name="connsiteY3" fmla="*/ 0 h 623886"/>
              <a:gd name="connsiteX4" fmla="*/ 5410201 w 6294967"/>
              <a:gd name="connsiteY4" fmla="*/ 623886 h 623886"/>
              <a:gd name="connsiteX5" fmla="*/ 101602 w 6294967"/>
              <a:gd name="connsiteY5" fmla="*/ 609599 h 623886"/>
              <a:gd name="connsiteX6" fmla="*/ 29759 w 6294967"/>
              <a:gd name="connsiteY6" fmla="*/ 579840 h 623886"/>
              <a:gd name="connsiteX7" fmla="*/ 1 w 6294967"/>
              <a:gd name="connsiteY7" fmla="*/ 507996 h 623886"/>
              <a:gd name="connsiteX8" fmla="*/ 0 w 6294967"/>
              <a:gd name="connsiteY8" fmla="*/ 101602 h 623886"/>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410201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5427132"/>
              <a:gd name="connsiteY0" fmla="*/ 101602 h 623886"/>
              <a:gd name="connsiteX1" fmla="*/ 29759 w 5427132"/>
              <a:gd name="connsiteY1" fmla="*/ 29759 h 623886"/>
              <a:gd name="connsiteX2" fmla="*/ 101603 w 5427132"/>
              <a:gd name="connsiteY2" fmla="*/ 1 h 623886"/>
              <a:gd name="connsiteX3" fmla="*/ 5410200 w 5427132"/>
              <a:gd name="connsiteY3" fmla="*/ 0 h 623886"/>
              <a:gd name="connsiteX4" fmla="*/ 5410201 w 5427132"/>
              <a:gd name="connsiteY4" fmla="*/ 623886 h 623886"/>
              <a:gd name="connsiteX5" fmla="*/ 101602 w 5427132"/>
              <a:gd name="connsiteY5" fmla="*/ 609599 h 623886"/>
              <a:gd name="connsiteX6" fmla="*/ 29759 w 5427132"/>
              <a:gd name="connsiteY6" fmla="*/ 579840 h 623886"/>
              <a:gd name="connsiteX7" fmla="*/ 1 w 5427132"/>
              <a:gd name="connsiteY7" fmla="*/ 507996 h 623886"/>
              <a:gd name="connsiteX8" fmla="*/ 0 w 5427132"/>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2618" h="623886">
                <a:moveTo>
                  <a:pt x="0" y="101602"/>
                </a:moveTo>
                <a:cubicBezTo>
                  <a:pt x="0" y="74655"/>
                  <a:pt x="10705" y="48813"/>
                  <a:pt x="29759" y="29759"/>
                </a:cubicBezTo>
                <a:cubicBezTo>
                  <a:pt x="48813" y="10705"/>
                  <a:pt x="74656" y="1"/>
                  <a:pt x="101603" y="1"/>
                </a:cubicBezTo>
                <a:lnTo>
                  <a:pt x="5410200" y="0"/>
                </a:lnTo>
                <a:cubicBezTo>
                  <a:pt x="5412618" y="429192"/>
                  <a:pt x="5409142" y="154439"/>
                  <a:pt x="5410201" y="623886"/>
                </a:cubicBezTo>
                <a:lnTo>
                  <a:pt x="101602" y="609599"/>
                </a:lnTo>
                <a:cubicBezTo>
                  <a:pt x="74655" y="609599"/>
                  <a:pt x="48813" y="598894"/>
                  <a:pt x="29759" y="579840"/>
                </a:cubicBezTo>
                <a:cubicBezTo>
                  <a:pt x="10705" y="560786"/>
                  <a:pt x="0" y="534943"/>
                  <a:pt x="1" y="507996"/>
                </a:cubicBezTo>
                <a:cubicBezTo>
                  <a:pt x="1" y="372531"/>
                  <a:pt x="0" y="237067"/>
                  <a:pt x="0" y="101602"/>
                </a:cubicBezTo>
                <a:close/>
              </a:path>
            </a:pathLst>
          </a:custGeom>
          <a:solidFill>
            <a:schemeClr val="accent1">
              <a:lumMod val="75000"/>
            </a:schemeClr>
          </a:solidFill>
          <a:ln w="3175">
            <a:solidFill>
              <a:schemeClr val="accent1">
                <a:lumMod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57143" tIns="28571" rIns="57143" bIns="28571" rtlCol="0" anchor="ctr"/>
          <a:lstStyle/>
          <a:p>
            <a:pPr algn="ctr"/>
            <a:endParaRPr lang="en-US" sz="875"/>
          </a:p>
        </p:txBody>
      </p:sp>
      <p:sp>
        <p:nvSpPr>
          <p:cNvPr id="6" name="TextBox 5"/>
          <p:cNvSpPr txBox="1"/>
          <p:nvPr/>
        </p:nvSpPr>
        <p:spPr>
          <a:xfrm>
            <a:off x="6012366" y="339587"/>
            <a:ext cx="5296829" cy="481021"/>
          </a:xfrm>
          <a:prstGeom prst="rect">
            <a:avLst/>
          </a:prstGeom>
          <a:noFill/>
        </p:spPr>
        <p:txBody>
          <a:bodyPr wrap="square" lIns="57143" tIns="28571" rIns="57143" bIns="28571" rtlCol="0">
            <a:spAutoFit/>
          </a:bodyPr>
          <a:lstStyle/>
          <a:p>
            <a:r>
              <a:rPr lang="en-US" sz="2751" dirty="0">
                <a:solidFill>
                  <a:schemeClr val="bg1"/>
                </a:solidFill>
              </a:rPr>
              <a:t>Open Backpacks/Portfolios</a:t>
            </a:r>
          </a:p>
        </p:txBody>
      </p:sp>
      <p:pic>
        <p:nvPicPr>
          <p:cNvPr id="3" name="Picture 2">
            <a:extLst>
              <a:ext uri="{FF2B5EF4-FFF2-40B4-BE49-F238E27FC236}">
                <a16:creationId xmlns:a16="http://schemas.microsoft.com/office/drawing/2014/main" id="{69884F3C-5607-524D-BFA2-58BA9CC4921F}"/>
              </a:ext>
            </a:extLst>
          </p:cNvPr>
          <p:cNvPicPr>
            <a:picLocks noChangeAspect="1"/>
          </p:cNvPicPr>
          <p:nvPr/>
        </p:nvPicPr>
        <p:blipFill>
          <a:blip r:embed="rId2"/>
          <a:stretch>
            <a:fillRect/>
          </a:stretch>
        </p:blipFill>
        <p:spPr>
          <a:xfrm>
            <a:off x="1462034" y="1065827"/>
            <a:ext cx="9100663" cy="5792173"/>
          </a:xfrm>
          <a:prstGeom prst="rect">
            <a:avLst/>
          </a:prstGeom>
        </p:spPr>
      </p:pic>
    </p:spTree>
    <p:extLst>
      <p:ext uri="{BB962C8B-B14F-4D97-AF65-F5344CB8AC3E}">
        <p14:creationId xmlns:p14="http://schemas.microsoft.com/office/powerpoint/2010/main" val="323660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6755782" y="0"/>
            <a:ext cx="5414149" cy="703552"/>
          </a:xfrm>
          <a:custGeom>
            <a:avLst/>
            <a:gdLst>
              <a:gd name="connsiteX0" fmla="*/ 0 w 5372100"/>
              <a:gd name="connsiteY0" fmla="*/ 101602 h 609599"/>
              <a:gd name="connsiteX1" fmla="*/ 29759 w 5372100"/>
              <a:gd name="connsiteY1" fmla="*/ 29759 h 609599"/>
              <a:gd name="connsiteX2" fmla="*/ 101603 w 5372100"/>
              <a:gd name="connsiteY2" fmla="*/ 1 h 609599"/>
              <a:gd name="connsiteX3" fmla="*/ 5270498 w 5372100"/>
              <a:gd name="connsiteY3" fmla="*/ 0 h 609599"/>
              <a:gd name="connsiteX4" fmla="*/ 5342341 w 5372100"/>
              <a:gd name="connsiteY4" fmla="*/ 29759 h 609599"/>
              <a:gd name="connsiteX5" fmla="*/ 5372099 w 5372100"/>
              <a:gd name="connsiteY5" fmla="*/ 101603 h 609599"/>
              <a:gd name="connsiteX6" fmla="*/ 5372100 w 5372100"/>
              <a:gd name="connsiteY6" fmla="*/ 507997 h 609599"/>
              <a:gd name="connsiteX7" fmla="*/ 5342341 w 5372100"/>
              <a:gd name="connsiteY7" fmla="*/ 579840 h 609599"/>
              <a:gd name="connsiteX8" fmla="*/ 5270497 w 5372100"/>
              <a:gd name="connsiteY8" fmla="*/ 609599 h 609599"/>
              <a:gd name="connsiteX9" fmla="*/ 101602 w 5372100"/>
              <a:gd name="connsiteY9" fmla="*/ 609599 h 609599"/>
              <a:gd name="connsiteX10" fmla="*/ 29759 w 5372100"/>
              <a:gd name="connsiteY10" fmla="*/ 579840 h 609599"/>
              <a:gd name="connsiteX11" fmla="*/ 1 w 5372100"/>
              <a:gd name="connsiteY11" fmla="*/ 507996 h 609599"/>
              <a:gd name="connsiteX12" fmla="*/ 0 w 5372100"/>
              <a:gd name="connsiteY12" fmla="*/ 101602 h 609599"/>
              <a:gd name="connsiteX0" fmla="*/ 0 w 5372100"/>
              <a:gd name="connsiteY0" fmla="*/ 109947 h 617944"/>
              <a:gd name="connsiteX1" fmla="*/ 29759 w 5372100"/>
              <a:gd name="connsiteY1" fmla="*/ 38104 h 617944"/>
              <a:gd name="connsiteX2" fmla="*/ 101603 w 5372100"/>
              <a:gd name="connsiteY2" fmla="*/ 8346 h 617944"/>
              <a:gd name="connsiteX3" fmla="*/ 5270498 w 5372100"/>
              <a:gd name="connsiteY3" fmla="*/ 8345 h 617944"/>
              <a:gd name="connsiteX4" fmla="*/ 5342341 w 5372100"/>
              <a:gd name="connsiteY4" fmla="*/ 19054 h 617944"/>
              <a:gd name="connsiteX5" fmla="*/ 5372099 w 5372100"/>
              <a:gd name="connsiteY5" fmla="*/ 109948 h 617944"/>
              <a:gd name="connsiteX6" fmla="*/ 5372100 w 5372100"/>
              <a:gd name="connsiteY6" fmla="*/ 516342 h 617944"/>
              <a:gd name="connsiteX7" fmla="*/ 5342341 w 5372100"/>
              <a:gd name="connsiteY7" fmla="*/ 588185 h 617944"/>
              <a:gd name="connsiteX8" fmla="*/ 5270497 w 5372100"/>
              <a:gd name="connsiteY8" fmla="*/ 617944 h 617944"/>
              <a:gd name="connsiteX9" fmla="*/ 101602 w 5372100"/>
              <a:gd name="connsiteY9" fmla="*/ 617944 h 617944"/>
              <a:gd name="connsiteX10" fmla="*/ 29759 w 5372100"/>
              <a:gd name="connsiteY10" fmla="*/ 588185 h 617944"/>
              <a:gd name="connsiteX11" fmla="*/ 1 w 5372100"/>
              <a:gd name="connsiteY11" fmla="*/ 516341 h 617944"/>
              <a:gd name="connsiteX12" fmla="*/ 0 w 5372100"/>
              <a:gd name="connsiteY12" fmla="*/ 109947 h 617944"/>
              <a:gd name="connsiteX0" fmla="*/ 0 w 5373644"/>
              <a:gd name="connsiteY0" fmla="*/ 109947 h 632231"/>
              <a:gd name="connsiteX1" fmla="*/ 29759 w 5373644"/>
              <a:gd name="connsiteY1" fmla="*/ 38104 h 632231"/>
              <a:gd name="connsiteX2" fmla="*/ 101603 w 5373644"/>
              <a:gd name="connsiteY2" fmla="*/ 8346 h 632231"/>
              <a:gd name="connsiteX3" fmla="*/ 5270498 w 5373644"/>
              <a:gd name="connsiteY3" fmla="*/ 8345 h 632231"/>
              <a:gd name="connsiteX4" fmla="*/ 5342341 w 5373644"/>
              <a:gd name="connsiteY4" fmla="*/ 19054 h 632231"/>
              <a:gd name="connsiteX5" fmla="*/ 5372099 w 5373644"/>
              <a:gd name="connsiteY5" fmla="*/ 109948 h 632231"/>
              <a:gd name="connsiteX6" fmla="*/ 5372100 w 5373644"/>
              <a:gd name="connsiteY6" fmla="*/ 516342 h 632231"/>
              <a:gd name="connsiteX7" fmla="*/ 5342341 w 5373644"/>
              <a:gd name="connsiteY7" fmla="*/ 588185 h 632231"/>
              <a:gd name="connsiteX8" fmla="*/ 5346697 w 5373644"/>
              <a:gd name="connsiteY8" fmla="*/ 632231 h 632231"/>
              <a:gd name="connsiteX9" fmla="*/ 101602 w 5373644"/>
              <a:gd name="connsiteY9" fmla="*/ 617944 h 632231"/>
              <a:gd name="connsiteX10" fmla="*/ 29759 w 5373644"/>
              <a:gd name="connsiteY10" fmla="*/ 588185 h 632231"/>
              <a:gd name="connsiteX11" fmla="*/ 1 w 5373644"/>
              <a:gd name="connsiteY11" fmla="*/ 516341 h 632231"/>
              <a:gd name="connsiteX12" fmla="*/ 0 w 537364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88185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59610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523320"/>
              <a:gd name="connsiteY0" fmla="*/ 101602 h 623886"/>
              <a:gd name="connsiteX1" fmla="*/ 29759 w 5523320"/>
              <a:gd name="connsiteY1" fmla="*/ 29759 h 623886"/>
              <a:gd name="connsiteX2" fmla="*/ 101603 w 5523320"/>
              <a:gd name="connsiteY2" fmla="*/ 1 h 623886"/>
              <a:gd name="connsiteX3" fmla="*/ 5270498 w 5523320"/>
              <a:gd name="connsiteY3" fmla="*/ 0 h 623886"/>
              <a:gd name="connsiteX4" fmla="*/ 5504266 w 5523320"/>
              <a:gd name="connsiteY4" fmla="*/ 29759 h 623886"/>
              <a:gd name="connsiteX5" fmla="*/ 5372099 w 5523320"/>
              <a:gd name="connsiteY5" fmla="*/ 101603 h 623886"/>
              <a:gd name="connsiteX6" fmla="*/ 5372100 w 5523320"/>
              <a:gd name="connsiteY6" fmla="*/ 507997 h 623886"/>
              <a:gd name="connsiteX7" fmla="*/ 5410200 w 5523320"/>
              <a:gd name="connsiteY7" fmla="*/ 551265 h 623886"/>
              <a:gd name="connsiteX8" fmla="*/ 5346697 w 5523320"/>
              <a:gd name="connsiteY8" fmla="*/ 623886 h 623886"/>
              <a:gd name="connsiteX9" fmla="*/ 101602 w 5523320"/>
              <a:gd name="connsiteY9" fmla="*/ 609599 h 623886"/>
              <a:gd name="connsiteX10" fmla="*/ 29759 w 5523320"/>
              <a:gd name="connsiteY10" fmla="*/ 579840 h 623886"/>
              <a:gd name="connsiteX11" fmla="*/ 1 w 5523320"/>
              <a:gd name="connsiteY11" fmla="*/ 507996 h 623886"/>
              <a:gd name="connsiteX12" fmla="*/ 0 w 5523320"/>
              <a:gd name="connsiteY12" fmla="*/ 101602 h 623886"/>
              <a:gd name="connsiteX0" fmla="*/ 0 w 5527550"/>
              <a:gd name="connsiteY0" fmla="*/ 101602 h 623886"/>
              <a:gd name="connsiteX1" fmla="*/ 29759 w 5527550"/>
              <a:gd name="connsiteY1" fmla="*/ 29759 h 623886"/>
              <a:gd name="connsiteX2" fmla="*/ 101603 w 5527550"/>
              <a:gd name="connsiteY2" fmla="*/ 1 h 623886"/>
              <a:gd name="connsiteX3" fmla="*/ 5270498 w 5527550"/>
              <a:gd name="connsiteY3" fmla="*/ 0 h 623886"/>
              <a:gd name="connsiteX4" fmla="*/ 5504266 w 5527550"/>
              <a:gd name="connsiteY4" fmla="*/ 29759 h 623886"/>
              <a:gd name="connsiteX5" fmla="*/ 5410200 w 5527550"/>
              <a:gd name="connsiteY5" fmla="*/ 120653 h 623886"/>
              <a:gd name="connsiteX6" fmla="*/ 5372100 w 5527550"/>
              <a:gd name="connsiteY6" fmla="*/ 507997 h 623886"/>
              <a:gd name="connsiteX7" fmla="*/ 5410200 w 5527550"/>
              <a:gd name="connsiteY7" fmla="*/ 551265 h 623886"/>
              <a:gd name="connsiteX8" fmla="*/ 5346697 w 5527550"/>
              <a:gd name="connsiteY8" fmla="*/ 623886 h 623886"/>
              <a:gd name="connsiteX9" fmla="*/ 101602 w 5527550"/>
              <a:gd name="connsiteY9" fmla="*/ 609599 h 623886"/>
              <a:gd name="connsiteX10" fmla="*/ 29759 w 5527550"/>
              <a:gd name="connsiteY10" fmla="*/ 579840 h 623886"/>
              <a:gd name="connsiteX11" fmla="*/ 1 w 5527550"/>
              <a:gd name="connsiteY11" fmla="*/ 507996 h 623886"/>
              <a:gd name="connsiteX12" fmla="*/ 0 w 5527550"/>
              <a:gd name="connsiteY12" fmla="*/ 101602 h 6238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372100 w 5622800"/>
              <a:gd name="connsiteY6" fmla="*/ 517397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410200 w 5622800"/>
              <a:gd name="connsiteY6" fmla="*/ 550735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6335"/>
              <a:gd name="connsiteX1" fmla="*/ 29759 w 5622800"/>
              <a:gd name="connsiteY1" fmla="*/ 39159 h 636335"/>
              <a:gd name="connsiteX2" fmla="*/ 101603 w 5622800"/>
              <a:gd name="connsiteY2" fmla="*/ 9401 h 636335"/>
              <a:gd name="connsiteX3" fmla="*/ 5270498 w 5622800"/>
              <a:gd name="connsiteY3" fmla="*/ 9400 h 636335"/>
              <a:gd name="connsiteX4" fmla="*/ 5599516 w 5622800"/>
              <a:gd name="connsiteY4" fmla="*/ 20109 h 636335"/>
              <a:gd name="connsiteX5" fmla="*/ 5410200 w 5622800"/>
              <a:gd name="connsiteY5" fmla="*/ 130053 h 636335"/>
              <a:gd name="connsiteX6" fmla="*/ 5410200 w 5622800"/>
              <a:gd name="connsiteY6" fmla="*/ 550735 h 636335"/>
              <a:gd name="connsiteX7" fmla="*/ 5591175 w 5622800"/>
              <a:gd name="connsiteY7" fmla="*/ 622577 h 636335"/>
              <a:gd name="connsiteX8" fmla="*/ 5346697 w 5622800"/>
              <a:gd name="connsiteY8" fmla="*/ 633286 h 636335"/>
              <a:gd name="connsiteX9" fmla="*/ 101602 w 5622800"/>
              <a:gd name="connsiteY9" fmla="*/ 618999 h 636335"/>
              <a:gd name="connsiteX10" fmla="*/ 29759 w 5622800"/>
              <a:gd name="connsiteY10" fmla="*/ 589240 h 636335"/>
              <a:gd name="connsiteX11" fmla="*/ 1 w 5622800"/>
              <a:gd name="connsiteY11" fmla="*/ 517396 h 636335"/>
              <a:gd name="connsiteX12" fmla="*/ 0 w 5622800"/>
              <a:gd name="connsiteY12" fmla="*/ 111002 h 636335"/>
              <a:gd name="connsiteX0" fmla="*/ 0 w 5622800"/>
              <a:gd name="connsiteY0" fmla="*/ 106239 h 631572"/>
              <a:gd name="connsiteX1" fmla="*/ 29759 w 5622800"/>
              <a:gd name="connsiteY1" fmla="*/ 34396 h 631572"/>
              <a:gd name="connsiteX2" fmla="*/ 101603 w 5622800"/>
              <a:gd name="connsiteY2" fmla="*/ 4638 h 631572"/>
              <a:gd name="connsiteX3" fmla="*/ 5270498 w 5622800"/>
              <a:gd name="connsiteY3" fmla="*/ 4637 h 631572"/>
              <a:gd name="connsiteX4" fmla="*/ 5599516 w 5622800"/>
              <a:gd name="connsiteY4" fmla="*/ 15346 h 631572"/>
              <a:gd name="connsiteX5" fmla="*/ 5410200 w 5622800"/>
              <a:gd name="connsiteY5" fmla="*/ 96715 h 631572"/>
              <a:gd name="connsiteX6" fmla="*/ 5410200 w 5622800"/>
              <a:gd name="connsiteY6" fmla="*/ 545972 h 631572"/>
              <a:gd name="connsiteX7" fmla="*/ 5591175 w 5622800"/>
              <a:gd name="connsiteY7" fmla="*/ 617814 h 631572"/>
              <a:gd name="connsiteX8" fmla="*/ 5346697 w 5622800"/>
              <a:gd name="connsiteY8" fmla="*/ 628523 h 631572"/>
              <a:gd name="connsiteX9" fmla="*/ 101602 w 5622800"/>
              <a:gd name="connsiteY9" fmla="*/ 614236 h 631572"/>
              <a:gd name="connsiteX10" fmla="*/ 29759 w 5622800"/>
              <a:gd name="connsiteY10" fmla="*/ 584477 h 631572"/>
              <a:gd name="connsiteX11" fmla="*/ 1 w 5622800"/>
              <a:gd name="connsiteY11" fmla="*/ 512633 h 631572"/>
              <a:gd name="connsiteX12" fmla="*/ 0 w 5622800"/>
              <a:gd name="connsiteY12" fmla="*/ 106239 h 631572"/>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6155264"/>
              <a:gd name="connsiteY0" fmla="*/ 118796 h 644129"/>
              <a:gd name="connsiteX1" fmla="*/ 29759 w 6155264"/>
              <a:gd name="connsiteY1" fmla="*/ 46953 h 644129"/>
              <a:gd name="connsiteX2" fmla="*/ 101603 w 6155264"/>
              <a:gd name="connsiteY2" fmla="*/ 17195 h 644129"/>
              <a:gd name="connsiteX3" fmla="*/ 5270498 w 6155264"/>
              <a:gd name="connsiteY3" fmla="*/ 17194 h 644129"/>
              <a:gd name="connsiteX4" fmla="*/ 5410200 w 6155264"/>
              <a:gd name="connsiteY4" fmla="*/ 90222 h 644129"/>
              <a:gd name="connsiteX5" fmla="*/ 5410200 w 6155264"/>
              <a:gd name="connsiteY5" fmla="*/ 558529 h 644129"/>
              <a:gd name="connsiteX6" fmla="*/ 5591175 w 6155264"/>
              <a:gd name="connsiteY6" fmla="*/ 630371 h 644129"/>
              <a:gd name="connsiteX7" fmla="*/ 5346697 w 6155264"/>
              <a:gd name="connsiteY7" fmla="*/ 641080 h 644129"/>
              <a:gd name="connsiteX8" fmla="*/ 101602 w 6155264"/>
              <a:gd name="connsiteY8" fmla="*/ 626793 h 644129"/>
              <a:gd name="connsiteX9" fmla="*/ 29759 w 6155264"/>
              <a:gd name="connsiteY9" fmla="*/ 597034 h 644129"/>
              <a:gd name="connsiteX10" fmla="*/ 1 w 6155264"/>
              <a:gd name="connsiteY10" fmla="*/ 525190 h 644129"/>
              <a:gd name="connsiteX11" fmla="*/ 0 w 6155264"/>
              <a:gd name="connsiteY11" fmla="*/ 118796 h 64412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90233 h 715566"/>
              <a:gd name="connsiteX1" fmla="*/ 29759 w 6155264"/>
              <a:gd name="connsiteY1" fmla="*/ 118390 h 715566"/>
              <a:gd name="connsiteX2" fmla="*/ 101603 w 6155264"/>
              <a:gd name="connsiteY2" fmla="*/ 88632 h 715566"/>
              <a:gd name="connsiteX3" fmla="*/ 5270498 w 6155264"/>
              <a:gd name="connsiteY3" fmla="*/ 88631 h 715566"/>
              <a:gd name="connsiteX4" fmla="*/ 5410200 w 6155264"/>
              <a:gd name="connsiteY4" fmla="*/ 109272 h 715566"/>
              <a:gd name="connsiteX5" fmla="*/ 5410200 w 6155264"/>
              <a:gd name="connsiteY5" fmla="*/ 629966 h 715566"/>
              <a:gd name="connsiteX6" fmla="*/ 5591175 w 6155264"/>
              <a:gd name="connsiteY6" fmla="*/ 701808 h 715566"/>
              <a:gd name="connsiteX7" fmla="*/ 5346697 w 6155264"/>
              <a:gd name="connsiteY7" fmla="*/ 712517 h 715566"/>
              <a:gd name="connsiteX8" fmla="*/ 101602 w 6155264"/>
              <a:gd name="connsiteY8" fmla="*/ 698230 h 715566"/>
              <a:gd name="connsiteX9" fmla="*/ 29759 w 6155264"/>
              <a:gd name="connsiteY9" fmla="*/ 668471 h 715566"/>
              <a:gd name="connsiteX10" fmla="*/ 1 w 6155264"/>
              <a:gd name="connsiteY10" fmla="*/ 596627 h 715566"/>
              <a:gd name="connsiteX11" fmla="*/ 0 w 6155264"/>
              <a:gd name="connsiteY11" fmla="*/ 190233 h 715566"/>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8807 h 744140"/>
              <a:gd name="connsiteX1" fmla="*/ 29759 w 6155264"/>
              <a:gd name="connsiteY1" fmla="*/ 146964 h 744140"/>
              <a:gd name="connsiteX2" fmla="*/ 101603 w 6155264"/>
              <a:gd name="connsiteY2" fmla="*/ 117206 h 744140"/>
              <a:gd name="connsiteX3" fmla="*/ 5270498 w 6155264"/>
              <a:gd name="connsiteY3" fmla="*/ 117205 h 744140"/>
              <a:gd name="connsiteX4" fmla="*/ 5410200 w 6155264"/>
              <a:gd name="connsiteY4" fmla="*/ 109272 h 744140"/>
              <a:gd name="connsiteX5" fmla="*/ 5410200 w 6155264"/>
              <a:gd name="connsiteY5" fmla="*/ 658540 h 744140"/>
              <a:gd name="connsiteX6" fmla="*/ 5591175 w 6155264"/>
              <a:gd name="connsiteY6" fmla="*/ 730382 h 744140"/>
              <a:gd name="connsiteX7" fmla="*/ 5346697 w 6155264"/>
              <a:gd name="connsiteY7" fmla="*/ 741091 h 744140"/>
              <a:gd name="connsiteX8" fmla="*/ 101602 w 6155264"/>
              <a:gd name="connsiteY8" fmla="*/ 726804 h 744140"/>
              <a:gd name="connsiteX9" fmla="*/ 29759 w 6155264"/>
              <a:gd name="connsiteY9" fmla="*/ 697045 h 744140"/>
              <a:gd name="connsiteX10" fmla="*/ 1 w 6155264"/>
              <a:gd name="connsiteY10" fmla="*/ 625201 h 744140"/>
              <a:gd name="connsiteX11" fmla="*/ 0 w 6155264"/>
              <a:gd name="connsiteY11" fmla="*/ 218807 h 744140"/>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1664 h 736997"/>
              <a:gd name="connsiteX1" fmla="*/ 29759 w 6155264"/>
              <a:gd name="connsiteY1" fmla="*/ 139821 h 736997"/>
              <a:gd name="connsiteX2" fmla="*/ 101603 w 6155264"/>
              <a:gd name="connsiteY2" fmla="*/ 110063 h 736997"/>
              <a:gd name="connsiteX3" fmla="*/ 5270498 w 6155264"/>
              <a:gd name="connsiteY3" fmla="*/ 110062 h 736997"/>
              <a:gd name="connsiteX4" fmla="*/ 5410200 w 6155264"/>
              <a:gd name="connsiteY4" fmla="*/ 109272 h 736997"/>
              <a:gd name="connsiteX5" fmla="*/ 5410200 w 6155264"/>
              <a:gd name="connsiteY5" fmla="*/ 651397 h 736997"/>
              <a:gd name="connsiteX6" fmla="*/ 5591175 w 6155264"/>
              <a:gd name="connsiteY6" fmla="*/ 723239 h 736997"/>
              <a:gd name="connsiteX7" fmla="*/ 5346697 w 6155264"/>
              <a:gd name="connsiteY7" fmla="*/ 733948 h 736997"/>
              <a:gd name="connsiteX8" fmla="*/ 101602 w 6155264"/>
              <a:gd name="connsiteY8" fmla="*/ 719661 h 736997"/>
              <a:gd name="connsiteX9" fmla="*/ 29759 w 6155264"/>
              <a:gd name="connsiteY9" fmla="*/ 689902 h 736997"/>
              <a:gd name="connsiteX10" fmla="*/ 1 w 6155264"/>
              <a:gd name="connsiteY10" fmla="*/ 618058 h 736997"/>
              <a:gd name="connsiteX11" fmla="*/ 0 w 6155264"/>
              <a:gd name="connsiteY11" fmla="*/ 211664 h 736997"/>
              <a:gd name="connsiteX0" fmla="*/ 0 w 6155264"/>
              <a:gd name="connsiteY0" fmla="*/ 102392 h 627725"/>
              <a:gd name="connsiteX1" fmla="*/ 29759 w 6155264"/>
              <a:gd name="connsiteY1" fmla="*/ 30549 h 627725"/>
              <a:gd name="connsiteX2" fmla="*/ 101603 w 6155264"/>
              <a:gd name="connsiteY2" fmla="*/ 791 h 627725"/>
              <a:gd name="connsiteX3" fmla="*/ 5270498 w 6155264"/>
              <a:gd name="connsiteY3" fmla="*/ 790 h 627725"/>
              <a:gd name="connsiteX4" fmla="*/ 5410200 w 6155264"/>
              <a:gd name="connsiteY4" fmla="*/ 0 h 627725"/>
              <a:gd name="connsiteX5" fmla="*/ 5410200 w 6155264"/>
              <a:gd name="connsiteY5" fmla="*/ 542125 h 627725"/>
              <a:gd name="connsiteX6" fmla="*/ 5591175 w 6155264"/>
              <a:gd name="connsiteY6" fmla="*/ 613967 h 627725"/>
              <a:gd name="connsiteX7" fmla="*/ 5346697 w 6155264"/>
              <a:gd name="connsiteY7" fmla="*/ 624676 h 627725"/>
              <a:gd name="connsiteX8" fmla="*/ 101602 w 6155264"/>
              <a:gd name="connsiteY8" fmla="*/ 610389 h 627725"/>
              <a:gd name="connsiteX9" fmla="*/ 29759 w 6155264"/>
              <a:gd name="connsiteY9" fmla="*/ 580630 h 627725"/>
              <a:gd name="connsiteX10" fmla="*/ 1 w 6155264"/>
              <a:gd name="connsiteY10" fmla="*/ 508786 h 627725"/>
              <a:gd name="connsiteX11" fmla="*/ 0 w 6155264"/>
              <a:gd name="connsiteY11" fmla="*/ 102392 h 627725"/>
              <a:gd name="connsiteX0" fmla="*/ 0 w 6155264"/>
              <a:gd name="connsiteY0" fmla="*/ 101602 h 643531"/>
              <a:gd name="connsiteX1" fmla="*/ 29759 w 6155264"/>
              <a:gd name="connsiteY1" fmla="*/ 29759 h 643531"/>
              <a:gd name="connsiteX2" fmla="*/ 101603 w 6155264"/>
              <a:gd name="connsiteY2" fmla="*/ 1 h 643531"/>
              <a:gd name="connsiteX3" fmla="*/ 5270498 w 6155264"/>
              <a:gd name="connsiteY3" fmla="*/ 0 h 643531"/>
              <a:gd name="connsiteX4" fmla="*/ 5410200 w 6155264"/>
              <a:gd name="connsiteY4" fmla="*/ 541335 h 643531"/>
              <a:gd name="connsiteX5" fmla="*/ 5591175 w 6155264"/>
              <a:gd name="connsiteY5" fmla="*/ 613177 h 643531"/>
              <a:gd name="connsiteX6" fmla="*/ 5346697 w 6155264"/>
              <a:gd name="connsiteY6" fmla="*/ 623886 h 643531"/>
              <a:gd name="connsiteX7" fmla="*/ 101602 w 6155264"/>
              <a:gd name="connsiteY7" fmla="*/ 609599 h 643531"/>
              <a:gd name="connsiteX8" fmla="*/ 29759 w 6155264"/>
              <a:gd name="connsiteY8" fmla="*/ 579840 h 643531"/>
              <a:gd name="connsiteX9" fmla="*/ 1 w 6155264"/>
              <a:gd name="connsiteY9" fmla="*/ 507996 h 643531"/>
              <a:gd name="connsiteX10" fmla="*/ 0 w 6155264"/>
              <a:gd name="connsiteY10" fmla="*/ 101602 h 643531"/>
              <a:gd name="connsiteX0" fmla="*/ 0 w 6294966"/>
              <a:gd name="connsiteY0" fmla="*/ 101602 h 643531"/>
              <a:gd name="connsiteX1" fmla="*/ 29759 w 6294966"/>
              <a:gd name="connsiteY1" fmla="*/ 29759 h 643531"/>
              <a:gd name="connsiteX2" fmla="*/ 101603 w 6294966"/>
              <a:gd name="connsiteY2" fmla="*/ 1 h 643531"/>
              <a:gd name="connsiteX3" fmla="*/ 5410200 w 6294966"/>
              <a:gd name="connsiteY3" fmla="*/ 0 h 643531"/>
              <a:gd name="connsiteX4" fmla="*/ 5410200 w 6294966"/>
              <a:gd name="connsiteY4" fmla="*/ 541335 h 643531"/>
              <a:gd name="connsiteX5" fmla="*/ 5591175 w 6294966"/>
              <a:gd name="connsiteY5" fmla="*/ 613177 h 643531"/>
              <a:gd name="connsiteX6" fmla="*/ 5346697 w 6294966"/>
              <a:gd name="connsiteY6" fmla="*/ 623886 h 643531"/>
              <a:gd name="connsiteX7" fmla="*/ 101602 w 6294966"/>
              <a:gd name="connsiteY7" fmla="*/ 609599 h 643531"/>
              <a:gd name="connsiteX8" fmla="*/ 29759 w 6294966"/>
              <a:gd name="connsiteY8" fmla="*/ 579840 h 643531"/>
              <a:gd name="connsiteX9" fmla="*/ 1 w 6294966"/>
              <a:gd name="connsiteY9" fmla="*/ 507996 h 643531"/>
              <a:gd name="connsiteX10" fmla="*/ 0 w 6294966"/>
              <a:gd name="connsiteY10" fmla="*/ 101602 h 643531"/>
              <a:gd name="connsiteX0" fmla="*/ 0 w 5601759"/>
              <a:gd name="connsiteY0" fmla="*/ 101602 h 650661"/>
              <a:gd name="connsiteX1" fmla="*/ 29759 w 5601759"/>
              <a:gd name="connsiteY1" fmla="*/ 29759 h 650661"/>
              <a:gd name="connsiteX2" fmla="*/ 101603 w 5601759"/>
              <a:gd name="connsiteY2" fmla="*/ 1 h 650661"/>
              <a:gd name="connsiteX3" fmla="*/ 5410200 w 5601759"/>
              <a:gd name="connsiteY3" fmla="*/ 0 h 650661"/>
              <a:gd name="connsiteX4" fmla="*/ 5410200 w 5601759"/>
              <a:gd name="connsiteY4" fmla="*/ 541335 h 650661"/>
              <a:gd name="connsiteX5" fmla="*/ 5591175 w 5601759"/>
              <a:gd name="connsiteY5" fmla="*/ 613177 h 650661"/>
              <a:gd name="connsiteX6" fmla="*/ 5346697 w 5601759"/>
              <a:gd name="connsiteY6" fmla="*/ 623886 h 650661"/>
              <a:gd name="connsiteX7" fmla="*/ 101602 w 5601759"/>
              <a:gd name="connsiteY7" fmla="*/ 609599 h 650661"/>
              <a:gd name="connsiteX8" fmla="*/ 29759 w 5601759"/>
              <a:gd name="connsiteY8" fmla="*/ 579840 h 650661"/>
              <a:gd name="connsiteX9" fmla="*/ 1 w 5601759"/>
              <a:gd name="connsiteY9" fmla="*/ 507996 h 650661"/>
              <a:gd name="connsiteX10" fmla="*/ 0 w 5601759"/>
              <a:gd name="connsiteY10" fmla="*/ 101602 h 650661"/>
              <a:gd name="connsiteX0" fmla="*/ 0 w 5601759"/>
              <a:gd name="connsiteY0" fmla="*/ 101602 h 671375"/>
              <a:gd name="connsiteX1" fmla="*/ 29759 w 5601759"/>
              <a:gd name="connsiteY1" fmla="*/ 29759 h 671375"/>
              <a:gd name="connsiteX2" fmla="*/ 101603 w 5601759"/>
              <a:gd name="connsiteY2" fmla="*/ 1 h 671375"/>
              <a:gd name="connsiteX3" fmla="*/ 5410200 w 5601759"/>
              <a:gd name="connsiteY3" fmla="*/ 0 h 671375"/>
              <a:gd name="connsiteX4" fmla="*/ 5410200 w 5601759"/>
              <a:gd name="connsiteY4" fmla="*/ 541335 h 671375"/>
              <a:gd name="connsiteX5" fmla="*/ 5591175 w 5601759"/>
              <a:gd name="connsiteY5" fmla="*/ 613177 h 671375"/>
              <a:gd name="connsiteX6" fmla="*/ 5346697 w 5601759"/>
              <a:gd name="connsiteY6" fmla="*/ 623886 h 671375"/>
              <a:gd name="connsiteX7" fmla="*/ 101602 w 5601759"/>
              <a:gd name="connsiteY7" fmla="*/ 609599 h 671375"/>
              <a:gd name="connsiteX8" fmla="*/ 29759 w 5601759"/>
              <a:gd name="connsiteY8" fmla="*/ 579840 h 671375"/>
              <a:gd name="connsiteX9" fmla="*/ 1 w 5601759"/>
              <a:gd name="connsiteY9" fmla="*/ 507996 h 671375"/>
              <a:gd name="connsiteX10" fmla="*/ 0 w 5601759"/>
              <a:gd name="connsiteY10" fmla="*/ 101602 h 67137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346697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6294967"/>
              <a:gd name="connsiteY0" fmla="*/ 101602 h 623886"/>
              <a:gd name="connsiteX1" fmla="*/ 29759 w 6294967"/>
              <a:gd name="connsiteY1" fmla="*/ 29759 h 623886"/>
              <a:gd name="connsiteX2" fmla="*/ 101603 w 6294967"/>
              <a:gd name="connsiteY2" fmla="*/ 1 h 623886"/>
              <a:gd name="connsiteX3" fmla="*/ 5410200 w 6294967"/>
              <a:gd name="connsiteY3" fmla="*/ 0 h 623886"/>
              <a:gd name="connsiteX4" fmla="*/ 5410201 w 6294967"/>
              <a:gd name="connsiteY4" fmla="*/ 623886 h 623886"/>
              <a:gd name="connsiteX5" fmla="*/ 101602 w 6294967"/>
              <a:gd name="connsiteY5" fmla="*/ 609599 h 623886"/>
              <a:gd name="connsiteX6" fmla="*/ 29759 w 6294967"/>
              <a:gd name="connsiteY6" fmla="*/ 579840 h 623886"/>
              <a:gd name="connsiteX7" fmla="*/ 1 w 6294967"/>
              <a:gd name="connsiteY7" fmla="*/ 507996 h 623886"/>
              <a:gd name="connsiteX8" fmla="*/ 0 w 6294967"/>
              <a:gd name="connsiteY8" fmla="*/ 101602 h 623886"/>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410201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5427132"/>
              <a:gd name="connsiteY0" fmla="*/ 101602 h 623886"/>
              <a:gd name="connsiteX1" fmla="*/ 29759 w 5427132"/>
              <a:gd name="connsiteY1" fmla="*/ 29759 h 623886"/>
              <a:gd name="connsiteX2" fmla="*/ 101603 w 5427132"/>
              <a:gd name="connsiteY2" fmla="*/ 1 h 623886"/>
              <a:gd name="connsiteX3" fmla="*/ 5410200 w 5427132"/>
              <a:gd name="connsiteY3" fmla="*/ 0 h 623886"/>
              <a:gd name="connsiteX4" fmla="*/ 5410201 w 5427132"/>
              <a:gd name="connsiteY4" fmla="*/ 623886 h 623886"/>
              <a:gd name="connsiteX5" fmla="*/ 101602 w 5427132"/>
              <a:gd name="connsiteY5" fmla="*/ 609599 h 623886"/>
              <a:gd name="connsiteX6" fmla="*/ 29759 w 5427132"/>
              <a:gd name="connsiteY6" fmla="*/ 579840 h 623886"/>
              <a:gd name="connsiteX7" fmla="*/ 1 w 5427132"/>
              <a:gd name="connsiteY7" fmla="*/ 507996 h 623886"/>
              <a:gd name="connsiteX8" fmla="*/ 0 w 5427132"/>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2618" h="623886">
                <a:moveTo>
                  <a:pt x="0" y="101602"/>
                </a:moveTo>
                <a:cubicBezTo>
                  <a:pt x="0" y="74655"/>
                  <a:pt x="10705" y="48813"/>
                  <a:pt x="29759" y="29759"/>
                </a:cubicBezTo>
                <a:cubicBezTo>
                  <a:pt x="48813" y="10705"/>
                  <a:pt x="74656" y="1"/>
                  <a:pt x="101603" y="1"/>
                </a:cubicBezTo>
                <a:lnTo>
                  <a:pt x="5410200" y="0"/>
                </a:lnTo>
                <a:cubicBezTo>
                  <a:pt x="5412618" y="429192"/>
                  <a:pt x="5409142" y="154439"/>
                  <a:pt x="5410201" y="623886"/>
                </a:cubicBezTo>
                <a:lnTo>
                  <a:pt x="101602" y="609599"/>
                </a:lnTo>
                <a:cubicBezTo>
                  <a:pt x="74655" y="609599"/>
                  <a:pt x="48813" y="598894"/>
                  <a:pt x="29759" y="579840"/>
                </a:cubicBezTo>
                <a:cubicBezTo>
                  <a:pt x="10705" y="560786"/>
                  <a:pt x="0" y="534943"/>
                  <a:pt x="1" y="507996"/>
                </a:cubicBezTo>
                <a:cubicBezTo>
                  <a:pt x="1" y="372531"/>
                  <a:pt x="0" y="237067"/>
                  <a:pt x="0" y="101602"/>
                </a:cubicBezTo>
                <a:close/>
              </a:path>
            </a:pathLst>
          </a:custGeom>
          <a:solidFill>
            <a:schemeClr val="accent1">
              <a:lumMod val="75000"/>
            </a:schemeClr>
          </a:solidFill>
          <a:ln w="3175">
            <a:solidFill>
              <a:schemeClr val="accent1">
                <a:lumMod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57143" tIns="28571" rIns="57143" bIns="28571" rtlCol="0" anchor="ctr"/>
          <a:lstStyle/>
          <a:p>
            <a:pPr algn="ctr"/>
            <a:endParaRPr lang="en-US" sz="875"/>
          </a:p>
        </p:txBody>
      </p:sp>
      <p:sp>
        <p:nvSpPr>
          <p:cNvPr id="6" name="TextBox 5"/>
          <p:cNvSpPr txBox="1"/>
          <p:nvPr/>
        </p:nvSpPr>
        <p:spPr>
          <a:xfrm>
            <a:off x="6895171" y="81571"/>
            <a:ext cx="5296829" cy="481021"/>
          </a:xfrm>
          <a:prstGeom prst="rect">
            <a:avLst/>
          </a:prstGeom>
          <a:noFill/>
        </p:spPr>
        <p:txBody>
          <a:bodyPr wrap="square" lIns="57143" tIns="28571" rIns="57143" bIns="28571" rtlCol="0">
            <a:spAutoFit/>
          </a:bodyPr>
          <a:lstStyle/>
          <a:p>
            <a:r>
              <a:rPr lang="en-US" sz="2751" dirty="0">
                <a:solidFill>
                  <a:schemeClr val="bg1"/>
                </a:solidFill>
              </a:rPr>
              <a:t>Backpack Collection</a:t>
            </a:r>
          </a:p>
        </p:txBody>
      </p:sp>
      <p:sp>
        <p:nvSpPr>
          <p:cNvPr id="7" name="TextBox 6"/>
          <p:cNvSpPr txBox="1"/>
          <p:nvPr/>
        </p:nvSpPr>
        <p:spPr>
          <a:xfrm>
            <a:off x="162081" y="234033"/>
            <a:ext cx="6410515" cy="1938992"/>
          </a:xfrm>
          <a:prstGeom prst="rect">
            <a:avLst/>
          </a:prstGeom>
          <a:noFill/>
        </p:spPr>
        <p:txBody>
          <a:bodyPr wrap="square" rtlCol="0">
            <a:spAutoFit/>
          </a:bodyPr>
          <a:lstStyle/>
          <a:p>
            <a:r>
              <a:rPr lang="en-US" sz="3000" dirty="0"/>
              <a:t>Multiple collections can be created.</a:t>
            </a:r>
          </a:p>
          <a:p>
            <a:endParaRPr lang="en-US" sz="3000" dirty="0"/>
          </a:p>
          <a:p>
            <a:r>
              <a:rPr lang="en-US" sz="3000" dirty="0"/>
              <a:t>Collections can be private or public and shared.</a:t>
            </a:r>
          </a:p>
        </p:txBody>
      </p:sp>
      <p:pic>
        <p:nvPicPr>
          <p:cNvPr id="3" name="Picture 2">
            <a:extLst>
              <a:ext uri="{FF2B5EF4-FFF2-40B4-BE49-F238E27FC236}">
                <a16:creationId xmlns:a16="http://schemas.microsoft.com/office/drawing/2014/main" id="{2B602A18-2BB8-2F42-A049-5F23640F801F}"/>
              </a:ext>
            </a:extLst>
          </p:cNvPr>
          <p:cNvPicPr>
            <a:picLocks noChangeAspect="1"/>
          </p:cNvPicPr>
          <p:nvPr/>
        </p:nvPicPr>
        <p:blipFill>
          <a:blip r:embed="rId2"/>
          <a:stretch>
            <a:fillRect/>
          </a:stretch>
        </p:blipFill>
        <p:spPr>
          <a:xfrm>
            <a:off x="3336175" y="1932592"/>
            <a:ext cx="8833756" cy="4911677"/>
          </a:xfrm>
          <a:prstGeom prst="rect">
            <a:avLst/>
          </a:prstGeom>
        </p:spPr>
      </p:pic>
    </p:spTree>
    <p:extLst>
      <p:ext uri="{BB962C8B-B14F-4D97-AF65-F5344CB8AC3E}">
        <p14:creationId xmlns:p14="http://schemas.microsoft.com/office/powerpoint/2010/main" val="1449028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025E-7DD1-A746-B790-A216C3DEA78A}"/>
              </a:ext>
            </a:extLst>
          </p:cNvPr>
          <p:cNvSpPr>
            <a:spLocks noGrp="1"/>
          </p:cNvSpPr>
          <p:nvPr>
            <p:ph type="title"/>
          </p:nvPr>
        </p:nvSpPr>
        <p:spPr/>
        <p:txBody>
          <a:bodyPr/>
          <a:lstStyle/>
          <a:p>
            <a:pPr algn="ctr"/>
            <a:r>
              <a:rPr lang="en-US" b="1" dirty="0"/>
              <a:t>Easy to share, easy to post, easy to print</a:t>
            </a:r>
          </a:p>
        </p:txBody>
      </p:sp>
      <p:pic>
        <p:nvPicPr>
          <p:cNvPr id="5" name="Picture 4">
            <a:extLst>
              <a:ext uri="{FF2B5EF4-FFF2-40B4-BE49-F238E27FC236}">
                <a16:creationId xmlns:a16="http://schemas.microsoft.com/office/drawing/2014/main" id="{F2F498D2-4E53-404B-B710-5108704C7496}"/>
              </a:ext>
            </a:extLst>
          </p:cNvPr>
          <p:cNvPicPr>
            <a:picLocks noChangeAspect="1"/>
          </p:cNvPicPr>
          <p:nvPr/>
        </p:nvPicPr>
        <p:blipFill>
          <a:blip r:embed="rId2"/>
          <a:stretch>
            <a:fillRect/>
          </a:stretch>
        </p:blipFill>
        <p:spPr>
          <a:xfrm>
            <a:off x="3360615" y="1769627"/>
            <a:ext cx="5892800" cy="4826000"/>
          </a:xfrm>
          <a:prstGeom prst="rect">
            <a:avLst/>
          </a:prstGeom>
        </p:spPr>
      </p:pic>
    </p:spTree>
    <p:extLst>
      <p:ext uri="{BB962C8B-B14F-4D97-AF65-F5344CB8AC3E}">
        <p14:creationId xmlns:p14="http://schemas.microsoft.com/office/powerpoint/2010/main" val="613646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8139687" y="0"/>
            <a:ext cx="4052313" cy="703552"/>
          </a:xfrm>
          <a:custGeom>
            <a:avLst/>
            <a:gdLst>
              <a:gd name="connsiteX0" fmla="*/ 0 w 5372100"/>
              <a:gd name="connsiteY0" fmla="*/ 101602 h 609599"/>
              <a:gd name="connsiteX1" fmla="*/ 29759 w 5372100"/>
              <a:gd name="connsiteY1" fmla="*/ 29759 h 609599"/>
              <a:gd name="connsiteX2" fmla="*/ 101603 w 5372100"/>
              <a:gd name="connsiteY2" fmla="*/ 1 h 609599"/>
              <a:gd name="connsiteX3" fmla="*/ 5270498 w 5372100"/>
              <a:gd name="connsiteY3" fmla="*/ 0 h 609599"/>
              <a:gd name="connsiteX4" fmla="*/ 5342341 w 5372100"/>
              <a:gd name="connsiteY4" fmla="*/ 29759 h 609599"/>
              <a:gd name="connsiteX5" fmla="*/ 5372099 w 5372100"/>
              <a:gd name="connsiteY5" fmla="*/ 101603 h 609599"/>
              <a:gd name="connsiteX6" fmla="*/ 5372100 w 5372100"/>
              <a:gd name="connsiteY6" fmla="*/ 507997 h 609599"/>
              <a:gd name="connsiteX7" fmla="*/ 5342341 w 5372100"/>
              <a:gd name="connsiteY7" fmla="*/ 579840 h 609599"/>
              <a:gd name="connsiteX8" fmla="*/ 5270497 w 5372100"/>
              <a:gd name="connsiteY8" fmla="*/ 609599 h 609599"/>
              <a:gd name="connsiteX9" fmla="*/ 101602 w 5372100"/>
              <a:gd name="connsiteY9" fmla="*/ 609599 h 609599"/>
              <a:gd name="connsiteX10" fmla="*/ 29759 w 5372100"/>
              <a:gd name="connsiteY10" fmla="*/ 579840 h 609599"/>
              <a:gd name="connsiteX11" fmla="*/ 1 w 5372100"/>
              <a:gd name="connsiteY11" fmla="*/ 507996 h 609599"/>
              <a:gd name="connsiteX12" fmla="*/ 0 w 5372100"/>
              <a:gd name="connsiteY12" fmla="*/ 101602 h 609599"/>
              <a:gd name="connsiteX0" fmla="*/ 0 w 5372100"/>
              <a:gd name="connsiteY0" fmla="*/ 109947 h 617944"/>
              <a:gd name="connsiteX1" fmla="*/ 29759 w 5372100"/>
              <a:gd name="connsiteY1" fmla="*/ 38104 h 617944"/>
              <a:gd name="connsiteX2" fmla="*/ 101603 w 5372100"/>
              <a:gd name="connsiteY2" fmla="*/ 8346 h 617944"/>
              <a:gd name="connsiteX3" fmla="*/ 5270498 w 5372100"/>
              <a:gd name="connsiteY3" fmla="*/ 8345 h 617944"/>
              <a:gd name="connsiteX4" fmla="*/ 5342341 w 5372100"/>
              <a:gd name="connsiteY4" fmla="*/ 19054 h 617944"/>
              <a:gd name="connsiteX5" fmla="*/ 5372099 w 5372100"/>
              <a:gd name="connsiteY5" fmla="*/ 109948 h 617944"/>
              <a:gd name="connsiteX6" fmla="*/ 5372100 w 5372100"/>
              <a:gd name="connsiteY6" fmla="*/ 516342 h 617944"/>
              <a:gd name="connsiteX7" fmla="*/ 5342341 w 5372100"/>
              <a:gd name="connsiteY7" fmla="*/ 588185 h 617944"/>
              <a:gd name="connsiteX8" fmla="*/ 5270497 w 5372100"/>
              <a:gd name="connsiteY8" fmla="*/ 617944 h 617944"/>
              <a:gd name="connsiteX9" fmla="*/ 101602 w 5372100"/>
              <a:gd name="connsiteY9" fmla="*/ 617944 h 617944"/>
              <a:gd name="connsiteX10" fmla="*/ 29759 w 5372100"/>
              <a:gd name="connsiteY10" fmla="*/ 588185 h 617944"/>
              <a:gd name="connsiteX11" fmla="*/ 1 w 5372100"/>
              <a:gd name="connsiteY11" fmla="*/ 516341 h 617944"/>
              <a:gd name="connsiteX12" fmla="*/ 0 w 5372100"/>
              <a:gd name="connsiteY12" fmla="*/ 109947 h 617944"/>
              <a:gd name="connsiteX0" fmla="*/ 0 w 5373644"/>
              <a:gd name="connsiteY0" fmla="*/ 109947 h 632231"/>
              <a:gd name="connsiteX1" fmla="*/ 29759 w 5373644"/>
              <a:gd name="connsiteY1" fmla="*/ 38104 h 632231"/>
              <a:gd name="connsiteX2" fmla="*/ 101603 w 5373644"/>
              <a:gd name="connsiteY2" fmla="*/ 8346 h 632231"/>
              <a:gd name="connsiteX3" fmla="*/ 5270498 w 5373644"/>
              <a:gd name="connsiteY3" fmla="*/ 8345 h 632231"/>
              <a:gd name="connsiteX4" fmla="*/ 5342341 w 5373644"/>
              <a:gd name="connsiteY4" fmla="*/ 19054 h 632231"/>
              <a:gd name="connsiteX5" fmla="*/ 5372099 w 5373644"/>
              <a:gd name="connsiteY5" fmla="*/ 109948 h 632231"/>
              <a:gd name="connsiteX6" fmla="*/ 5372100 w 5373644"/>
              <a:gd name="connsiteY6" fmla="*/ 516342 h 632231"/>
              <a:gd name="connsiteX7" fmla="*/ 5342341 w 5373644"/>
              <a:gd name="connsiteY7" fmla="*/ 588185 h 632231"/>
              <a:gd name="connsiteX8" fmla="*/ 5346697 w 5373644"/>
              <a:gd name="connsiteY8" fmla="*/ 632231 h 632231"/>
              <a:gd name="connsiteX9" fmla="*/ 101602 w 5373644"/>
              <a:gd name="connsiteY9" fmla="*/ 617944 h 632231"/>
              <a:gd name="connsiteX10" fmla="*/ 29759 w 5373644"/>
              <a:gd name="connsiteY10" fmla="*/ 588185 h 632231"/>
              <a:gd name="connsiteX11" fmla="*/ 1 w 5373644"/>
              <a:gd name="connsiteY11" fmla="*/ 516341 h 632231"/>
              <a:gd name="connsiteX12" fmla="*/ 0 w 537364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88185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414434"/>
              <a:gd name="connsiteY0" fmla="*/ 109947 h 632231"/>
              <a:gd name="connsiteX1" fmla="*/ 29759 w 5414434"/>
              <a:gd name="connsiteY1" fmla="*/ 38104 h 632231"/>
              <a:gd name="connsiteX2" fmla="*/ 101603 w 5414434"/>
              <a:gd name="connsiteY2" fmla="*/ 8346 h 632231"/>
              <a:gd name="connsiteX3" fmla="*/ 5270498 w 5414434"/>
              <a:gd name="connsiteY3" fmla="*/ 8345 h 632231"/>
              <a:gd name="connsiteX4" fmla="*/ 5342341 w 5414434"/>
              <a:gd name="connsiteY4" fmla="*/ 19054 h 632231"/>
              <a:gd name="connsiteX5" fmla="*/ 5372099 w 5414434"/>
              <a:gd name="connsiteY5" fmla="*/ 109948 h 632231"/>
              <a:gd name="connsiteX6" fmla="*/ 5372100 w 5414434"/>
              <a:gd name="connsiteY6" fmla="*/ 516342 h 632231"/>
              <a:gd name="connsiteX7" fmla="*/ 5410200 w 5414434"/>
              <a:gd name="connsiteY7" fmla="*/ 559610 h 632231"/>
              <a:gd name="connsiteX8" fmla="*/ 5346697 w 5414434"/>
              <a:gd name="connsiteY8" fmla="*/ 632231 h 632231"/>
              <a:gd name="connsiteX9" fmla="*/ 101602 w 5414434"/>
              <a:gd name="connsiteY9" fmla="*/ 617944 h 632231"/>
              <a:gd name="connsiteX10" fmla="*/ 29759 w 5414434"/>
              <a:gd name="connsiteY10" fmla="*/ 588185 h 632231"/>
              <a:gd name="connsiteX11" fmla="*/ 1 w 5414434"/>
              <a:gd name="connsiteY11" fmla="*/ 516341 h 632231"/>
              <a:gd name="connsiteX12" fmla="*/ 0 w 5414434"/>
              <a:gd name="connsiteY12" fmla="*/ 109947 h 632231"/>
              <a:gd name="connsiteX0" fmla="*/ 0 w 5523320"/>
              <a:gd name="connsiteY0" fmla="*/ 101602 h 623886"/>
              <a:gd name="connsiteX1" fmla="*/ 29759 w 5523320"/>
              <a:gd name="connsiteY1" fmla="*/ 29759 h 623886"/>
              <a:gd name="connsiteX2" fmla="*/ 101603 w 5523320"/>
              <a:gd name="connsiteY2" fmla="*/ 1 h 623886"/>
              <a:gd name="connsiteX3" fmla="*/ 5270498 w 5523320"/>
              <a:gd name="connsiteY3" fmla="*/ 0 h 623886"/>
              <a:gd name="connsiteX4" fmla="*/ 5504266 w 5523320"/>
              <a:gd name="connsiteY4" fmla="*/ 29759 h 623886"/>
              <a:gd name="connsiteX5" fmla="*/ 5372099 w 5523320"/>
              <a:gd name="connsiteY5" fmla="*/ 101603 h 623886"/>
              <a:gd name="connsiteX6" fmla="*/ 5372100 w 5523320"/>
              <a:gd name="connsiteY6" fmla="*/ 507997 h 623886"/>
              <a:gd name="connsiteX7" fmla="*/ 5410200 w 5523320"/>
              <a:gd name="connsiteY7" fmla="*/ 551265 h 623886"/>
              <a:gd name="connsiteX8" fmla="*/ 5346697 w 5523320"/>
              <a:gd name="connsiteY8" fmla="*/ 623886 h 623886"/>
              <a:gd name="connsiteX9" fmla="*/ 101602 w 5523320"/>
              <a:gd name="connsiteY9" fmla="*/ 609599 h 623886"/>
              <a:gd name="connsiteX10" fmla="*/ 29759 w 5523320"/>
              <a:gd name="connsiteY10" fmla="*/ 579840 h 623886"/>
              <a:gd name="connsiteX11" fmla="*/ 1 w 5523320"/>
              <a:gd name="connsiteY11" fmla="*/ 507996 h 623886"/>
              <a:gd name="connsiteX12" fmla="*/ 0 w 5523320"/>
              <a:gd name="connsiteY12" fmla="*/ 101602 h 623886"/>
              <a:gd name="connsiteX0" fmla="*/ 0 w 5527550"/>
              <a:gd name="connsiteY0" fmla="*/ 101602 h 623886"/>
              <a:gd name="connsiteX1" fmla="*/ 29759 w 5527550"/>
              <a:gd name="connsiteY1" fmla="*/ 29759 h 623886"/>
              <a:gd name="connsiteX2" fmla="*/ 101603 w 5527550"/>
              <a:gd name="connsiteY2" fmla="*/ 1 h 623886"/>
              <a:gd name="connsiteX3" fmla="*/ 5270498 w 5527550"/>
              <a:gd name="connsiteY3" fmla="*/ 0 h 623886"/>
              <a:gd name="connsiteX4" fmla="*/ 5504266 w 5527550"/>
              <a:gd name="connsiteY4" fmla="*/ 29759 h 623886"/>
              <a:gd name="connsiteX5" fmla="*/ 5410200 w 5527550"/>
              <a:gd name="connsiteY5" fmla="*/ 120653 h 623886"/>
              <a:gd name="connsiteX6" fmla="*/ 5372100 w 5527550"/>
              <a:gd name="connsiteY6" fmla="*/ 507997 h 623886"/>
              <a:gd name="connsiteX7" fmla="*/ 5410200 w 5527550"/>
              <a:gd name="connsiteY7" fmla="*/ 551265 h 623886"/>
              <a:gd name="connsiteX8" fmla="*/ 5346697 w 5527550"/>
              <a:gd name="connsiteY8" fmla="*/ 623886 h 623886"/>
              <a:gd name="connsiteX9" fmla="*/ 101602 w 5527550"/>
              <a:gd name="connsiteY9" fmla="*/ 609599 h 623886"/>
              <a:gd name="connsiteX10" fmla="*/ 29759 w 5527550"/>
              <a:gd name="connsiteY10" fmla="*/ 579840 h 623886"/>
              <a:gd name="connsiteX11" fmla="*/ 1 w 5527550"/>
              <a:gd name="connsiteY11" fmla="*/ 507996 h 623886"/>
              <a:gd name="connsiteX12" fmla="*/ 0 w 5527550"/>
              <a:gd name="connsiteY12" fmla="*/ 101602 h 6238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372100 w 5622800"/>
              <a:gd name="connsiteY6" fmla="*/ 517397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3286"/>
              <a:gd name="connsiteX1" fmla="*/ 29759 w 5622800"/>
              <a:gd name="connsiteY1" fmla="*/ 39159 h 633286"/>
              <a:gd name="connsiteX2" fmla="*/ 101603 w 5622800"/>
              <a:gd name="connsiteY2" fmla="*/ 9401 h 633286"/>
              <a:gd name="connsiteX3" fmla="*/ 5270498 w 5622800"/>
              <a:gd name="connsiteY3" fmla="*/ 9400 h 633286"/>
              <a:gd name="connsiteX4" fmla="*/ 5599516 w 5622800"/>
              <a:gd name="connsiteY4" fmla="*/ 20109 h 633286"/>
              <a:gd name="connsiteX5" fmla="*/ 5410200 w 5622800"/>
              <a:gd name="connsiteY5" fmla="*/ 130053 h 633286"/>
              <a:gd name="connsiteX6" fmla="*/ 5410200 w 5622800"/>
              <a:gd name="connsiteY6" fmla="*/ 550735 h 633286"/>
              <a:gd name="connsiteX7" fmla="*/ 5410200 w 5622800"/>
              <a:gd name="connsiteY7" fmla="*/ 560665 h 633286"/>
              <a:gd name="connsiteX8" fmla="*/ 5346697 w 5622800"/>
              <a:gd name="connsiteY8" fmla="*/ 633286 h 633286"/>
              <a:gd name="connsiteX9" fmla="*/ 101602 w 5622800"/>
              <a:gd name="connsiteY9" fmla="*/ 618999 h 633286"/>
              <a:gd name="connsiteX10" fmla="*/ 29759 w 5622800"/>
              <a:gd name="connsiteY10" fmla="*/ 589240 h 633286"/>
              <a:gd name="connsiteX11" fmla="*/ 1 w 5622800"/>
              <a:gd name="connsiteY11" fmla="*/ 517396 h 633286"/>
              <a:gd name="connsiteX12" fmla="*/ 0 w 5622800"/>
              <a:gd name="connsiteY12" fmla="*/ 111002 h 633286"/>
              <a:gd name="connsiteX0" fmla="*/ 0 w 5622800"/>
              <a:gd name="connsiteY0" fmla="*/ 111002 h 636335"/>
              <a:gd name="connsiteX1" fmla="*/ 29759 w 5622800"/>
              <a:gd name="connsiteY1" fmla="*/ 39159 h 636335"/>
              <a:gd name="connsiteX2" fmla="*/ 101603 w 5622800"/>
              <a:gd name="connsiteY2" fmla="*/ 9401 h 636335"/>
              <a:gd name="connsiteX3" fmla="*/ 5270498 w 5622800"/>
              <a:gd name="connsiteY3" fmla="*/ 9400 h 636335"/>
              <a:gd name="connsiteX4" fmla="*/ 5599516 w 5622800"/>
              <a:gd name="connsiteY4" fmla="*/ 20109 h 636335"/>
              <a:gd name="connsiteX5" fmla="*/ 5410200 w 5622800"/>
              <a:gd name="connsiteY5" fmla="*/ 130053 h 636335"/>
              <a:gd name="connsiteX6" fmla="*/ 5410200 w 5622800"/>
              <a:gd name="connsiteY6" fmla="*/ 550735 h 636335"/>
              <a:gd name="connsiteX7" fmla="*/ 5591175 w 5622800"/>
              <a:gd name="connsiteY7" fmla="*/ 622577 h 636335"/>
              <a:gd name="connsiteX8" fmla="*/ 5346697 w 5622800"/>
              <a:gd name="connsiteY8" fmla="*/ 633286 h 636335"/>
              <a:gd name="connsiteX9" fmla="*/ 101602 w 5622800"/>
              <a:gd name="connsiteY9" fmla="*/ 618999 h 636335"/>
              <a:gd name="connsiteX10" fmla="*/ 29759 w 5622800"/>
              <a:gd name="connsiteY10" fmla="*/ 589240 h 636335"/>
              <a:gd name="connsiteX11" fmla="*/ 1 w 5622800"/>
              <a:gd name="connsiteY11" fmla="*/ 517396 h 636335"/>
              <a:gd name="connsiteX12" fmla="*/ 0 w 5622800"/>
              <a:gd name="connsiteY12" fmla="*/ 111002 h 636335"/>
              <a:gd name="connsiteX0" fmla="*/ 0 w 5622800"/>
              <a:gd name="connsiteY0" fmla="*/ 106239 h 631572"/>
              <a:gd name="connsiteX1" fmla="*/ 29759 w 5622800"/>
              <a:gd name="connsiteY1" fmla="*/ 34396 h 631572"/>
              <a:gd name="connsiteX2" fmla="*/ 101603 w 5622800"/>
              <a:gd name="connsiteY2" fmla="*/ 4638 h 631572"/>
              <a:gd name="connsiteX3" fmla="*/ 5270498 w 5622800"/>
              <a:gd name="connsiteY3" fmla="*/ 4637 h 631572"/>
              <a:gd name="connsiteX4" fmla="*/ 5599516 w 5622800"/>
              <a:gd name="connsiteY4" fmla="*/ 15346 h 631572"/>
              <a:gd name="connsiteX5" fmla="*/ 5410200 w 5622800"/>
              <a:gd name="connsiteY5" fmla="*/ 96715 h 631572"/>
              <a:gd name="connsiteX6" fmla="*/ 5410200 w 5622800"/>
              <a:gd name="connsiteY6" fmla="*/ 545972 h 631572"/>
              <a:gd name="connsiteX7" fmla="*/ 5591175 w 5622800"/>
              <a:gd name="connsiteY7" fmla="*/ 617814 h 631572"/>
              <a:gd name="connsiteX8" fmla="*/ 5346697 w 5622800"/>
              <a:gd name="connsiteY8" fmla="*/ 628523 h 631572"/>
              <a:gd name="connsiteX9" fmla="*/ 101602 w 5622800"/>
              <a:gd name="connsiteY9" fmla="*/ 614236 h 631572"/>
              <a:gd name="connsiteX10" fmla="*/ 29759 w 5622800"/>
              <a:gd name="connsiteY10" fmla="*/ 584477 h 631572"/>
              <a:gd name="connsiteX11" fmla="*/ 1 w 5622800"/>
              <a:gd name="connsiteY11" fmla="*/ 512633 h 631572"/>
              <a:gd name="connsiteX12" fmla="*/ 0 w 5622800"/>
              <a:gd name="connsiteY12" fmla="*/ 106239 h 631572"/>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5622800"/>
              <a:gd name="connsiteY0" fmla="*/ 103064 h 628397"/>
              <a:gd name="connsiteX1" fmla="*/ 29759 w 5622800"/>
              <a:gd name="connsiteY1" fmla="*/ 31221 h 628397"/>
              <a:gd name="connsiteX2" fmla="*/ 101603 w 5622800"/>
              <a:gd name="connsiteY2" fmla="*/ 1463 h 628397"/>
              <a:gd name="connsiteX3" fmla="*/ 5270498 w 5622800"/>
              <a:gd name="connsiteY3" fmla="*/ 1462 h 628397"/>
              <a:gd name="connsiteX4" fmla="*/ 5599516 w 5622800"/>
              <a:gd name="connsiteY4" fmla="*/ 12171 h 628397"/>
              <a:gd name="connsiteX5" fmla="*/ 5410200 w 5622800"/>
              <a:gd name="connsiteY5" fmla="*/ 74490 h 628397"/>
              <a:gd name="connsiteX6" fmla="*/ 5410200 w 5622800"/>
              <a:gd name="connsiteY6" fmla="*/ 542797 h 628397"/>
              <a:gd name="connsiteX7" fmla="*/ 5591175 w 5622800"/>
              <a:gd name="connsiteY7" fmla="*/ 614639 h 628397"/>
              <a:gd name="connsiteX8" fmla="*/ 5346697 w 5622800"/>
              <a:gd name="connsiteY8" fmla="*/ 625348 h 628397"/>
              <a:gd name="connsiteX9" fmla="*/ 101602 w 5622800"/>
              <a:gd name="connsiteY9" fmla="*/ 611061 h 628397"/>
              <a:gd name="connsiteX10" fmla="*/ 29759 w 5622800"/>
              <a:gd name="connsiteY10" fmla="*/ 581302 h 628397"/>
              <a:gd name="connsiteX11" fmla="*/ 1 w 5622800"/>
              <a:gd name="connsiteY11" fmla="*/ 509458 h 628397"/>
              <a:gd name="connsiteX12" fmla="*/ 0 w 5622800"/>
              <a:gd name="connsiteY12" fmla="*/ 103064 h 628397"/>
              <a:gd name="connsiteX0" fmla="*/ 0 w 6155264"/>
              <a:gd name="connsiteY0" fmla="*/ 118796 h 644129"/>
              <a:gd name="connsiteX1" fmla="*/ 29759 w 6155264"/>
              <a:gd name="connsiteY1" fmla="*/ 46953 h 644129"/>
              <a:gd name="connsiteX2" fmla="*/ 101603 w 6155264"/>
              <a:gd name="connsiteY2" fmla="*/ 17195 h 644129"/>
              <a:gd name="connsiteX3" fmla="*/ 5270498 w 6155264"/>
              <a:gd name="connsiteY3" fmla="*/ 17194 h 644129"/>
              <a:gd name="connsiteX4" fmla="*/ 5410200 w 6155264"/>
              <a:gd name="connsiteY4" fmla="*/ 90222 h 644129"/>
              <a:gd name="connsiteX5" fmla="*/ 5410200 w 6155264"/>
              <a:gd name="connsiteY5" fmla="*/ 558529 h 644129"/>
              <a:gd name="connsiteX6" fmla="*/ 5591175 w 6155264"/>
              <a:gd name="connsiteY6" fmla="*/ 630371 h 644129"/>
              <a:gd name="connsiteX7" fmla="*/ 5346697 w 6155264"/>
              <a:gd name="connsiteY7" fmla="*/ 641080 h 644129"/>
              <a:gd name="connsiteX8" fmla="*/ 101602 w 6155264"/>
              <a:gd name="connsiteY8" fmla="*/ 626793 h 644129"/>
              <a:gd name="connsiteX9" fmla="*/ 29759 w 6155264"/>
              <a:gd name="connsiteY9" fmla="*/ 597034 h 644129"/>
              <a:gd name="connsiteX10" fmla="*/ 1 w 6155264"/>
              <a:gd name="connsiteY10" fmla="*/ 525190 h 644129"/>
              <a:gd name="connsiteX11" fmla="*/ 0 w 6155264"/>
              <a:gd name="connsiteY11" fmla="*/ 118796 h 64412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37846 h 663179"/>
              <a:gd name="connsiteX1" fmla="*/ 29759 w 6155264"/>
              <a:gd name="connsiteY1" fmla="*/ 66003 h 663179"/>
              <a:gd name="connsiteX2" fmla="*/ 101603 w 6155264"/>
              <a:gd name="connsiteY2" fmla="*/ 36245 h 663179"/>
              <a:gd name="connsiteX3" fmla="*/ 5270498 w 6155264"/>
              <a:gd name="connsiteY3" fmla="*/ 36244 h 663179"/>
              <a:gd name="connsiteX4" fmla="*/ 5410200 w 6155264"/>
              <a:gd name="connsiteY4" fmla="*/ 109272 h 663179"/>
              <a:gd name="connsiteX5" fmla="*/ 5410200 w 6155264"/>
              <a:gd name="connsiteY5" fmla="*/ 577579 h 663179"/>
              <a:gd name="connsiteX6" fmla="*/ 5591175 w 6155264"/>
              <a:gd name="connsiteY6" fmla="*/ 649421 h 663179"/>
              <a:gd name="connsiteX7" fmla="*/ 5346697 w 6155264"/>
              <a:gd name="connsiteY7" fmla="*/ 660130 h 663179"/>
              <a:gd name="connsiteX8" fmla="*/ 101602 w 6155264"/>
              <a:gd name="connsiteY8" fmla="*/ 645843 h 663179"/>
              <a:gd name="connsiteX9" fmla="*/ 29759 w 6155264"/>
              <a:gd name="connsiteY9" fmla="*/ 616084 h 663179"/>
              <a:gd name="connsiteX10" fmla="*/ 1 w 6155264"/>
              <a:gd name="connsiteY10" fmla="*/ 544240 h 663179"/>
              <a:gd name="connsiteX11" fmla="*/ 0 w 6155264"/>
              <a:gd name="connsiteY11" fmla="*/ 137846 h 663179"/>
              <a:gd name="connsiteX0" fmla="*/ 0 w 6155264"/>
              <a:gd name="connsiteY0" fmla="*/ 190233 h 715566"/>
              <a:gd name="connsiteX1" fmla="*/ 29759 w 6155264"/>
              <a:gd name="connsiteY1" fmla="*/ 118390 h 715566"/>
              <a:gd name="connsiteX2" fmla="*/ 101603 w 6155264"/>
              <a:gd name="connsiteY2" fmla="*/ 88632 h 715566"/>
              <a:gd name="connsiteX3" fmla="*/ 5270498 w 6155264"/>
              <a:gd name="connsiteY3" fmla="*/ 88631 h 715566"/>
              <a:gd name="connsiteX4" fmla="*/ 5410200 w 6155264"/>
              <a:gd name="connsiteY4" fmla="*/ 109272 h 715566"/>
              <a:gd name="connsiteX5" fmla="*/ 5410200 w 6155264"/>
              <a:gd name="connsiteY5" fmla="*/ 629966 h 715566"/>
              <a:gd name="connsiteX6" fmla="*/ 5591175 w 6155264"/>
              <a:gd name="connsiteY6" fmla="*/ 701808 h 715566"/>
              <a:gd name="connsiteX7" fmla="*/ 5346697 w 6155264"/>
              <a:gd name="connsiteY7" fmla="*/ 712517 h 715566"/>
              <a:gd name="connsiteX8" fmla="*/ 101602 w 6155264"/>
              <a:gd name="connsiteY8" fmla="*/ 698230 h 715566"/>
              <a:gd name="connsiteX9" fmla="*/ 29759 w 6155264"/>
              <a:gd name="connsiteY9" fmla="*/ 668471 h 715566"/>
              <a:gd name="connsiteX10" fmla="*/ 1 w 6155264"/>
              <a:gd name="connsiteY10" fmla="*/ 596627 h 715566"/>
              <a:gd name="connsiteX11" fmla="*/ 0 w 6155264"/>
              <a:gd name="connsiteY11" fmla="*/ 190233 h 715566"/>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8807 h 744140"/>
              <a:gd name="connsiteX1" fmla="*/ 29759 w 6155264"/>
              <a:gd name="connsiteY1" fmla="*/ 146964 h 744140"/>
              <a:gd name="connsiteX2" fmla="*/ 101603 w 6155264"/>
              <a:gd name="connsiteY2" fmla="*/ 117206 h 744140"/>
              <a:gd name="connsiteX3" fmla="*/ 5270498 w 6155264"/>
              <a:gd name="connsiteY3" fmla="*/ 117205 h 744140"/>
              <a:gd name="connsiteX4" fmla="*/ 5410200 w 6155264"/>
              <a:gd name="connsiteY4" fmla="*/ 109272 h 744140"/>
              <a:gd name="connsiteX5" fmla="*/ 5410200 w 6155264"/>
              <a:gd name="connsiteY5" fmla="*/ 658540 h 744140"/>
              <a:gd name="connsiteX6" fmla="*/ 5591175 w 6155264"/>
              <a:gd name="connsiteY6" fmla="*/ 730382 h 744140"/>
              <a:gd name="connsiteX7" fmla="*/ 5346697 w 6155264"/>
              <a:gd name="connsiteY7" fmla="*/ 741091 h 744140"/>
              <a:gd name="connsiteX8" fmla="*/ 101602 w 6155264"/>
              <a:gd name="connsiteY8" fmla="*/ 726804 h 744140"/>
              <a:gd name="connsiteX9" fmla="*/ 29759 w 6155264"/>
              <a:gd name="connsiteY9" fmla="*/ 697045 h 744140"/>
              <a:gd name="connsiteX10" fmla="*/ 1 w 6155264"/>
              <a:gd name="connsiteY10" fmla="*/ 625201 h 744140"/>
              <a:gd name="connsiteX11" fmla="*/ 0 w 6155264"/>
              <a:gd name="connsiteY11" fmla="*/ 218807 h 744140"/>
              <a:gd name="connsiteX0" fmla="*/ 0 w 6155264"/>
              <a:gd name="connsiteY0" fmla="*/ 204520 h 729853"/>
              <a:gd name="connsiteX1" fmla="*/ 29759 w 6155264"/>
              <a:gd name="connsiteY1" fmla="*/ 132677 h 729853"/>
              <a:gd name="connsiteX2" fmla="*/ 101603 w 6155264"/>
              <a:gd name="connsiteY2" fmla="*/ 102919 h 729853"/>
              <a:gd name="connsiteX3" fmla="*/ 5270498 w 6155264"/>
              <a:gd name="connsiteY3" fmla="*/ 102918 h 729853"/>
              <a:gd name="connsiteX4" fmla="*/ 5410200 w 6155264"/>
              <a:gd name="connsiteY4" fmla="*/ 109272 h 729853"/>
              <a:gd name="connsiteX5" fmla="*/ 5410200 w 6155264"/>
              <a:gd name="connsiteY5" fmla="*/ 644253 h 729853"/>
              <a:gd name="connsiteX6" fmla="*/ 5591175 w 6155264"/>
              <a:gd name="connsiteY6" fmla="*/ 716095 h 729853"/>
              <a:gd name="connsiteX7" fmla="*/ 5346697 w 6155264"/>
              <a:gd name="connsiteY7" fmla="*/ 726804 h 729853"/>
              <a:gd name="connsiteX8" fmla="*/ 101602 w 6155264"/>
              <a:gd name="connsiteY8" fmla="*/ 712517 h 729853"/>
              <a:gd name="connsiteX9" fmla="*/ 29759 w 6155264"/>
              <a:gd name="connsiteY9" fmla="*/ 682758 h 729853"/>
              <a:gd name="connsiteX10" fmla="*/ 1 w 6155264"/>
              <a:gd name="connsiteY10" fmla="*/ 610914 h 729853"/>
              <a:gd name="connsiteX11" fmla="*/ 0 w 6155264"/>
              <a:gd name="connsiteY11" fmla="*/ 204520 h 729853"/>
              <a:gd name="connsiteX0" fmla="*/ 0 w 6155264"/>
              <a:gd name="connsiteY0" fmla="*/ 211664 h 736997"/>
              <a:gd name="connsiteX1" fmla="*/ 29759 w 6155264"/>
              <a:gd name="connsiteY1" fmla="*/ 139821 h 736997"/>
              <a:gd name="connsiteX2" fmla="*/ 101603 w 6155264"/>
              <a:gd name="connsiteY2" fmla="*/ 110063 h 736997"/>
              <a:gd name="connsiteX3" fmla="*/ 5270498 w 6155264"/>
              <a:gd name="connsiteY3" fmla="*/ 110062 h 736997"/>
              <a:gd name="connsiteX4" fmla="*/ 5410200 w 6155264"/>
              <a:gd name="connsiteY4" fmla="*/ 109272 h 736997"/>
              <a:gd name="connsiteX5" fmla="*/ 5410200 w 6155264"/>
              <a:gd name="connsiteY5" fmla="*/ 651397 h 736997"/>
              <a:gd name="connsiteX6" fmla="*/ 5591175 w 6155264"/>
              <a:gd name="connsiteY6" fmla="*/ 723239 h 736997"/>
              <a:gd name="connsiteX7" fmla="*/ 5346697 w 6155264"/>
              <a:gd name="connsiteY7" fmla="*/ 733948 h 736997"/>
              <a:gd name="connsiteX8" fmla="*/ 101602 w 6155264"/>
              <a:gd name="connsiteY8" fmla="*/ 719661 h 736997"/>
              <a:gd name="connsiteX9" fmla="*/ 29759 w 6155264"/>
              <a:gd name="connsiteY9" fmla="*/ 689902 h 736997"/>
              <a:gd name="connsiteX10" fmla="*/ 1 w 6155264"/>
              <a:gd name="connsiteY10" fmla="*/ 618058 h 736997"/>
              <a:gd name="connsiteX11" fmla="*/ 0 w 6155264"/>
              <a:gd name="connsiteY11" fmla="*/ 211664 h 736997"/>
              <a:gd name="connsiteX0" fmla="*/ 0 w 6155264"/>
              <a:gd name="connsiteY0" fmla="*/ 102392 h 627725"/>
              <a:gd name="connsiteX1" fmla="*/ 29759 w 6155264"/>
              <a:gd name="connsiteY1" fmla="*/ 30549 h 627725"/>
              <a:gd name="connsiteX2" fmla="*/ 101603 w 6155264"/>
              <a:gd name="connsiteY2" fmla="*/ 791 h 627725"/>
              <a:gd name="connsiteX3" fmla="*/ 5270498 w 6155264"/>
              <a:gd name="connsiteY3" fmla="*/ 790 h 627725"/>
              <a:gd name="connsiteX4" fmla="*/ 5410200 w 6155264"/>
              <a:gd name="connsiteY4" fmla="*/ 0 h 627725"/>
              <a:gd name="connsiteX5" fmla="*/ 5410200 w 6155264"/>
              <a:gd name="connsiteY5" fmla="*/ 542125 h 627725"/>
              <a:gd name="connsiteX6" fmla="*/ 5591175 w 6155264"/>
              <a:gd name="connsiteY6" fmla="*/ 613967 h 627725"/>
              <a:gd name="connsiteX7" fmla="*/ 5346697 w 6155264"/>
              <a:gd name="connsiteY7" fmla="*/ 624676 h 627725"/>
              <a:gd name="connsiteX8" fmla="*/ 101602 w 6155264"/>
              <a:gd name="connsiteY8" fmla="*/ 610389 h 627725"/>
              <a:gd name="connsiteX9" fmla="*/ 29759 w 6155264"/>
              <a:gd name="connsiteY9" fmla="*/ 580630 h 627725"/>
              <a:gd name="connsiteX10" fmla="*/ 1 w 6155264"/>
              <a:gd name="connsiteY10" fmla="*/ 508786 h 627725"/>
              <a:gd name="connsiteX11" fmla="*/ 0 w 6155264"/>
              <a:gd name="connsiteY11" fmla="*/ 102392 h 627725"/>
              <a:gd name="connsiteX0" fmla="*/ 0 w 6155264"/>
              <a:gd name="connsiteY0" fmla="*/ 101602 h 643531"/>
              <a:gd name="connsiteX1" fmla="*/ 29759 w 6155264"/>
              <a:gd name="connsiteY1" fmla="*/ 29759 h 643531"/>
              <a:gd name="connsiteX2" fmla="*/ 101603 w 6155264"/>
              <a:gd name="connsiteY2" fmla="*/ 1 h 643531"/>
              <a:gd name="connsiteX3" fmla="*/ 5270498 w 6155264"/>
              <a:gd name="connsiteY3" fmla="*/ 0 h 643531"/>
              <a:gd name="connsiteX4" fmla="*/ 5410200 w 6155264"/>
              <a:gd name="connsiteY4" fmla="*/ 541335 h 643531"/>
              <a:gd name="connsiteX5" fmla="*/ 5591175 w 6155264"/>
              <a:gd name="connsiteY5" fmla="*/ 613177 h 643531"/>
              <a:gd name="connsiteX6" fmla="*/ 5346697 w 6155264"/>
              <a:gd name="connsiteY6" fmla="*/ 623886 h 643531"/>
              <a:gd name="connsiteX7" fmla="*/ 101602 w 6155264"/>
              <a:gd name="connsiteY7" fmla="*/ 609599 h 643531"/>
              <a:gd name="connsiteX8" fmla="*/ 29759 w 6155264"/>
              <a:gd name="connsiteY8" fmla="*/ 579840 h 643531"/>
              <a:gd name="connsiteX9" fmla="*/ 1 w 6155264"/>
              <a:gd name="connsiteY9" fmla="*/ 507996 h 643531"/>
              <a:gd name="connsiteX10" fmla="*/ 0 w 6155264"/>
              <a:gd name="connsiteY10" fmla="*/ 101602 h 643531"/>
              <a:gd name="connsiteX0" fmla="*/ 0 w 6294966"/>
              <a:gd name="connsiteY0" fmla="*/ 101602 h 643531"/>
              <a:gd name="connsiteX1" fmla="*/ 29759 w 6294966"/>
              <a:gd name="connsiteY1" fmla="*/ 29759 h 643531"/>
              <a:gd name="connsiteX2" fmla="*/ 101603 w 6294966"/>
              <a:gd name="connsiteY2" fmla="*/ 1 h 643531"/>
              <a:gd name="connsiteX3" fmla="*/ 5410200 w 6294966"/>
              <a:gd name="connsiteY3" fmla="*/ 0 h 643531"/>
              <a:gd name="connsiteX4" fmla="*/ 5410200 w 6294966"/>
              <a:gd name="connsiteY4" fmla="*/ 541335 h 643531"/>
              <a:gd name="connsiteX5" fmla="*/ 5591175 w 6294966"/>
              <a:gd name="connsiteY5" fmla="*/ 613177 h 643531"/>
              <a:gd name="connsiteX6" fmla="*/ 5346697 w 6294966"/>
              <a:gd name="connsiteY6" fmla="*/ 623886 h 643531"/>
              <a:gd name="connsiteX7" fmla="*/ 101602 w 6294966"/>
              <a:gd name="connsiteY7" fmla="*/ 609599 h 643531"/>
              <a:gd name="connsiteX8" fmla="*/ 29759 w 6294966"/>
              <a:gd name="connsiteY8" fmla="*/ 579840 h 643531"/>
              <a:gd name="connsiteX9" fmla="*/ 1 w 6294966"/>
              <a:gd name="connsiteY9" fmla="*/ 507996 h 643531"/>
              <a:gd name="connsiteX10" fmla="*/ 0 w 6294966"/>
              <a:gd name="connsiteY10" fmla="*/ 101602 h 643531"/>
              <a:gd name="connsiteX0" fmla="*/ 0 w 5601759"/>
              <a:gd name="connsiteY0" fmla="*/ 101602 h 650661"/>
              <a:gd name="connsiteX1" fmla="*/ 29759 w 5601759"/>
              <a:gd name="connsiteY1" fmla="*/ 29759 h 650661"/>
              <a:gd name="connsiteX2" fmla="*/ 101603 w 5601759"/>
              <a:gd name="connsiteY2" fmla="*/ 1 h 650661"/>
              <a:gd name="connsiteX3" fmla="*/ 5410200 w 5601759"/>
              <a:gd name="connsiteY3" fmla="*/ 0 h 650661"/>
              <a:gd name="connsiteX4" fmla="*/ 5410200 w 5601759"/>
              <a:gd name="connsiteY4" fmla="*/ 541335 h 650661"/>
              <a:gd name="connsiteX5" fmla="*/ 5591175 w 5601759"/>
              <a:gd name="connsiteY5" fmla="*/ 613177 h 650661"/>
              <a:gd name="connsiteX6" fmla="*/ 5346697 w 5601759"/>
              <a:gd name="connsiteY6" fmla="*/ 623886 h 650661"/>
              <a:gd name="connsiteX7" fmla="*/ 101602 w 5601759"/>
              <a:gd name="connsiteY7" fmla="*/ 609599 h 650661"/>
              <a:gd name="connsiteX8" fmla="*/ 29759 w 5601759"/>
              <a:gd name="connsiteY8" fmla="*/ 579840 h 650661"/>
              <a:gd name="connsiteX9" fmla="*/ 1 w 5601759"/>
              <a:gd name="connsiteY9" fmla="*/ 507996 h 650661"/>
              <a:gd name="connsiteX10" fmla="*/ 0 w 5601759"/>
              <a:gd name="connsiteY10" fmla="*/ 101602 h 650661"/>
              <a:gd name="connsiteX0" fmla="*/ 0 w 5601759"/>
              <a:gd name="connsiteY0" fmla="*/ 101602 h 671375"/>
              <a:gd name="connsiteX1" fmla="*/ 29759 w 5601759"/>
              <a:gd name="connsiteY1" fmla="*/ 29759 h 671375"/>
              <a:gd name="connsiteX2" fmla="*/ 101603 w 5601759"/>
              <a:gd name="connsiteY2" fmla="*/ 1 h 671375"/>
              <a:gd name="connsiteX3" fmla="*/ 5410200 w 5601759"/>
              <a:gd name="connsiteY3" fmla="*/ 0 h 671375"/>
              <a:gd name="connsiteX4" fmla="*/ 5410200 w 5601759"/>
              <a:gd name="connsiteY4" fmla="*/ 541335 h 671375"/>
              <a:gd name="connsiteX5" fmla="*/ 5591175 w 5601759"/>
              <a:gd name="connsiteY5" fmla="*/ 613177 h 671375"/>
              <a:gd name="connsiteX6" fmla="*/ 5346697 w 5601759"/>
              <a:gd name="connsiteY6" fmla="*/ 623886 h 671375"/>
              <a:gd name="connsiteX7" fmla="*/ 101602 w 5601759"/>
              <a:gd name="connsiteY7" fmla="*/ 609599 h 671375"/>
              <a:gd name="connsiteX8" fmla="*/ 29759 w 5601759"/>
              <a:gd name="connsiteY8" fmla="*/ 579840 h 671375"/>
              <a:gd name="connsiteX9" fmla="*/ 1 w 5601759"/>
              <a:gd name="connsiteY9" fmla="*/ 507996 h 671375"/>
              <a:gd name="connsiteX10" fmla="*/ 0 w 5601759"/>
              <a:gd name="connsiteY10" fmla="*/ 101602 h 67137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325129"/>
              <a:gd name="connsiteY0" fmla="*/ 101602 h 626935"/>
              <a:gd name="connsiteX1" fmla="*/ 29759 w 6325129"/>
              <a:gd name="connsiteY1" fmla="*/ 29759 h 626935"/>
              <a:gd name="connsiteX2" fmla="*/ 101603 w 6325129"/>
              <a:gd name="connsiteY2" fmla="*/ 1 h 626935"/>
              <a:gd name="connsiteX3" fmla="*/ 5410200 w 6325129"/>
              <a:gd name="connsiteY3" fmla="*/ 0 h 626935"/>
              <a:gd name="connsiteX4" fmla="*/ 5591175 w 6325129"/>
              <a:gd name="connsiteY4" fmla="*/ 613177 h 626935"/>
              <a:gd name="connsiteX5" fmla="*/ 5346697 w 6325129"/>
              <a:gd name="connsiteY5" fmla="*/ 623886 h 626935"/>
              <a:gd name="connsiteX6" fmla="*/ 101602 w 6325129"/>
              <a:gd name="connsiteY6" fmla="*/ 609599 h 626935"/>
              <a:gd name="connsiteX7" fmla="*/ 29759 w 6325129"/>
              <a:gd name="connsiteY7" fmla="*/ 579840 h 626935"/>
              <a:gd name="connsiteX8" fmla="*/ 1 w 6325129"/>
              <a:gd name="connsiteY8" fmla="*/ 507996 h 626935"/>
              <a:gd name="connsiteX9" fmla="*/ 0 w 6325129"/>
              <a:gd name="connsiteY9" fmla="*/ 101602 h 626935"/>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346697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6294967"/>
              <a:gd name="connsiteY0" fmla="*/ 101602 h 623886"/>
              <a:gd name="connsiteX1" fmla="*/ 29759 w 6294967"/>
              <a:gd name="connsiteY1" fmla="*/ 29759 h 623886"/>
              <a:gd name="connsiteX2" fmla="*/ 101603 w 6294967"/>
              <a:gd name="connsiteY2" fmla="*/ 1 h 623886"/>
              <a:gd name="connsiteX3" fmla="*/ 5410200 w 6294967"/>
              <a:gd name="connsiteY3" fmla="*/ 0 h 623886"/>
              <a:gd name="connsiteX4" fmla="*/ 5410201 w 6294967"/>
              <a:gd name="connsiteY4" fmla="*/ 623886 h 623886"/>
              <a:gd name="connsiteX5" fmla="*/ 101602 w 6294967"/>
              <a:gd name="connsiteY5" fmla="*/ 609599 h 623886"/>
              <a:gd name="connsiteX6" fmla="*/ 29759 w 6294967"/>
              <a:gd name="connsiteY6" fmla="*/ 579840 h 623886"/>
              <a:gd name="connsiteX7" fmla="*/ 1 w 6294967"/>
              <a:gd name="connsiteY7" fmla="*/ 507996 h 623886"/>
              <a:gd name="connsiteX8" fmla="*/ 0 w 6294967"/>
              <a:gd name="connsiteY8" fmla="*/ 101602 h 623886"/>
              <a:gd name="connsiteX0" fmla="*/ 0 w 6284382"/>
              <a:gd name="connsiteY0" fmla="*/ 101602 h 623886"/>
              <a:gd name="connsiteX1" fmla="*/ 29759 w 6284382"/>
              <a:gd name="connsiteY1" fmla="*/ 29759 h 623886"/>
              <a:gd name="connsiteX2" fmla="*/ 101603 w 6284382"/>
              <a:gd name="connsiteY2" fmla="*/ 1 h 623886"/>
              <a:gd name="connsiteX3" fmla="*/ 5410200 w 6284382"/>
              <a:gd name="connsiteY3" fmla="*/ 0 h 623886"/>
              <a:gd name="connsiteX4" fmla="*/ 5410201 w 6284382"/>
              <a:gd name="connsiteY4" fmla="*/ 623886 h 623886"/>
              <a:gd name="connsiteX5" fmla="*/ 101602 w 6284382"/>
              <a:gd name="connsiteY5" fmla="*/ 609599 h 623886"/>
              <a:gd name="connsiteX6" fmla="*/ 29759 w 6284382"/>
              <a:gd name="connsiteY6" fmla="*/ 579840 h 623886"/>
              <a:gd name="connsiteX7" fmla="*/ 1 w 6284382"/>
              <a:gd name="connsiteY7" fmla="*/ 507996 h 623886"/>
              <a:gd name="connsiteX8" fmla="*/ 0 w 6284382"/>
              <a:gd name="connsiteY8" fmla="*/ 101602 h 623886"/>
              <a:gd name="connsiteX0" fmla="*/ 0 w 5427132"/>
              <a:gd name="connsiteY0" fmla="*/ 101602 h 623886"/>
              <a:gd name="connsiteX1" fmla="*/ 29759 w 5427132"/>
              <a:gd name="connsiteY1" fmla="*/ 29759 h 623886"/>
              <a:gd name="connsiteX2" fmla="*/ 101603 w 5427132"/>
              <a:gd name="connsiteY2" fmla="*/ 1 h 623886"/>
              <a:gd name="connsiteX3" fmla="*/ 5410200 w 5427132"/>
              <a:gd name="connsiteY3" fmla="*/ 0 h 623886"/>
              <a:gd name="connsiteX4" fmla="*/ 5410201 w 5427132"/>
              <a:gd name="connsiteY4" fmla="*/ 623886 h 623886"/>
              <a:gd name="connsiteX5" fmla="*/ 101602 w 5427132"/>
              <a:gd name="connsiteY5" fmla="*/ 609599 h 623886"/>
              <a:gd name="connsiteX6" fmla="*/ 29759 w 5427132"/>
              <a:gd name="connsiteY6" fmla="*/ 579840 h 623886"/>
              <a:gd name="connsiteX7" fmla="*/ 1 w 5427132"/>
              <a:gd name="connsiteY7" fmla="*/ 507996 h 623886"/>
              <a:gd name="connsiteX8" fmla="*/ 0 w 5427132"/>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 name="connsiteX0" fmla="*/ 0 w 5412618"/>
              <a:gd name="connsiteY0" fmla="*/ 101602 h 623886"/>
              <a:gd name="connsiteX1" fmla="*/ 29759 w 5412618"/>
              <a:gd name="connsiteY1" fmla="*/ 29759 h 623886"/>
              <a:gd name="connsiteX2" fmla="*/ 101603 w 5412618"/>
              <a:gd name="connsiteY2" fmla="*/ 1 h 623886"/>
              <a:gd name="connsiteX3" fmla="*/ 5410200 w 5412618"/>
              <a:gd name="connsiteY3" fmla="*/ 0 h 623886"/>
              <a:gd name="connsiteX4" fmla="*/ 5410201 w 5412618"/>
              <a:gd name="connsiteY4" fmla="*/ 623886 h 623886"/>
              <a:gd name="connsiteX5" fmla="*/ 101602 w 5412618"/>
              <a:gd name="connsiteY5" fmla="*/ 609599 h 623886"/>
              <a:gd name="connsiteX6" fmla="*/ 29759 w 5412618"/>
              <a:gd name="connsiteY6" fmla="*/ 579840 h 623886"/>
              <a:gd name="connsiteX7" fmla="*/ 1 w 5412618"/>
              <a:gd name="connsiteY7" fmla="*/ 507996 h 623886"/>
              <a:gd name="connsiteX8" fmla="*/ 0 w 5412618"/>
              <a:gd name="connsiteY8" fmla="*/ 101602 h 6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2618" h="623886">
                <a:moveTo>
                  <a:pt x="0" y="101602"/>
                </a:moveTo>
                <a:cubicBezTo>
                  <a:pt x="0" y="74655"/>
                  <a:pt x="10705" y="48813"/>
                  <a:pt x="29759" y="29759"/>
                </a:cubicBezTo>
                <a:cubicBezTo>
                  <a:pt x="48813" y="10705"/>
                  <a:pt x="74656" y="1"/>
                  <a:pt x="101603" y="1"/>
                </a:cubicBezTo>
                <a:lnTo>
                  <a:pt x="5410200" y="0"/>
                </a:lnTo>
                <a:cubicBezTo>
                  <a:pt x="5412618" y="429192"/>
                  <a:pt x="5409142" y="154439"/>
                  <a:pt x="5410201" y="623886"/>
                </a:cubicBezTo>
                <a:lnTo>
                  <a:pt x="101602" y="609599"/>
                </a:lnTo>
                <a:cubicBezTo>
                  <a:pt x="74655" y="609599"/>
                  <a:pt x="48813" y="598894"/>
                  <a:pt x="29759" y="579840"/>
                </a:cubicBezTo>
                <a:cubicBezTo>
                  <a:pt x="10705" y="560786"/>
                  <a:pt x="0" y="534943"/>
                  <a:pt x="1" y="507996"/>
                </a:cubicBezTo>
                <a:cubicBezTo>
                  <a:pt x="1" y="372531"/>
                  <a:pt x="0" y="237067"/>
                  <a:pt x="0" y="101602"/>
                </a:cubicBezTo>
                <a:close/>
              </a:path>
            </a:pathLst>
          </a:custGeom>
          <a:solidFill>
            <a:schemeClr val="accent1">
              <a:lumMod val="75000"/>
            </a:schemeClr>
          </a:solidFill>
          <a:ln w="3175">
            <a:solidFill>
              <a:schemeClr val="accent1">
                <a:lumMod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lIns="57143" tIns="28571" rIns="57143" bIns="28571" rtlCol="0" anchor="ctr"/>
          <a:lstStyle/>
          <a:p>
            <a:pPr algn="ctr"/>
            <a:endParaRPr lang="en-US" sz="875"/>
          </a:p>
        </p:txBody>
      </p:sp>
      <p:sp>
        <p:nvSpPr>
          <p:cNvPr id="6" name="TextBox 5"/>
          <p:cNvSpPr txBox="1"/>
          <p:nvPr/>
        </p:nvSpPr>
        <p:spPr>
          <a:xfrm>
            <a:off x="8380848" y="81571"/>
            <a:ext cx="3833220" cy="481021"/>
          </a:xfrm>
          <a:prstGeom prst="rect">
            <a:avLst/>
          </a:prstGeom>
          <a:noFill/>
        </p:spPr>
        <p:txBody>
          <a:bodyPr wrap="square" lIns="57143" tIns="28571" rIns="57143" bIns="28571" rtlCol="0">
            <a:spAutoFit/>
          </a:bodyPr>
          <a:lstStyle/>
          <a:p>
            <a:r>
              <a:rPr lang="en-US" sz="2751" dirty="0">
                <a:solidFill>
                  <a:schemeClr val="bg1"/>
                </a:solidFill>
              </a:rPr>
              <a:t>Types of </a:t>
            </a:r>
            <a:r>
              <a:rPr lang="en-US" sz="2751" dirty="0" err="1">
                <a:solidFill>
                  <a:schemeClr val="bg1"/>
                </a:solidFill>
              </a:rPr>
              <a:t>Microcredentials</a:t>
            </a:r>
            <a:endParaRPr lang="en-US" sz="2751" dirty="0">
              <a:solidFill>
                <a:schemeClr val="bg1"/>
              </a:solidFill>
            </a:endParaRPr>
          </a:p>
        </p:txBody>
      </p:sp>
      <p:sp>
        <p:nvSpPr>
          <p:cNvPr id="7" name="TextBox 6"/>
          <p:cNvSpPr txBox="1"/>
          <p:nvPr/>
        </p:nvSpPr>
        <p:spPr>
          <a:xfrm>
            <a:off x="442128" y="1469069"/>
            <a:ext cx="10592462" cy="5170646"/>
          </a:xfrm>
          <a:prstGeom prst="rect">
            <a:avLst/>
          </a:prstGeom>
          <a:noFill/>
        </p:spPr>
        <p:txBody>
          <a:bodyPr wrap="square" rtlCol="0">
            <a:spAutoFit/>
          </a:bodyPr>
          <a:lstStyle/>
          <a:p>
            <a:pPr marL="571547" indent="-571547">
              <a:buAutoNum type="arabicPeriod"/>
            </a:pPr>
            <a:r>
              <a:rPr lang="en-US" sz="3000" dirty="0"/>
              <a:t>Membership</a:t>
            </a:r>
          </a:p>
          <a:p>
            <a:pPr marL="571547" indent="-571547">
              <a:buAutoNum type="arabicPeriod"/>
            </a:pPr>
            <a:r>
              <a:rPr lang="en-US" sz="3000" dirty="0"/>
              <a:t>Attendance/Activity</a:t>
            </a:r>
          </a:p>
          <a:p>
            <a:pPr marL="571547" indent="-571547">
              <a:buFontTx/>
              <a:buAutoNum type="arabicPeriod"/>
            </a:pPr>
            <a:r>
              <a:rPr lang="en-US" sz="3000" dirty="0"/>
              <a:t>Assignment or </a:t>
            </a:r>
            <a:r>
              <a:rPr lang="en-US" sz="3000" dirty="0" err="1"/>
              <a:t>extracurricula</a:t>
            </a:r>
            <a:endParaRPr lang="en-US" sz="3000" dirty="0"/>
          </a:p>
          <a:p>
            <a:pPr marL="571547" indent="-571547">
              <a:buFontTx/>
              <a:buAutoNum type="arabicPeriod"/>
            </a:pPr>
            <a:r>
              <a:rPr lang="en-US" sz="3000" dirty="0"/>
              <a:t>Knowledge</a:t>
            </a:r>
          </a:p>
          <a:p>
            <a:pPr marL="571547" indent="-571547">
              <a:buAutoNum type="arabicPeriod"/>
            </a:pPr>
            <a:r>
              <a:rPr lang="en-US" sz="3000" dirty="0"/>
              <a:t>Participation &amp; Roles</a:t>
            </a:r>
          </a:p>
          <a:p>
            <a:pPr marL="571547" indent="-571547">
              <a:buAutoNum type="arabicPeriod"/>
            </a:pPr>
            <a:r>
              <a:rPr lang="en-US" sz="3000" dirty="0"/>
              <a:t>Competency</a:t>
            </a:r>
          </a:p>
          <a:p>
            <a:pPr marL="571547" indent="-571547">
              <a:buAutoNum type="arabicPeriod"/>
            </a:pPr>
            <a:r>
              <a:rPr lang="en-US" sz="3000" dirty="0"/>
              <a:t>Character</a:t>
            </a:r>
          </a:p>
          <a:p>
            <a:pPr marL="571547" indent="-571547">
              <a:buAutoNum type="arabicPeriod"/>
            </a:pPr>
            <a:r>
              <a:rPr lang="en-US" sz="3000" dirty="0"/>
              <a:t>Social Competency</a:t>
            </a:r>
          </a:p>
          <a:p>
            <a:pPr marL="571547" indent="-571547">
              <a:buAutoNum type="arabicPeriod"/>
            </a:pPr>
            <a:r>
              <a:rPr lang="en-US" sz="3000" dirty="0"/>
              <a:t>Career/soft Skills</a:t>
            </a:r>
          </a:p>
          <a:p>
            <a:pPr marL="571547" indent="-571547">
              <a:buAutoNum type="arabicPeriod"/>
            </a:pPr>
            <a:endParaRPr lang="en-US" sz="3000" dirty="0"/>
          </a:p>
          <a:p>
            <a:pPr marL="571547" indent="-571547">
              <a:buAutoNum type="arabicPeriod"/>
            </a:pPr>
            <a:endParaRPr lang="en-US" sz="3000" dirty="0"/>
          </a:p>
        </p:txBody>
      </p:sp>
      <p:pic>
        <p:nvPicPr>
          <p:cNvPr id="2" name="Picture 1" descr="Screen Shot 2016-12-09 at 9.47.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915" y="3913943"/>
            <a:ext cx="2571751" cy="2174875"/>
          </a:xfrm>
          <a:prstGeom prst="rect">
            <a:avLst/>
          </a:prstGeom>
        </p:spPr>
      </p:pic>
      <p:pic>
        <p:nvPicPr>
          <p:cNvPr id="3" name="Picture 2" descr="Screen Shot 2016-12-09 at 9.47.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39" y="1578664"/>
            <a:ext cx="2865437" cy="2159000"/>
          </a:xfrm>
          <a:prstGeom prst="rect">
            <a:avLst/>
          </a:prstGeom>
        </p:spPr>
      </p:pic>
      <p:pic>
        <p:nvPicPr>
          <p:cNvPr id="4" name="Picture 3" descr="Screen Shot 2016-12-09 at 9.47.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4153" y="1469069"/>
            <a:ext cx="2635251" cy="2000251"/>
          </a:xfrm>
          <a:prstGeom prst="rect">
            <a:avLst/>
          </a:prstGeom>
        </p:spPr>
      </p:pic>
      <p:pic>
        <p:nvPicPr>
          <p:cNvPr id="8" name="Picture 7" descr="Screen Shot 2016-12-09 at 9.47.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6714" y="4561426"/>
            <a:ext cx="2532063" cy="1912937"/>
          </a:xfrm>
          <a:prstGeom prst="rect">
            <a:avLst/>
          </a:prstGeom>
        </p:spPr>
      </p:pic>
      <p:sp>
        <p:nvSpPr>
          <p:cNvPr id="9" name="TextBox 8"/>
          <p:cNvSpPr txBox="1"/>
          <p:nvPr/>
        </p:nvSpPr>
        <p:spPr>
          <a:xfrm>
            <a:off x="6332230" y="6563523"/>
            <a:ext cx="1289135" cy="226985"/>
          </a:xfrm>
          <a:prstGeom prst="rect">
            <a:avLst/>
          </a:prstGeom>
          <a:noFill/>
        </p:spPr>
        <p:txBody>
          <a:bodyPr wrap="none" rtlCol="0">
            <a:spAutoFit/>
          </a:bodyPr>
          <a:lstStyle/>
          <a:p>
            <a:r>
              <a:rPr lang="en-US" sz="875" dirty="0"/>
              <a:t>Bryan Matthews Images</a:t>
            </a:r>
          </a:p>
        </p:txBody>
      </p:sp>
    </p:spTree>
    <p:extLst>
      <p:ext uri="{BB962C8B-B14F-4D97-AF65-F5344CB8AC3E}">
        <p14:creationId xmlns:p14="http://schemas.microsoft.com/office/powerpoint/2010/main" val="1956844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Screen Shot 2016-10-07 at 4.42.0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3297" y="143869"/>
            <a:ext cx="6447235" cy="5850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extBox 5"/>
          <p:cNvSpPr txBox="1">
            <a:spLocks noChangeArrowheads="1"/>
          </p:cNvSpPr>
          <p:nvPr/>
        </p:nvSpPr>
        <p:spPr bwMode="auto">
          <a:xfrm>
            <a:off x="2867421" y="6009681"/>
            <a:ext cx="6656502" cy="659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100">
                <a:solidFill>
                  <a:schemeClr val="tx1"/>
                </a:solidFill>
                <a:latin typeface="Calibri" charset="0"/>
                <a:ea typeface="ＭＳ Ｐゴシック" charset="0"/>
                <a:cs typeface="ＭＳ Ｐゴシック" charset="0"/>
              </a:defRPr>
            </a:lvl1pPr>
            <a:lvl2pPr marL="742950" indent="-285750" eaLnBrk="0" hangingPunct="0">
              <a:defRPr sz="3100">
                <a:solidFill>
                  <a:schemeClr val="tx1"/>
                </a:solidFill>
                <a:latin typeface="Calibri" charset="0"/>
                <a:ea typeface="ＭＳ Ｐゴシック" charset="0"/>
              </a:defRPr>
            </a:lvl2pPr>
            <a:lvl3pPr marL="1143000" indent="-228600" eaLnBrk="0" hangingPunct="0">
              <a:defRPr sz="3100">
                <a:solidFill>
                  <a:schemeClr val="tx1"/>
                </a:solidFill>
                <a:latin typeface="Calibri" charset="0"/>
                <a:ea typeface="ＭＳ Ｐゴシック" charset="0"/>
              </a:defRPr>
            </a:lvl3pPr>
            <a:lvl4pPr marL="1600200" indent="-228600" eaLnBrk="0" hangingPunct="0">
              <a:defRPr sz="3100">
                <a:solidFill>
                  <a:schemeClr val="tx1"/>
                </a:solidFill>
                <a:latin typeface="Calibri" charset="0"/>
                <a:ea typeface="ＭＳ Ｐゴシック" charset="0"/>
              </a:defRPr>
            </a:lvl4pPr>
            <a:lvl5pPr marL="2057400" indent="-228600" eaLnBrk="0" hangingPunct="0">
              <a:defRPr sz="3100">
                <a:solidFill>
                  <a:schemeClr val="tx1"/>
                </a:solidFill>
                <a:latin typeface="Calibri" charset="0"/>
                <a:ea typeface="ＭＳ Ｐゴシック" charset="0"/>
              </a:defRPr>
            </a:lvl5pPr>
            <a:lvl6pPr marL="2514600" indent="-228600" defTabSz="1566863" eaLnBrk="0" fontAlgn="base" hangingPunct="0">
              <a:spcBef>
                <a:spcPct val="0"/>
              </a:spcBef>
              <a:spcAft>
                <a:spcPct val="0"/>
              </a:spcAft>
              <a:defRPr sz="3100">
                <a:solidFill>
                  <a:schemeClr val="tx1"/>
                </a:solidFill>
                <a:latin typeface="Calibri" charset="0"/>
                <a:ea typeface="ＭＳ Ｐゴシック" charset="0"/>
              </a:defRPr>
            </a:lvl6pPr>
            <a:lvl7pPr marL="2971800" indent="-228600" defTabSz="1566863" eaLnBrk="0" fontAlgn="base" hangingPunct="0">
              <a:spcBef>
                <a:spcPct val="0"/>
              </a:spcBef>
              <a:spcAft>
                <a:spcPct val="0"/>
              </a:spcAft>
              <a:defRPr sz="3100">
                <a:solidFill>
                  <a:schemeClr val="tx1"/>
                </a:solidFill>
                <a:latin typeface="Calibri" charset="0"/>
                <a:ea typeface="ＭＳ Ｐゴシック" charset="0"/>
              </a:defRPr>
            </a:lvl7pPr>
            <a:lvl8pPr marL="3429000" indent="-228600" defTabSz="1566863" eaLnBrk="0" fontAlgn="base" hangingPunct="0">
              <a:spcBef>
                <a:spcPct val="0"/>
              </a:spcBef>
              <a:spcAft>
                <a:spcPct val="0"/>
              </a:spcAft>
              <a:defRPr sz="3100">
                <a:solidFill>
                  <a:schemeClr val="tx1"/>
                </a:solidFill>
                <a:latin typeface="Calibri" charset="0"/>
                <a:ea typeface="ＭＳ Ｐゴシック" charset="0"/>
              </a:defRPr>
            </a:lvl8pPr>
            <a:lvl9pPr marL="3886200" indent="-228600" defTabSz="1566863" eaLnBrk="0" fontAlgn="base" hangingPunct="0">
              <a:spcBef>
                <a:spcPct val="0"/>
              </a:spcBef>
              <a:spcAft>
                <a:spcPct val="0"/>
              </a:spcAft>
              <a:defRPr sz="3100">
                <a:solidFill>
                  <a:schemeClr val="tx1"/>
                </a:solidFill>
                <a:latin typeface="Calibri" charset="0"/>
                <a:ea typeface="ＭＳ Ｐゴシック" charset="0"/>
              </a:defRPr>
            </a:lvl9pPr>
          </a:lstStyle>
          <a:p>
            <a:pPr eaLnBrk="1" hangingPunct="1"/>
            <a:r>
              <a:rPr lang="en-US" sz="3688" b="1"/>
              <a:t>Over 1,500 issuing organizations!</a:t>
            </a:r>
          </a:p>
        </p:txBody>
      </p:sp>
    </p:spTree>
    <p:extLst>
      <p:ext uri="{BB962C8B-B14F-4D97-AF65-F5344CB8AC3E}">
        <p14:creationId xmlns:p14="http://schemas.microsoft.com/office/powerpoint/2010/main" val="112987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a:spLocks noGrp="1"/>
          </p:cNvSpPr>
          <p:nvPr>
            <p:ph idx="1"/>
          </p:nvPr>
        </p:nvSpPr>
        <p:spPr>
          <a:xfrm>
            <a:off x="1595045" y="755877"/>
            <a:ext cx="9092889" cy="4673833"/>
          </a:xfrm>
        </p:spPr>
        <p:txBody>
          <a:bodyPr>
            <a:normAutofit/>
          </a:bodyPr>
          <a:lstStyle/>
          <a:p>
            <a:pPr marL="0" indent="0" algn="ctr">
              <a:buNone/>
            </a:pPr>
            <a:r>
              <a:rPr lang="en-US" sz="3751" b="1" dirty="0"/>
              <a:t>What could be the advantage from credentials that are …</a:t>
            </a:r>
            <a:endParaRPr lang="en-US" sz="3751" b="1" u="sng" dirty="0"/>
          </a:p>
          <a:p>
            <a:pPr marL="0" indent="0" algn="ctr">
              <a:buNone/>
            </a:pPr>
            <a:endParaRPr lang="en-US" sz="3376" u="sng" dirty="0"/>
          </a:p>
          <a:p>
            <a:pPr marL="0" indent="0" algn="ctr">
              <a:buNone/>
            </a:pPr>
            <a:r>
              <a:rPr lang="en-US" sz="3376" u="sng" dirty="0"/>
              <a:t>Open</a:t>
            </a:r>
          </a:p>
          <a:p>
            <a:pPr marL="0" indent="0" algn="ctr">
              <a:buNone/>
            </a:pPr>
            <a:endParaRPr lang="en-US" sz="3376" u="sng" dirty="0"/>
          </a:p>
          <a:p>
            <a:pPr marL="0" indent="0" algn="ctr">
              <a:buNone/>
            </a:pPr>
            <a:r>
              <a:rPr lang="en-US" sz="3376" u="sng" dirty="0"/>
              <a:t>Meta (data)</a:t>
            </a:r>
          </a:p>
          <a:p>
            <a:pPr marL="0" indent="0" algn="ctr">
              <a:buNone/>
            </a:pPr>
            <a:endParaRPr lang="en-US" sz="3376" u="sng" dirty="0"/>
          </a:p>
          <a:p>
            <a:pPr marL="0" indent="0" algn="ctr">
              <a:buNone/>
            </a:pPr>
            <a:r>
              <a:rPr lang="en-US" sz="3376" u="sng" dirty="0"/>
              <a:t>Competency-level instead of course level?</a:t>
            </a:r>
          </a:p>
          <a:p>
            <a:pPr marL="0" indent="0" algn="ctr">
              <a:buNone/>
            </a:pPr>
            <a:endParaRPr lang="en-US" sz="3376" u="sng" dirty="0"/>
          </a:p>
          <a:p>
            <a:pPr marL="0" indent="0" algn="ctr">
              <a:buNone/>
            </a:pPr>
            <a:endParaRPr lang="en-US" sz="3376" u="sng" dirty="0"/>
          </a:p>
          <a:p>
            <a:pPr marL="0" indent="0" algn="ctr">
              <a:buNone/>
            </a:pPr>
            <a:endParaRPr lang="en-US" sz="3376" u="sng" dirty="0"/>
          </a:p>
          <a:p>
            <a:pPr marL="0" indent="0" algn="ctr">
              <a:buNone/>
            </a:pPr>
            <a:endParaRPr lang="en-US" sz="2063" u="sng" dirty="0"/>
          </a:p>
        </p:txBody>
      </p:sp>
    </p:spTree>
    <p:extLst>
      <p:ext uri="{BB962C8B-B14F-4D97-AF65-F5344CB8AC3E}">
        <p14:creationId xmlns:p14="http://schemas.microsoft.com/office/powerpoint/2010/main" val="1236843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C6B3-F6DA-4548-96BE-B348D187706F}"/>
              </a:ext>
            </a:extLst>
          </p:cNvPr>
          <p:cNvSpPr>
            <a:spLocks noGrp="1"/>
          </p:cNvSpPr>
          <p:nvPr>
            <p:ph type="title"/>
          </p:nvPr>
        </p:nvSpPr>
        <p:spPr>
          <a:xfrm>
            <a:off x="676863" y="2222169"/>
            <a:ext cx="10973600" cy="1143200"/>
          </a:xfrm>
        </p:spPr>
        <p:txBody>
          <a:bodyPr/>
          <a:lstStyle/>
          <a:p>
            <a:pPr algn="ctr"/>
            <a:r>
              <a:rPr lang="en-US" b="1" dirty="0"/>
              <a:t>Let’s look at a few examples…</a:t>
            </a:r>
          </a:p>
        </p:txBody>
      </p:sp>
    </p:spTree>
    <p:extLst>
      <p:ext uri="{BB962C8B-B14F-4D97-AF65-F5344CB8AC3E}">
        <p14:creationId xmlns:p14="http://schemas.microsoft.com/office/powerpoint/2010/main" val="1370194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Wiley_educationdemand.mov">
            <a:hlinkClick r:id="" action="ppaction://media"/>
            <a:extLst>
              <a:ext uri="{FF2B5EF4-FFF2-40B4-BE49-F238E27FC236}">
                <a16:creationId xmlns:a16="http://schemas.microsoft.com/office/drawing/2014/main" id="{0273674B-53A8-FB46-A347-BB99B9C0213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1125" y="1418037"/>
            <a:ext cx="9016008" cy="5013524"/>
          </a:xfrm>
        </p:spPr>
      </p:pic>
      <p:sp>
        <p:nvSpPr>
          <p:cNvPr id="64514" name="TextBox 4">
            <a:extLst>
              <a:ext uri="{FF2B5EF4-FFF2-40B4-BE49-F238E27FC236}">
                <a16:creationId xmlns:a16="http://schemas.microsoft.com/office/drawing/2014/main" id="{D4BBBCDD-B4BC-3142-BBCB-86A26640DC97}"/>
              </a:ext>
            </a:extLst>
          </p:cNvPr>
          <p:cNvSpPr txBox="1">
            <a:spLocks noChangeArrowheads="1"/>
          </p:cNvSpPr>
          <p:nvPr/>
        </p:nvSpPr>
        <p:spPr bwMode="auto">
          <a:xfrm>
            <a:off x="4784131" y="6431560"/>
            <a:ext cx="2673104" cy="39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1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31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31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31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3100">
                <a:solidFill>
                  <a:schemeClr val="tx1"/>
                </a:solidFill>
                <a:latin typeface="Calibri" panose="020F0502020204030204" pitchFamily="34" charset="0"/>
                <a:ea typeface="ＭＳ Ｐゴシック" panose="020B0600070205080204" pitchFamily="34" charset="-128"/>
              </a:defRPr>
            </a:lvl5pPr>
            <a:lvl6pPr marL="2514600" indent="-228600" defTabSz="1566863" eaLnBrk="0" fontAlgn="base" hangingPunct="0">
              <a:spcBef>
                <a:spcPct val="0"/>
              </a:spcBef>
              <a:spcAft>
                <a:spcPct val="0"/>
              </a:spcAft>
              <a:defRPr sz="3100">
                <a:solidFill>
                  <a:schemeClr val="tx1"/>
                </a:solidFill>
                <a:latin typeface="Calibri" panose="020F0502020204030204" pitchFamily="34" charset="0"/>
                <a:ea typeface="ＭＳ Ｐゴシック" panose="020B0600070205080204" pitchFamily="34" charset="-128"/>
              </a:defRPr>
            </a:lvl6pPr>
            <a:lvl7pPr marL="2971800" indent="-228600" defTabSz="1566863" eaLnBrk="0" fontAlgn="base" hangingPunct="0">
              <a:spcBef>
                <a:spcPct val="0"/>
              </a:spcBef>
              <a:spcAft>
                <a:spcPct val="0"/>
              </a:spcAft>
              <a:defRPr sz="3100">
                <a:solidFill>
                  <a:schemeClr val="tx1"/>
                </a:solidFill>
                <a:latin typeface="Calibri" panose="020F0502020204030204" pitchFamily="34" charset="0"/>
                <a:ea typeface="ＭＳ Ｐゴシック" panose="020B0600070205080204" pitchFamily="34" charset="-128"/>
              </a:defRPr>
            </a:lvl7pPr>
            <a:lvl8pPr marL="3429000" indent="-228600" defTabSz="1566863" eaLnBrk="0" fontAlgn="base" hangingPunct="0">
              <a:spcBef>
                <a:spcPct val="0"/>
              </a:spcBef>
              <a:spcAft>
                <a:spcPct val="0"/>
              </a:spcAft>
              <a:defRPr sz="3100">
                <a:solidFill>
                  <a:schemeClr val="tx1"/>
                </a:solidFill>
                <a:latin typeface="Calibri" panose="020F0502020204030204" pitchFamily="34" charset="0"/>
                <a:ea typeface="ＭＳ Ｐゴシック" panose="020B0600070205080204" pitchFamily="34" charset="-128"/>
              </a:defRPr>
            </a:lvl8pPr>
            <a:lvl9pPr marL="3886200" indent="-228600" defTabSz="1566863" eaLnBrk="0" fontAlgn="base" hangingPunct="0">
              <a:spcBef>
                <a:spcPct val="0"/>
              </a:spcBef>
              <a:spcAft>
                <a:spcPct val="0"/>
              </a:spcAft>
              <a:defRPr sz="31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937" b="1"/>
              <a:t>Dr. David Wiley, TEDxNY</a:t>
            </a:r>
          </a:p>
        </p:txBody>
      </p:sp>
      <p:sp>
        <p:nvSpPr>
          <p:cNvPr id="4" name="Title 1">
            <a:extLst>
              <a:ext uri="{FF2B5EF4-FFF2-40B4-BE49-F238E27FC236}">
                <a16:creationId xmlns:a16="http://schemas.microsoft.com/office/drawing/2014/main" id="{3ED0F621-C23D-8E47-96E5-2BD3C2E47481}"/>
              </a:ext>
            </a:extLst>
          </p:cNvPr>
          <p:cNvSpPr>
            <a:spLocks noGrp="1"/>
          </p:cNvSpPr>
          <p:nvPr>
            <p:ph type="title"/>
          </p:nvPr>
        </p:nvSpPr>
        <p:spPr>
          <a:xfrm>
            <a:off x="609129" y="274836"/>
            <a:ext cx="10973600" cy="1143200"/>
          </a:xfrm>
        </p:spPr>
        <p:txBody>
          <a:bodyPr/>
          <a:lstStyle/>
          <a:p>
            <a:r>
              <a:rPr lang="en-US" b="1" dirty="0"/>
              <a:t>The Number of Students is Growing</a:t>
            </a:r>
          </a:p>
        </p:txBody>
      </p:sp>
    </p:spTree>
    <p:extLst>
      <p:ext uri="{BB962C8B-B14F-4D97-AF65-F5344CB8AC3E}">
        <p14:creationId xmlns:p14="http://schemas.microsoft.com/office/powerpoint/2010/main" val="2508799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12-09 at 10.58.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796" y="404143"/>
            <a:ext cx="8167688" cy="2492375"/>
          </a:xfrm>
          <a:prstGeom prst="rect">
            <a:avLst/>
          </a:prstGeom>
        </p:spPr>
      </p:pic>
      <p:sp>
        <p:nvSpPr>
          <p:cNvPr id="8" name="Content Placeholder 2"/>
          <p:cNvSpPr>
            <a:spLocks noGrp="1"/>
          </p:cNvSpPr>
          <p:nvPr>
            <p:ph idx="1"/>
          </p:nvPr>
        </p:nvSpPr>
        <p:spPr>
          <a:xfrm>
            <a:off x="3019002" y="3323305"/>
            <a:ext cx="8153692" cy="2812908"/>
          </a:xfrm>
        </p:spPr>
        <p:txBody>
          <a:bodyPr/>
          <a:lstStyle/>
          <a:p>
            <a:r>
              <a:rPr lang="en-US" dirty="0"/>
              <a:t>Badges are prerequisites for courses</a:t>
            </a:r>
          </a:p>
          <a:p>
            <a:r>
              <a:rPr lang="en-US" dirty="0"/>
              <a:t>Available to students throughout program</a:t>
            </a:r>
          </a:p>
          <a:p>
            <a:r>
              <a:rPr lang="en-US" dirty="0"/>
              <a:t>30 options for self-directed learning</a:t>
            </a:r>
          </a:p>
          <a:p>
            <a:r>
              <a:rPr lang="en-US" dirty="0"/>
              <a:t>Advertised as a perk of the program</a:t>
            </a:r>
          </a:p>
        </p:txBody>
      </p:sp>
    </p:spTree>
    <p:extLst>
      <p:ext uri="{BB962C8B-B14F-4D97-AF65-F5344CB8AC3E}">
        <p14:creationId xmlns:p14="http://schemas.microsoft.com/office/powerpoint/2010/main" val="544566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685787-9642-CB4F-96BA-546925042101}"/>
              </a:ext>
            </a:extLst>
          </p:cNvPr>
          <p:cNvPicPr>
            <a:picLocks noChangeAspect="1"/>
          </p:cNvPicPr>
          <p:nvPr/>
        </p:nvPicPr>
        <p:blipFill>
          <a:blip r:embed="rId2"/>
          <a:stretch>
            <a:fillRect/>
          </a:stretch>
        </p:blipFill>
        <p:spPr>
          <a:xfrm>
            <a:off x="155610" y="175009"/>
            <a:ext cx="4445000" cy="1524000"/>
          </a:xfrm>
          <a:prstGeom prst="rect">
            <a:avLst/>
          </a:prstGeom>
        </p:spPr>
      </p:pic>
      <p:pic>
        <p:nvPicPr>
          <p:cNvPr id="9" name="Picture 8">
            <a:extLst>
              <a:ext uri="{FF2B5EF4-FFF2-40B4-BE49-F238E27FC236}">
                <a16:creationId xmlns:a16="http://schemas.microsoft.com/office/drawing/2014/main" id="{F32A2648-BFCB-8241-85C3-600259A355F4}"/>
              </a:ext>
            </a:extLst>
          </p:cNvPr>
          <p:cNvPicPr>
            <a:picLocks noChangeAspect="1"/>
          </p:cNvPicPr>
          <p:nvPr/>
        </p:nvPicPr>
        <p:blipFill>
          <a:blip r:embed="rId3"/>
          <a:stretch>
            <a:fillRect/>
          </a:stretch>
        </p:blipFill>
        <p:spPr>
          <a:xfrm>
            <a:off x="1064881" y="2768530"/>
            <a:ext cx="10517240" cy="2587241"/>
          </a:xfrm>
          <a:prstGeom prst="rect">
            <a:avLst/>
          </a:prstGeom>
        </p:spPr>
      </p:pic>
      <p:sp>
        <p:nvSpPr>
          <p:cNvPr id="10" name="TextBox 9">
            <a:extLst>
              <a:ext uri="{FF2B5EF4-FFF2-40B4-BE49-F238E27FC236}">
                <a16:creationId xmlns:a16="http://schemas.microsoft.com/office/drawing/2014/main" id="{95FB7714-A3C2-D449-A179-86C2466F037A}"/>
              </a:ext>
            </a:extLst>
          </p:cNvPr>
          <p:cNvSpPr txBox="1"/>
          <p:nvPr/>
        </p:nvSpPr>
        <p:spPr>
          <a:xfrm>
            <a:off x="4600610" y="442127"/>
            <a:ext cx="7487557" cy="615553"/>
          </a:xfrm>
          <a:prstGeom prst="rect">
            <a:avLst/>
          </a:prstGeom>
          <a:noFill/>
        </p:spPr>
        <p:txBody>
          <a:bodyPr wrap="square" rtlCol="0">
            <a:spAutoFit/>
          </a:bodyPr>
          <a:lstStyle/>
          <a:p>
            <a:r>
              <a:rPr lang="en-US" sz="3400" b="1" dirty="0"/>
              <a:t>Student Transformative Learning Record</a:t>
            </a:r>
          </a:p>
        </p:txBody>
      </p:sp>
    </p:spTree>
    <p:extLst>
      <p:ext uri="{BB962C8B-B14F-4D97-AF65-F5344CB8AC3E}">
        <p14:creationId xmlns:p14="http://schemas.microsoft.com/office/powerpoint/2010/main" val="34777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50154-CD91-0147-9253-8ACB5A83E2BB}"/>
              </a:ext>
            </a:extLst>
          </p:cNvPr>
          <p:cNvPicPr>
            <a:picLocks noChangeAspect="1"/>
          </p:cNvPicPr>
          <p:nvPr/>
        </p:nvPicPr>
        <p:blipFill>
          <a:blip r:embed="rId2"/>
          <a:stretch>
            <a:fillRect/>
          </a:stretch>
        </p:blipFill>
        <p:spPr>
          <a:xfrm>
            <a:off x="1041637" y="592853"/>
            <a:ext cx="9519181" cy="5341484"/>
          </a:xfrm>
          <a:prstGeom prst="rect">
            <a:avLst/>
          </a:prstGeom>
        </p:spPr>
      </p:pic>
    </p:spTree>
    <p:extLst>
      <p:ext uri="{BB962C8B-B14F-4D97-AF65-F5344CB8AC3E}">
        <p14:creationId xmlns:p14="http://schemas.microsoft.com/office/powerpoint/2010/main" val="3503321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632A38-9E25-D84D-98B2-7BCF1CEFDDF0}"/>
              </a:ext>
            </a:extLst>
          </p:cNvPr>
          <p:cNvPicPr>
            <a:picLocks noChangeAspect="1"/>
          </p:cNvPicPr>
          <p:nvPr/>
        </p:nvPicPr>
        <p:blipFill>
          <a:blip r:embed="rId2"/>
          <a:stretch>
            <a:fillRect/>
          </a:stretch>
        </p:blipFill>
        <p:spPr>
          <a:xfrm>
            <a:off x="2190542" y="709249"/>
            <a:ext cx="3712026" cy="3712026"/>
          </a:xfrm>
          <a:prstGeom prst="rect">
            <a:avLst/>
          </a:prstGeom>
        </p:spPr>
      </p:pic>
      <p:pic>
        <p:nvPicPr>
          <p:cNvPr id="6" name="Picture 5">
            <a:extLst>
              <a:ext uri="{FF2B5EF4-FFF2-40B4-BE49-F238E27FC236}">
                <a16:creationId xmlns:a16="http://schemas.microsoft.com/office/drawing/2014/main" id="{BEAF9677-2F03-0643-9787-72A8E3C79746}"/>
              </a:ext>
            </a:extLst>
          </p:cNvPr>
          <p:cNvPicPr>
            <a:picLocks noChangeAspect="1"/>
          </p:cNvPicPr>
          <p:nvPr/>
        </p:nvPicPr>
        <p:blipFill>
          <a:blip r:embed="rId3"/>
          <a:stretch>
            <a:fillRect/>
          </a:stretch>
        </p:blipFill>
        <p:spPr>
          <a:xfrm>
            <a:off x="6598183" y="863802"/>
            <a:ext cx="3402919" cy="3402919"/>
          </a:xfrm>
          <a:prstGeom prst="rect">
            <a:avLst/>
          </a:prstGeom>
        </p:spPr>
      </p:pic>
    </p:spTree>
    <p:extLst>
      <p:ext uri="{BB962C8B-B14F-4D97-AF65-F5344CB8AC3E}">
        <p14:creationId xmlns:p14="http://schemas.microsoft.com/office/powerpoint/2010/main" val="999029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EB8749-BACE-5E41-A1AA-A32EDE14C911}"/>
              </a:ext>
            </a:extLst>
          </p:cNvPr>
          <p:cNvPicPr>
            <a:picLocks noChangeAspect="1"/>
          </p:cNvPicPr>
          <p:nvPr/>
        </p:nvPicPr>
        <p:blipFill>
          <a:blip r:embed="rId2"/>
          <a:stretch>
            <a:fillRect/>
          </a:stretch>
        </p:blipFill>
        <p:spPr>
          <a:xfrm>
            <a:off x="559723" y="221063"/>
            <a:ext cx="10875301" cy="5938259"/>
          </a:xfrm>
          <a:prstGeom prst="rect">
            <a:avLst/>
          </a:prstGeom>
        </p:spPr>
      </p:pic>
    </p:spTree>
    <p:extLst>
      <p:ext uri="{BB962C8B-B14F-4D97-AF65-F5344CB8AC3E}">
        <p14:creationId xmlns:p14="http://schemas.microsoft.com/office/powerpoint/2010/main" val="3758089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96613" y="604702"/>
            <a:ext cx="7764100" cy="2329231"/>
          </a:xfrm>
          <a:prstGeom prst="rect">
            <a:avLst/>
          </a:prstGeom>
        </p:spPr>
      </p:pic>
      <p:pic>
        <p:nvPicPr>
          <p:cNvPr id="6" name="Picture 5" descr="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379" y="3351039"/>
            <a:ext cx="3651251" cy="2746375"/>
          </a:xfrm>
          <a:prstGeom prst="rect">
            <a:avLst/>
          </a:prstGeom>
        </p:spPr>
      </p:pic>
      <p:sp>
        <p:nvSpPr>
          <p:cNvPr id="7" name="Rectangle 6"/>
          <p:cNvSpPr/>
          <p:nvPr/>
        </p:nvSpPr>
        <p:spPr>
          <a:xfrm>
            <a:off x="6573183" y="4414269"/>
            <a:ext cx="3954479" cy="496290"/>
          </a:xfrm>
          <a:prstGeom prst="rect">
            <a:avLst/>
          </a:prstGeom>
        </p:spPr>
        <p:txBody>
          <a:bodyPr wrap="square">
            <a:spAutoFit/>
          </a:bodyPr>
          <a:lstStyle/>
          <a:p>
            <a:r>
              <a:rPr lang="en-US" sz="875" dirty="0"/>
              <a:t>Slides from:</a:t>
            </a:r>
          </a:p>
          <a:p>
            <a:endParaRPr lang="en-US" sz="875" dirty="0"/>
          </a:p>
          <a:p>
            <a:r>
              <a:rPr lang="en-US" sz="875" dirty="0"/>
              <a:t>David Leaser, Senior Program Manager, Innovation and Growth Initiatives at IBM</a:t>
            </a:r>
          </a:p>
        </p:txBody>
      </p:sp>
    </p:spTree>
    <p:extLst>
      <p:ext uri="{BB962C8B-B14F-4D97-AF65-F5344CB8AC3E}">
        <p14:creationId xmlns:p14="http://schemas.microsoft.com/office/powerpoint/2010/main" val="2665852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84420" y="1410084"/>
            <a:ext cx="1592077" cy="141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23521" y="1375843"/>
            <a:ext cx="1601968" cy="1423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8"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6215" y="1374803"/>
            <a:ext cx="1592077" cy="141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9" name="Picture 1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45318" y="1385888"/>
            <a:ext cx="1592079" cy="141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p:nvPr>
        </p:nvSpPr>
        <p:spPr>
          <a:xfrm>
            <a:off x="1243609" y="683582"/>
            <a:ext cx="9995892" cy="557945"/>
          </a:xfrm>
        </p:spPr>
        <p:txBody>
          <a:bodyPr>
            <a:normAutofit fontScale="90000"/>
          </a:bodyPr>
          <a:lstStyle/>
          <a:p>
            <a:r>
              <a:rPr lang="en-US" altLang="en-US" sz="2563" b="1" dirty="0"/>
              <a:t>Badge Types: </a:t>
            </a:r>
            <a:r>
              <a:rPr lang="en-US" altLang="en-US" sz="2563" dirty="0"/>
              <a:t>Four unique emblems for </a:t>
            </a:r>
            <a:r>
              <a:rPr lang="en-US" altLang="en-US" sz="2563" b="1" dirty="0">
                <a:solidFill>
                  <a:srgbClr val="6AA4D8"/>
                </a:solidFill>
              </a:rPr>
              <a:t>resume</a:t>
            </a:r>
            <a:r>
              <a:rPr lang="en-US" altLang="en-US" sz="2563" b="1" dirty="0">
                <a:solidFill>
                  <a:srgbClr val="017FB6"/>
                </a:solidFill>
              </a:rPr>
              <a:t> </a:t>
            </a:r>
            <a:r>
              <a:rPr lang="en-US" altLang="en-US" sz="2563" b="1" dirty="0">
                <a:solidFill>
                  <a:srgbClr val="6AA4D8"/>
                </a:solidFill>
              </a:rPr>
              <a:t>worthy</a:t>
            </a:r>
            <a:r>
              <a:rPr lang="en-US" altLang="en-US" sz="2563" b="1" dirty="0">
                <a:solidFill>
                  <a:srgbClr val="017FB6"/>
                </a:solidFill>
              </a:rPr>
              <a:t> </a:t>
            </a:r>
            <a:r>
              <a:rPr lang="en-US" altLang="en-US" sz="2563" dirty="0"/>
              <a:t>achievements</a:t>
            </a:r>
            <a:br>
              <a:rPr lang="en-US" altLang="en-US" dirty="0"/>
            </a:br>
            <a:endParaRPr lang="en-US" dirty="0"/>
          </a:p>
        </p:txBody>
      </p:sp>
      <p:pic>
        <p:nvPicPr>
          <p:cNvPr id="15" name="Picture 6"/>
          <p:cNvPicPr>
            <a:picLocks noChangeAspect="1"/>
          </p:cNvPicPr>
          <p:nvPr/>
        </p:nvPicPr>
        <p:blipFill>
          <a:blip r:embed="rId6" cstate="email">
            <a:extLst>
              <a:ext uri="{28A0092B-C50C-407E-A947-70E740481C1C}">
                <a14:useLocalDpi xmlns:a14="http://schemas.microsoft.com/office/drawing/2010/main"/>
              </a:ext>
            </a:extLst>
          </a:blip>
          <a:srcRect l="21255" t="19878" r="7703" b="38051"/>
          <a:stretch>
            <a:fillRect/>
          </a:stretch>
        </p:blipFill>
        <p:spPr bwMode="auto">
          <a:xfrm>
            <a:off x="9792892" y="128588"/>
            <a:ext cx="1173361"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8397" y="1349973"/>
            <a:ext cx="1631071" cy="1449841"/>
          </a:xfrm>
          <a:prstGeom prst="rect">
            <a:avLst/>
          </a:prstGeom>
        </p:spPr>
      </p:pic>
      <p:graphicFrame>
        <p:nvGraphicFramePr>
          <p:cNvPr id="3" name="Table 2"/>
          <p:cNvGraphicFramePr>
            <a:graphicFrameLocks noGrp="1"/>
          </p:cNvGraphicFramePr>
          <p:nvPr>
            <p:extLst/>
          </p:nvPr>
        </p:nvGraphicFramePr>
        <p:xfrm>
          <a:off x="950716" y="2957286"/>
          <a:ext cx="10141835" cy="3479801"/>
        </p:xfrm>
        <a:graphic>
          <a:graphicData uri="http://schemas.openxmlformats.org/drawingml/2006/table">
            <a:tbl>
              <a:tblPr firstRow="1" bandRow="1">
                <a:tableStyleId>{5C22544A-7EE6-4342-B048-85BDC9FD1C3A}</a:tableStyleId>
              </a:tblPr>
              <a:tblGrid>
                <a:gridCol w="2028367">
                  <a:extLst>
                    <a:ext uri="{9D8B030D-6E8A-4147-A177-3AD203B41FA5}">
                      <a16:colId xmlns:a16="http://schemas.microsoft.com/office/drawing/2014/main" val="20000"/>
                    </a:ext>
                  </a:extLst>
                </a:gridCol>
                <a:gridCol w="2028367">
                  <a:extLst>
                    <a:ext uri="{9D8B030D-6E8A-4147-A177-3AD203B41FA5}">
                      <a16:colId xmlns:a16="http://schemas.microsoft.com/office/drawing/2014/main" val="20001"/>
                    </a:ext>
                  </a:extLst>
                </a:gridCol>
                <a:gridCol w="2028367">
                  <a:extLst>
                    <a:ext uri="{9D8B030D-6E8A-4147-A177-3AD203B41FA5}">
                      <a16:colId xmlns:a16="http://schemas.microsoft.com/office/drawing/2014/main" val="20002"/>
                    </a:ext>
                  </a:extLst>
                </a:gridCol>
                <a:gridCol w="2028367">
                  <a:extLst>
                    <a:ext uri="{9D8B030D-6E8A-4147-A177-3AD203B41FA5}">
                      <a16:colId xmlns:a16="http://schemas.microsoft.com/office/drawing/2014/main" val="20003"/>
                    </a:ext>
                  </a:extLst>
                </a:gridCol>
                <a:gridCol w="2028367">
                  <a:extLst>
                    <a:ext uri="{9D8B030D-6E8A-4147-A177-3AD203B41FA5}">
                      <a16:colId xmlns:a16="http://schemas.microsoft.com/office/drawing/2014/main" val="20004"/>
                    </a:ext>
                  </a:extLst>
                </a:gridCol>
              </a:tblGrid>
              <a:tr h="3479801">
                <a:tc>
                  <a:txBody>
                    <a:bodyPr/>
                    <a:lstStyle/>
                    <a:p>
                      <a:pPr algn="ctr"/>
                      <a:r>
                        <a:rPr lang="en-US" sz="1600" b="1" dirty="0">
                          <a:solidFill>
                            <a:schemeClr val="bg2"/>
                          </a:solidFill>
                          <a:latin typeface="Calibri" panose="020F0502020204030204" pitchFamily="34" charset="0"/>
                        </a:rPr>
                        <a:t>Explorer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900" b="0" dirty="0">
                        <a:solidFill>
                          <a:schemeClr val="tx1"/>
                        </a:solidFill>
                        <a:latin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tx1"/>
                          </a:solidFill>
                          <a:latin typeface="Calibri" panose="020F0502020204030204" pitchFamily="34" charset="0"/>
                        </a:rPr>
                        <a:t>Knowledge</a:t>
                      </a:r>
                      <a:r>
                        <a:rPr lang="en-US" altLang="en-US" sz="1200" b="0" baseline="0" dirty="0">
                          <a:solidFill>
                            <a:schemeClr val="tx1"/>
                          </a:solidFill>
                          <a:latin typeface="Calibri" panose="020F0502020204030204" pitchFamily="34" charset="0"/>
                        </a:rPr>
                        <a:t> </a:t>
                      </a:r>
                      <a:br>
                        <a:rPr lang="en-US" altLang="en-US" sz="1200" b="0" baseline="0" dirty="0">
                          <a:solidFill>
                            <a:schemeClr val="tx1"/>
                          </a:solidFill>
                          <a:latin typeface="Calibri" panose="020F0502020204030204" pitchFamily="34" charset="0"/>
                        </a:rPr>
                      </a:br>
                      <a:r>
                        <a:rPr lang="en-US" altLang="en-US" sz="1200" b="0" dirty="0">
                          <a:solidFill>
                            <a:schemeClr val="tx1"/>
                          </a:solidFill>
                          <a:latin typeface="Calibri" panose="020F0502020204030204" pitchFamily="34" charset="0"/>
                        </a:rPr>
                        <a:t>Completes a quiz or assessment</a:t>
                      </a:r>
                      <a:endParaRPr lang="en-US" sz="1200" b="0" dirty="0">
                        <a:solidFill>
                          <a:schemeClr val="tx1"/>
                        </a:solidFill>
                        <a:latin typeface="Calibri" panose="020F0502020204030204" pitchFamily="34" charset="0"/>
                      </a:endParaRPr>
                    </a:p>
                    <a:p>
                      <a:endParaRPr lang="en-US" sz="1200" b="0" dirty="0">
                        <a:solidFill>
                          <a:schemeClr val="tx1"/>
                        </a:solidFill>
                        <a:latin typeface="Calibri" panose="020F0502020204030204" pitchFamily="34" charset="0"/>
                      </a:endParaRPr>
                    </a:p>
                    <a:p>
                      <a:pPr marL="284163" marR="0" lvl="1"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u="none" dirty="0">
                          <a:solidFill>
                            <a:schemeClr val="tx1"/>
                          </a:solidFill>
                          <a:latin typeface="Calibri" panose="020F0502020204030204" pitchFamily="34" charset="0"/>
                        </a:rPr>
                        <a:t>A</a:t>
                      </a:r>
                      <a:r>
                        <a:rPr lang="en-US" sz="1100" b="0" u="none" dirty="0">
                          <a:solidFill>
                            <a:schemeClr val="tx1"/>
                          </a:solidFill>
                          <a:latin typeface="Calibri" panose="020F0502020204030204" pitchFamily="34" charset="0"/>
                        </a:rPr>
                        <a:t>cademic knowledge</a:t>
                      </a:r>
                    </a:p>
                    <a:p>
                      <a:pPr marL="284163" marR="0" lvl="1"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dirty="0">
                          <a:solidFill>
                            <a:schemeClr val="tx1"/>
                          </a:solidFill>
                          <a:latin typeface="Calibri" panose="020F0502020204030204" pitchFamily="34" charset="0"/>
                        </a:rPr>
                        <a:t>Formal training</a:t>
                      </a:r>
                    </a:p>
                    <a:p>
                      <a:pPr marL="284163" marR="0" lvl="1"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dirty="0">
                          <a:solidFill>
                            <a:schemeClr val="tx1"/>
                          </a:solidFill>
                          <a:latin typeface="Calibri" panose="020F0502020204030204" pitchFamily="34" charset="0"/>
                        </a:rPr>
                        <a:t>Informal education</a:t>
                      </a:r>
                    </a:p>
                    <a:p>
                      <a:pPr marL="284163" marR="0" lvl="1"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dirty="0">
                          <a:solidFill>
                            <a:schemeClr val="tx1"/>
                          </a:solidFill>
                          <a:latin typeface="Calibri" panose="020F0502020204030204" pitchFamily="34" charset="0"/>
                        </a:rPr>
                        <a:t>Mentoring</a:t>
                      </a:r>
                    </a:p>
                  </a:txBody>
                  <a:tcPr marL="102871" marR="102871">
                    <a:lnR w="12700" cap="flat" cmpd="sng" algn="ctr">
                      <a:solidFill>
                        <a:schemeClr val="bg1">
                          <a:lumMod val="85000"/>
                        </a:schemeClr>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600" b="1" dirty="0">
                          <a:solidFill>
                            <a:schemeClr val="bg2"/>
                          </a:solidFill>
                          <a:latin typeface="Calibri" panose="020F0502020204030204" pitchFamily="34" charset="0"/>
                        </a:rPr>
                        <a:t>Advocate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900" b="0" dirty="0">
                        <a:solidFill>
                          <a:schemeClr val="tx1"/>
                        </a:solidFill>
                        <a:latin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tx1"/>
                          </a:solidFill>
                          <a:latin typeface="Calibri" panose="020F0502020204030204" pitchFamily="34" charset="0"/>
                        </a:rPr>
                        <a:t>Skills</a:t>
                      </a:r>
                      <a:r>
                        <a:rPr lang="en-US" altLang="en-US" sz="1200" b="0" dirty="0">
                          <a:solidFill>
                            <a:schemeClr val="tx1"/>
                          </a:solidFill>
                          <a:latin typeface="Calibri" panose="020F0502020204030204" pitchFamily="34" charset="0"/>
                        </a:rPr>
                        <a:t> </a:t>
                      </a:r>
                      <a:br>
                        <a:rPr lang="en-US" altLang="en-US" sz="1200" b="0" dirty="0">
                          <a:solidFill>
                            <a:schemeClr val="tx1"/>
                          </a:solidFill>
                          <a:latin typeface="Calibri" panose="020F0502020204030204" pitchFamily="34" charset="0"/>
                        </a:rPr>
                      </a:br>
                      <a:r>
                        <a:rPr lang="en-US" altLang="en-US" sz="1200" b="0" dirty="0">
                          <a:solidFill>
                            <a:schemeClr val="tx1"/>
                          </a:solidFill>
                          <a:latin typeface="Calibri" panose="020F0502020204030204" pitchFamily="34" charset="0"/>
                        </a:rPr>
                        <a:t>Demonstrates a skill </a:t>
                      </a:r>
                      <a:br>
                        <a:rPr lang="en-US" altLang="en-US" sz="1200" b="0" dirty="0">
                          <a:solidFill>
                            <a:schemeClr val="tx1"/>
                          </a:solidFill>
                          <a:latin typeface="Calibri" panose="020F0502020204030204" pitchFamily="34" charset="0"/>
                        </a:rPr>
                      </a:br>
                      <a:r>
                        <a:rPr lang="en-US" altLang="en-US" sz="1200" b="0" dirty="0">
                          <a:solidFill>
                            <a:schemeClr val="tx1"/>
                          </a:solidFill>
                          <a:latin typeface="Calibri" panose="020F0502020204030204" pitchFamily="34" charset="0"/>
                        </a:rPr>
                        <a:t>or</a:t>
                      </a:r>
                      <a:r>
                        <a:rPr lang="en-US" altLang="en-US" sz="1200" b="0" baseline="0" dirty="0">
                          <a:solidFill>
                            <a:schemeClr val="tx1"/>
                          </a:solidFill>
                          <a:latin typeface="Calibri" panose="020F0502020204030204" pitchFamily="34" charset="0"/>
                        </a:rPr>
                        <a:t> </a:t>
                      </a:r>
                      <a:r>
                        <a:rPr lang="en-US" altLang="en-US" sz="1200" b="0" dirty="0">
                          <a:solidFill>
                            <a:schemeClr val="tx1"/>
                          </a:solidFill>
                          <a:latin typeface="Calibri" panose="020F0502020204030204" pitchFamily="34" charset="0"/>
                        </a:rPr>
                        <a:t>h</a:t>
                      </a:r>
                      <a:r>
                        <a:rPr lang="en-US" sz="1200" b="0" i="0" u="none" strike="noStrike" baseline="0" dirty="0">
                          <a:solidFill>
                            <a:schemeClr val="tx1"/>
                          </a:solidFill>
                          <a:latin typeface="Calibri" panose="020F0502020204030204" pitchFamily="34" charset="0"/>
                        </a:rPr>
                        <a:t>as applied the skill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chemeClr val="tx1"/>
                        </a:solidFill>
                        <a:latin typeface="Calibri" panose="020F0502020204030204" pitchFamily="34" charset="0"/>
                      </a:endParaRP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Compete in Challenges</a:t>
                      </a: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Competes</a:t>
                      </a:r>
                      <a:r>
                        <a:rPr lang="en-US" altLang="en-US" sz="1100" b="0" baseline="0" dirty="0">
                          <a:solidFill>
                            <a:schemeClr val="tx1"/>
                          </a:solidFill>
                          <a:latin typeface="Calibri" panose="020F0502020204030204" pitchFamily="34" charset="0"/>
                        </a:rPr>
                        <a:t> in </a:t>
                      </a:r>
                      <a:r>
                        <a:rPr lang="en-US" altLang="en-US" sz="1100" b="0" dirty="0">
                          <a:solidFill>
                            <a:schemeClr val="tx1"/>
                          </a:solidFill>
                          <a:latin typeface="Calibri" panose="020F0502020204030204" pitchFamily="34" charset="0"/>
                        </a:rPr>
                        <a:t>Hackathons</a:t>
                      </a: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Answer questions</a:t>
                      </a: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Author articles</a:t>
                      </a: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Hosting a meeting</a:t>
                      </a: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Present at an event</a:t>
                      </a: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Teach on the subject</a:t>
                      </a: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Create YouTube video</a:t>
                      </a:r>
                    </a:p>
                    <a:p>
                      <a:pPr marL="3460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dirty="0">
                          <a:solidFill>
                            <a:schemeClr val="tx1"/>
                          </a:solidFill>
                          <a:latin typeface="Calibri" panose="020F0502020204030204" pitchFamily="34" charset="0"/>
                        </a:rPr>
                        <a:t>Create references and testimonials</a:t>
                      </a:r>
                      <a:endParaRPr lang="en-US" sz="1200" b="0" i="0" u="none" strike="noStrike" baseline="0" dirty="0">
                        <a:solidFill>
                          <a:schemeClr val="tx1"/>
                        </a:solidFill>
                        <a:latin typeface="Calibri" panose="020F0502020204030204" pitchFamily="34" charset="0"/>
                      </a:endParaRPr>
                    </a:p>
                  </a:txBody>
                  <a:tcPr marL="102871" marR="102871">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Calibri" panose="020F0502020204030204" pitchFamily="34" charset="0"/>
                          <a:ea typeface="+mn-ea"/>
                        </a:rPr>
                        <a:t>Inventor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rPr>
                        <a:t>Capabilities</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rPr>
                        <a:t>Designs and develops </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rPr>
                        <a:t>new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endParaRPr>
                    </a:p>
                    <a:p>
                      <a:pPr marL="284163"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rPr>
                        <a:t>Proves ability to build and implement novel solutions to exceptionally difficult and complex challenges - for IBM, clients or society</a:t>
                      </a:r>
                    </a:p>
                    <a:p>
                      <a:pPr marL="284163"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rPr>
                        <a:t>Publishes an app on GitHub</a:t>
                      </a:r>
                    </a:p>
                    <a:p>
                      <a:pPr marL="284163"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rPr>
                        <a:t>Publishes an app in the marketplace</a:t>
                      </a:r>
                    </a:p>
                    <a:p>
                      <a:pPr marL="284163"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endParaRPr>
                    </a:p>
                  </a:txBody>
                  <a:tcPr marL="102871" marR="102871">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Calibri" panose="020F0502020204030204" pitchFamily="34" charset="0"/>
                          <a:ea typeface="+mn-ea"/>
                        </a:rPr>
                        <a:t>Certified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rPr>
                        <a:t>Authority</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rPr>
                        <a:t>Has completed a solution, certification or developed a certification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endParaRPr>
                    </a:p>
                    <a:p>
                      <a:pPr marL="284163"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rPr>
                        <a:t>Provides an additional benefit which can automatically be shared to social media sites or included on their websites or e-mails</a:t>
                      </a:r>
                    </a:p>
                  </a:txBody>
                  <a:tcPr marL="102871" marR="102871">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Calibri" panose="020F0502020204030204" pitchFamily="34" charset="0"/>
                          <a:ea typeface="+mn-ea"/>
                        </a:rPr>
                        <a:t>Excellence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rPr>
                        <a:t>Eminence</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rPr>
                        <a:t>Deep understanding of highly complex subjects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endParaRPr>
                    </a:p>
                    <a:p>
                      <a:pPr marL="284163"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rPr>
                        <a:t>Deep expertise, exceeding the skill level of experienced professionals</a:t>
                      </a:r>
                    </a:p>
                    <a:p>
                      <a:pPr marL="284163"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rPr>
                        <a:t>Influences and mentors others to help them make best use of IBM software and solutions</a:t>
                      </a:r>
                    </a:p>
                    <a:p>
                      <a:pPr marL="284163"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rPr>
                        <a:t>Among the most trusted advisors, helps to grow and nurture the community of like-minded professionals</a:t>
                      </a:r>
                    </a:p>
                  </a:txBody>
                  <a:tcPr marL="102871" marR="102871">
                    <a:lnL w="12700" cap="flat" cmpd="sng" algn="ctr">
                      <a:solidFill>
                        <a:schemeClr val="bg1">
                          <a:lumMod val="8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865984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142"/>
          <p:cNvSpPr/>
          <p:nvPr/>
        </p:nvSpPr>
        <p:spPr bwMode="auto">
          <a:xfrm>
            <a:off x="952500" y="6004560"/>
            <a:ext cx="10287000" cy="990600"/>
          </a:xfrm>
          <a:prstGeom prst="rect">
            <a:avLst/>
          </a:prstGeom>
          <a:solidFill>
            <a:srgbClr val="6AA4D8"/>
          </a:solidFill>
          <a:ln w="9525" cap="flat" cmpd="sng" algn="ctr">
            <a:noFill/>
            <a:prstDash val="solid"/>
            <a:round/>
            <a:headEnd type="none" w="med" len="med"/>
            <a:tailEnd type="none" w="med" len="med"/>
          </a:ln>
          <a:effectLst/>
        </p:spPr>
        <p:txBody>
          <a:bodyPr vert="horz" wrap="none" lIns="97967" tIns="48983" rIns="97967" bIns="48983" numCol="1" rtlCol="0" anchor="ctr" anchorCtr="0" compatLnSpc="1">
            <a:prstTxWarp prst="textNoShape">
              <a:avLst/>
            </a:prstTxWarp>
          </a:bodyPr>
          <a:lstStyle/>
          <a:p>
            <a:pPr algn="ctr" fontAlgn="base">
              <a:spcBef>
                <a:spcPct val="0"/>
              </a:spcBef>
              <a:spcAft>
                <a:spcPct val="0"/>
              </a:spcAft>
            </a:pPr>
            <a:endParaRPr lang="en-US" sz="875">
              <a:latin typeface="Arial" pitchFamily="34" charset="0"/>
              <a:ea typeface="MS PGothic" pitchFamily="34" charset="-128"/>
              <a:cs typeface="Arial" pitchFamily="34" charset="0"/>
            </a:endParaRPr>
          </a:p>
        </p:txBody>
      </p:sp>
      <p:sp>
        <p:nvSpPr>
          <p:cNvPr id="139" name="Rectangle 138"/>
          <p:cNvSpPr/>
          <p:nvPr/>
        </p:nvSpPr>
        <p:spPr bwMode="auto">
          <a:xfrm>
            <a:off x="6988473" y="1420795"/>
            <a:ext cx="3929888" cy="4476293"/>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none" lIns="97967" tIns="48983" rIns="97967" bIns="48983" numCol="1" rtlCol="0" anchor="ctr" anchorCtr="0" compatLnSpc="1">
            <a:prstTxWarp prst="textNoShape">
              <a:avLst/>
            </a:prstTxWarp>
          </a:bodyPr>
          <a:lstStyle/>
          <a:p>
            <a:pPr algn="ctr" fontAlgn="base">
              <a:spcBef>
                <a:spcPct val="0"/>
              </a:spcBef>
              <a:spcAft>
                <a:spcPct val="0"/>
              </a:spcAft>
            </a:pPr>
            <a:endParaRPr lang="en-US" sz="875">
              <a:latin typeface="Arial" pitchFamily="34" charset="0"/>
              <a:ea typeface="MS PGothic" pitchFamily="34" charset="-128"/>
              <a:cs typeface="Arial" pitchFamily="34" charset="0"/>
            </a:endParaRPr>
          </a:p>
        </p:txBody>
      </p:sp>
      <p:sp>
        <p:nvSpPr>
          <p:cNvPr id="53" name="Rectangle 2"/>
          <p:cNvSpPr txBox="1">
            <a:spLocks/>
          </p:cNvSpPr>
          <p:nvPr/>
        </p:nvSpPr>
        <p:spPr bwMode="auto">
          <a:xfrm>
            <a:off x="1129863" y="632519"/>
            <a:ext cx="9931044"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7967" tIns="48983" rIns="97967" bIns="48983" numCol="1" anchor="ctr"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5pPr>
            <a:lvl6pPr marL="4572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6pPr>
            <a:lvl7pPr marL="9144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7pPr>
            <a:lvl8pPr marL="13716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8pPr>
            <a:lvl9pPr marL="18288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9pPr>
          </a:lstStyle>
          <a:p>
            <a:r>
              <a:rPr lang="en-US" sz="1375" b="1" dirty="0"/>
              <a:t>Badges are generating significant results</a:t>
            </a:r>
            <a:r>
              <a:rPr lang="en-US" sz="1375" dirty="0"/>
              <a:t> for IBM and our ecosystem</a:t>
            </a:r>
            <a:endParaRPr lang="en-US" altLang="en-US" sz="1375" dirty="0">
              <a:solidFill>
                <a:schemeClr val="tx1"/>
              </a:solidFill>
            </a:endParaRPr>
          </a:p>
        </p:txBody>
      </p:sp>
      <p:pic>
        <p:nvPicPr>
          <p:cNvPr id="66" name="Picture 6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8616" y="1424941"/>
            <a:ext cx="2578808" cy="4344905"/>
          </a:xfrm>
          <a:prstGeom prst="rect">
            <a:avLst/>
          </a:prstGeom>
        </p:spPr>
      </p:pic>
      <p:pic>
        <p:nvPicPr>
          <p:cNvPr id="124" name="Picture 1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0101" y="1420796"/>
            <a:ext cx="2597468" cy="4223005"/>
          </a:xfrm>
          <a:prstGeom prst="rect">
            <a:avLst/>
          </a:prstGeom>
        </p:spPr>
      </p:pic>
      <p:sp>
        <p:nvSpPr>
          <p:cNvPr id="132" name="TextBox 15"/>
          <p:cNvSpPr txBox="1">
            <a:spLocks noChangeArrowheads="1"/>
          </p:cNvSpPr>
          <p:nvPr/>
        </p:nvSpPr>
        <p:spPr bwMode="auto">
          <a:xfrm>
            <a:off x="6988473" y="1430935"/>
            <a:ext cx="3929888" cy="329755"/>
          </a:xfrm>
          <a:prstGeom prst="rect">
            <a:avLst/>
          </a:prstGeom>
          <a:solidFill>
            <a:srgbClr val="4BACC6"/>
          </a:solidFill>
          <a:ln w="9525">
            <a:noFill/>
            <a:miter lim="800000"/>
            <a:headEnd/>
            <a:tailEnd/>
          </a:ln>
        </p:spPr>
        <p:txBody>
          <a:bodyPr wrap="square" lIns="97967" tIns="48983" rIns="97967" bIns="48983">
            <a:spAutoFit/>
          </a:bodyPr>
          <a:lstStyle/>
          <a:p>
            <a:pPr algn="ctr" defTabSz="489873"/>
            <a:r>
              <a:rPr lang="en-US" sz="1500" b="1" dirty="0">
                <a:solidFill>
                  <a:prstClr val="white"/>
                </a:solidFill>
                <a:cs typeface="Lubalin for IBM Demi"/>
              </a:rPr>
              <a:t>WHAT BADGE EARNERS ARE SAYING</a:t>
            </a:r>
          </a:p>
        </p:txBody>
      </p:sp>
      <p:sp>
        <p:nvSpPr>
          <p:cNvPr id="133" name="Rectangle 12"/>
          <p:cNvSpPr>
            <a:spLocks noChangeArrowheads="1"/>
          </p:cNvSpPr>
          <p:nvPr/>
        </p:nvSpPr>
        <p:spPr bwMode="auto">
          <a:xfrm>
            <a:off x="7112415" y="1956222"/>
            <a:ext cx="3682005" cy="33894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7967" tIns="48983" rIns="97967" bIns="48983">
            <a:spAutoFit/>
          </a:bodyPr>
          <a:lstStyle/>
          <a:p>
            <a:pPr algn="ctr" defTabSz="489873"/>
            <a:r>
              <a:rPr lang="en-US" sz="1188" b="1" i="1" dirty="0">
                <a:solidFill>
                  <a:srgbClr val="595959"/>
                </a:solidFill>
                <a:latin typeface="Helvetica Neue"/>
                <a:ea typeface="MS Gothic" charset="0"/>
                <a:cs typeface="Helvetica Neue"/>
              </a:rPr>
              <a:t>"I find the badge program a great way of learning and hope more badge options will be offered soon.”</a:t>
            </a:r>
          </a:p>
          <a:p>
            <a:pPr algn="ctr" defTabSz="489873"/>
            <a:endParaRPr lang="en-US" sz="1188" b="1" i="1" dirty="0">
              <a:solidFill>
                <a:srgbClr val="595959"/>
              </a:solidFill>
              <a:latin typeface="Helvetica Neue"/>
              <a:ea typeface="MS Gothic" charset="0"/>
              <a:cs typeface="Helvetica Neue"/>
            </a:endParaRPr>
          </a:p>
          <a:p>
            <a:pPr algn="ctr" defTabSz="489873"/>
            <a:r>
              <a:rPr lang="en-US" sz="1188" b="1" i="1" dirty="0">
                <a:solidFill>
                  <a:srgbClr val="595959"/>
                </a:solidFill>
                <a:latin typeface="Helvetica Neue"/>
                <a:cs typeface="Helvetica Neue"/>
              </a:rPr>
              <a:t>"In a recent interview, this badge gave me a chance to elaborate about a learning activity that helped improve my skills.“</a:t>
            </a:r>
          </a:p>
          <a:p>
            <a:pPr algn="ctr" defTabSz="489873"/>
            <a:endParaRPr lang="en-US" sz="1188" b="1" i="1" dirty="0">
              <a:solidFill>
                <a:srgbClr val="595959"/>
              </a:solidFill>
              <a:latin typeface="Helvetica Neue"/>
              <a:cs typeface="Helvetica Neue"/>
            </a:endParaRPr>
          </a:p>
          <a:p>
            <a:pPr algn="ctr" defTabSz="489873"/>
            <a:r>
              <a:rPr lang="en-US" sz="1188" b="1" i="1" dirty="0">
                <a:solidFill>
                  <a:srgbClr val="595959"/>
                </a:solidFill>
                <a:latin typeface="Helvetica Neue"/>
                <a:cs typeface="Helvetica Neue"/>
              </a:rPr>
              <a:t>"More people are viewing my LinkedIn profile after adding the IBM badge to my list of accomplishments.“</a:t>
            </a:r>
          </a:p>
          <a:p>
            <a:pPr algn="ctr" defTabSz="489873"/>
            <a:endParaRPr lang="en-US" sz="1188" b="1" i="1" dirty="0">
              <a:solidFill>
                <a:srgbClr val="595959"/>
              </a:solidFill>
              <a:latin typeface="Helvetica Neue"/>
              <a:cs typeface="Helvetica Neue"/>
            </a:endParaRPr>
          </a:p>
          <a:p>
            <a:pPr algn="ctr" defTabSz="489873"/>
            <a:r>
              <a:rPr lang="en-US" sz="1188" b="1" i="1" dirty="0">
                <a:solidFill>
                  <a:srgbClr val="595959"/>
                </a:solidFill>
                <a:latin typeface="Helvetica Neue"/>
                <a:cs typeface="Helvetica Neue"/>
              </a:rPr>
              <a:t>"A truly worthwhile initiative that allows validation of my knowledge and skills. Way to go IBM! Thanks."</a:t>
            </a:r>
          </a:p>
          <a:p>
            <a:pPr algn="ctr" defTabSz="489873"/>
            <a:endParaRPr lang="en-US" sz="1188" b="1" i="1" dirty="0">
              <a:solidFill>
                <a:srgbClr val="595959"/>
              </a:solidFill>
              <a:latin typeface="Helvetica Neue"/>
              <a:cs typeface="Helvetica Neue"/>
            </a:endParaRPr>
          </a:p>
          <a:p>
            <a:pPr algn="ctr" defTabSz="489873"/>
            <a:endParaRPr lang="en-US" sz="1188" b="1" i="1" dirty="0">
              <a:solidFill>
                <a:srgbClr val="595959"/>
              </a:solidFill>
              <a:latin typeface="Helvetica Neue"/>
              <a:cs typeface="Helvetica Neue"/>
            </a:endParaRPr>
          </a:p>
          <a:p>
            <a:pPr algn="ctr" defTabSz="489873"/>
            <a:endParaRPr lang="en-US" sz="1188" b="1" i="1" dirty="0">
              <a:solidFill>
                <a:srgbClr val="595959"/>
              </a:solidFill>
              <a:latin typeface="Helvetica Neue"/>
              <a:ea typeface="MS Gothic" charset="0"/>
              <a:cs typeface="Helvetica Neue"/>
            </a:endParaRPr>
          </a:p>
        </p:txBody>
      </p:sp>
      <p:sp>
        <p:nvSpPr>
          <p:cNvPr id="137" name="TextBox 94"/>
          <p:cNvSpPr txBox="1">
            <a:spLocks noChangeArrowheads="1"/>
          </p:cNvSpPr>
          <p:nvPr/>
        </p:nvSpPr>
        <p:spPr bwMode="auto">
          <a:xfrm>
            <a:off x="6988473" y="5643801"/>
            <a:ext cx="3929889" cy="262494"/>
          </a:xfrm>
          <a:prstGeom prst="rect">
            <a:avLst/>
          </a:prstGeom>
          <a:noFill/>
          <a:ln w="9525">
            <a:noFill/>
            <a:miter lim="800000"/>
            <a:headEnd/>
            <a:tailEnd/>
          </a:ln>
        </p:spPr>
        <p:txBody>
          <a:bodyPr wrap="square" lIns="97967" tIns="48983" rIns="97967" bIns="48983">
            <a:spAutoFit/>
          </a:bodyPr>
          <a:lstStyle/>
          <a:p>
            <a:pPr algn="ctr" defTabSz="489873"/>
            <a:r>
              <a:rPr lang="en-US" sz="1063" b="1" dirty="0">
                <a:solidFill>
                  <a:srgbClr val="7F7F7F"/>
                </a:solidFill>
                <a:cs typeface="Helvetica Neue"/>
              </a:rPr>
              <a:t>IBM BADGE EARNER SURVEY – JULY 2015</a:t>
            </a:r>
          </a:p>
        </p:txBody>
      </p:sp>
      <p:sp>
        <p:nvSpPr>
          <p:cNvPr id="138" name="Rectangle 137"/>
          <p:cNvSpPr/>
          <p:nvPr/>
        </p:nvSpPr>
        <p:spPr>
          <a:xfrm>
            <a:off x="1535431" y="6114600"/>
            <a:ext cx="9382931" cy="560588"/>
          </a:xfrm>
          <a:prstGeom prst="rect">
            <a:avLst/>
          </a:prstGeom>
          <a:noFill/>
        </p:spPr>
        <p:txBody>
          <a:bodyPr wrap="square" lIns="97967" tIns="48983" rIns="97967" bIns="48983">
            <a:spAutoFit/>
          </a:bodyPr>
          <a:lstStyle/>
          <a:p>
            <a:pPr defTabSz="489873"/>
            <a:r>
              <a:rPr lang="en-US" sz="875" i="1" dirty="0">
                <a:solidFill>
                  <a:schemeClr val="bg1"/>
                </a:solidFill>
                <a:cs typeface="Helvetica Neue"/>
              </a:rPr>
              <a:t>"IBM's success with Open Badges shows the IBM brand has real value in the market as an IT accreditation.” </a:t>
            </a:r>
            <a:r>
              <a:rPr lang="en-US" sz="1500" b="1" dirty="0">
                <a:solidFill>
                  <a:schemeClr val="bg1"/>
                </a:solidFill>
                <a:cs typeface="Helvetica Neue"/>
              </a:rPr>
              <a:t>Peter Janzow, Senior Director, Open Badges Lead, Pearson VUE </a:t>
            </a:r>
          </a:p>
        </p:txBody>
      </p:sp>
      <p:sp>
        <p:nvSpPr>
          <p:cNvPr id="141" name="Rectangle 140"/>
          <p:cNvSpPr/>
          <p:nvPr/>
        </p:nvSpPr>
        <p:spPr>
          <a:xfrm>
            <a:off x="7889944" y="4825093"/>
            <a:ext cx="2921149" cy="704666"/>
          </a:xfrm>
          <a:prstGeom prst="rect">
            <a:avLst/>
          </a:prstGeom>
        </p:spPr>
        <p:txBody>
          <a:bodyPr wrap="square" lIns="97967" tIns="48983" rIns="97967" bIns="48983">
            <a:spAutoFit/>
          </a:bodyPr>
          <a:lstStyle/>
          <a:p>
            <a:r>
              <a:rPr lang="en-US" sz="1312" dirty="0"/>
              <a:t>IBM badge earners are also leveraging the power of Twitter and Facebook to promote their IBM emblem</a:t>
            </a:r>
          </a:p>
        </p:txBody>
      </p:sp>
      <p:pic>
        <p:nvPicPr>
          <p:cNvPr id="142" name="Picture 7"/>
          <p:cNvPicPr>
            <a:picLocks noChangeAspect="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7203010" y="4875253"/>
            <a:ext cx="579665" cy="515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
          <p:cNvSpPr>
            <a:spLocks noChangeArrowheads="1"/>
          </p:cNvSpPr>
          <p:nvPr/>
        </p:nvSpPr>
        <p:spPr bwMode="auto">
          <a:xfrm>
            <a:off x="950714" y="12702"/>
            <a:ext cx="10287001" cy="638175"/>
          </a:xfrm>
          <a:prstGeom prst="rect">
            <a:avLst/>
          </a:prstGeom>
          <a:solidFill>
            <a:srgbClr val="6AA4D8"/>
          </a:solidFill>
          <a:ln>
            <a:noFill/>
          </a:ln>
          <a:extLst/>
        </p:spPr>
        <p:txBody>
          <a:bodyPr wrap="none" lIns="97967" tIns="48983" rIns="97967" bIns="48983" anchor="ctr"/>
          <a:lstStyle>
            <a:lvl1pPr defTabSz="685800">
              <a:defRPr>
                <a:solidFill>
                  <a:srgbClr val="000000"/>
                </a:solidFill>
                <a:latin typeface="Arial" panose="020B0604020202020204" pitchFamily="34" charset="0"/>
                <a:ea typeface="MS PGothic" panose="020B0600070205080204" pitchFamily="34" charset="-128"/>
              </a:defRPr>
            </a:lvl1pPr>
            <a:lvl2pPr defTabSz="685800">
              <a:defRPr>
                <a:solidFill>
                  <a:srgbClr val="000000"/>
                </a:solidFill>
                <a:latin typeface="Arial" panose="020B0604020202020204" pitchFamily="34" charset="0"/>
                <a:ea typeface="MS PGothic" panose="020B0600070205080204" pitchFamily="34" charset="-128"/>
              </a:defRPr>
            </a:lvl2pPr>
            <a:lvl3pPr defTabSz="685800">
              <a:defRPr>
                <a:solidFill>
                  <a:srgbClr val="000000"/>
                </a:solidFill>
                <a:latin typeface="Arial" panose="020B0604020202020204" pitchFamily="34" charset="0"/>
                <a:ea typeface="MS PGothic" panose="020B0600070205080204" pitchFamily="34" charset="-128"/>
              </a:defRPr>
            </a:lvl3pPr>
            <a:lvl4pPr defTabSz="685800">
              <a:defRPr>
                <a:solidFill>
                  <a:srgbClr val="000000"/>
                </a:solidFill>
                <a:latin typeface="Arial" panose="020B0604020202020204" pitchFamily="34" charset="0"/>
                <a:ea typeface="MS PGothic" panose="020B0600070205080204" pitchFamily="34" charset="-128"/>
              </a:defRPr>
            </a:lvl4pPr>
            <a:lvl5pPr defTabSz="685800">
              <a:defRPr>
                <a:solidFill>
                  <a:srgbClr val="000000"/>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9pPr>
          </a:lstStyle>
          <a:p>
            <a:pPr algn="ctr" eaLnBrk="1" hangingPunct="1"/>
            <a:endParaRPr lang="en-US" altLang="en-US" sz="875">
              <a:ea typeface="MS Gothic" panose="020B0609070205080204" pitchFamily="49" charset="-128"/>
            </a:endParaRPr>
          </a:p>
        </p:txBody>
      </p:sp>
      <p:pic>
        <p:nvPicPr>
          <p:cNvPr id="15" name="Picture 6"/>
          <p:cNvPicPr>
            <a:picLocks noChangeAspect="1"/>
          </p:cNvPicPr>
          <p:nvPr/>
        </p:nvPicPr>
        <p:blipFill>
          <a:blip r:embed="rId5" cstate="email">
            <a:extLst>
              <a:ext uri="{28A0092B-C50C-407E-A947-70E740481C1C}">
                <a14:useLocalDpi xmlns:a14="http://schemas.microsoft.com/office/drawing/2010/main"/>
              </a:ext>
            </a:extLst>
          </a:blip>
          <a:srcRect l="21255" t="19878" r="7703" b="38051"/>
          <a:stretch>
            <a:fillRect/>
          </a:stretch>
        </p:blipFill>
        <p:spPr bwMode="auto">
          <a:xfrm>
            <a:off x="9792892" y="128588"/>
            <a:ext cx="1173361"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3672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057471" y="858414"/>
          <a:ext cx="10066238" cy="5868958"/>
        </p:xfrm>
        <a:graphic>
          <a:graphicData uri="http://schemas.openxmlformats.org/drawingml/2006/table">
            <a:tbl>
              <a:tblPr firstRow="1" bandRow="1">
                <a:tableStyleId>{5C22544A-7EE6-4342-B048-85BDC9FD1C3A}</a:tableStyleId>
              </a:tblPr>
              <a:tblGrid>
                <a:gridCol w="5033119">
                  <a:extLst>
                    <a:ext uri="{9D8B030D-6E8A-4147-A177-3AD203B41FA5}">
                      <a16:colId xmlns:a16="http://schemas.microsoft.com/office/drawing/2014/main" val="20000"/>
                    </a:ext>
                  </a:extLst>
                </a:gridCol>
                <a:gridCol w="5033119">
                  <a:extLst>
                    <a:ext uri="{9D8B030D-6E8A-4147-A177-3AD203B41FA5}">
                      <a16:colId xmlns:a16="http://schemas.microsoft.com/office/drawing/2014/main" val="20001"/>
                    </a:ext>
                  </a:extLst>
                </a:gridCol>
              </a:tblGrid>
              <a:tr h="2934479">
                <a:tc>
                  <a:txBody>
                    <a:bodyPr/>
                    <a:lstStyle/>
                    <a:p>
                      <a:endParaRPr lang="en-US" sz="3100" dirty="0"/>
                    </a:p>
                  </a:txBody>
                  <a:tcPr marL="102871" marR="10287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100" dirty="0"/>
                    </a:p>
                  </a:txBody>
                  <a:tcPr marL="102871" marR="10287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34479">
                <a:tc>
                  <a:txBody>
                    <a:bodyPr/>
                    <a:lstStyle/>
                    <a:p>
                      <a:endParaRPr lang="en-US" sz="3100" dirty="0"/>
                    </a:p>
                  </a:txBody>
                  <a:tcPr marL="102871" marR="10287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100" dirty="0"/>
                    </a:p>
                  </a:txBody>
                  <a:tcPr marL="102871" marR="10287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1" name="Rectangle 2"/>
          <p:cNvSpPr>
            <a:spLocks noGrp="1" noChangeArrowheads="1"/>
          </p:cNvSpPr>
          <p:nvPr>
            <p:ph type="title"/>
          </p:nvPr>
        </p:nvSpPr>
        <p:spPr>
          <a:xfrm>
            <a:off x="1127518" y="103392"/>
            <a:ext cx="6700479" cy="384721"/>
          </a:xfrm>
        </p:spPr>
        <p:txBody>
          <a:bodyPr>
            <a:normAutofit fontScale="90000"/>
          </a:bodyPr>
          <a:lstStyle/>
          <a:p>
            <a:pPr eaLnBrk="1" hangingPunct="1"/>
            <a:r>
              <a:rPr lang="en-GB" sz="2125" b="1" dirty="0">
                <a:solidFill>
                  <a:schemeClr val="bg1"/>
                </a:solidFill>
                <a:latin typeface="Calibri" panose="020F0502020204030204" pitchFamily="34" charset="0"/>
                <a:ea typeface="MS PGothic" charset="0"/>
                <a:cs typeface="Tahoma" charset="0"/>
              </a:rPr>
              <a:t>Big Data University Case Study: </a:t>
            </a:r>
            <a:r>
              <a:rPr lang="en-GB" sz="2125" dirty="0">
                <a:solidFill>
                  <a:schemeClr val="bg1"/>
                </a:solidFill>
                <a:latin typeface="Calibri" panose="020F0502020204030204" pitchFamily="34" charset="0"/>
                <a:ea typeface="MS PGothic" charset="0"/>
                <a:cs typeface="Tahoma" charset="0"/>
              </a:rPr>
              <a:t>14 Online Courses</a:t>
            </a:r>
            <a:endParaRPr lang="en-US" sz="2125" dirty="0">
              <a:solidFill>
                <a:schemeClr val="bg1"/>
              </a:solidFill>
              <a:latin typeface="Calibri" panose="020F0502020204030204" pitchFamily="34" charset="0"/>
              <a:ea typeface="MS PGothic" charset="0"/>
              <a:cs typeface="Tahoma" charset="0"/>
            </a:endParaRPr>
          </a:p>
        </p:txBody>
      </p:sp>
      <p:graphicFrame>
        <p:nvGraphicFramePr>
          <p:cNvPr id="120" name="Chart 119"/>
          <p:cNvGraphicFramePr>
            <a:graphicFrameLocks/>
          </p:cNvGraphicFramePr>
          <p:nvPr>
            <p:extLst/>
          </p:nvPr>
        </p:nvGraphicFramePr>
        <p:xfrm>
          <a:off x="1225063" y="1568116"/>
          <a:ext cx="3332560" cy="2009136"/>
        </p:xfrm>
        <a:graphic>
          <a:graphicData uri="http://schemas.openxmlformats.org/drawingml/2006/chart">
            <c:chart xmlns:c="http://schemas.openxmlformats.org/drawingml/2006/chart" xmlns:r="http://schemas.openxmlformats.org/officeDocument/2006/relationships" r:id="rId3"/>
          </a:graphicData>
        </a:graphic>
      </p:graphicFrame>
      <p:sp>
        <p:nvSpPr>
          <p:cNvPr id="123" name="Text Box 75"/>
          <p:cNvSpPr txBox="1">
            <a:spLocks noChangeArrowheads="1"/>
          </p:cNvSpPr>
          <p:nvPr/>
        </p:nvSpPr>
        <p:spPr bwMode="auto">
          <a:xfrm>
            <a:off x="4367577" y="1656690"/>
            <a:ext cx="1736592" cy="1621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14944" tIns="57472" rIns="114944" bIns="57472">
            <a:spAutoFit/>
          </a:bodyPr>
          <a:lstStyle>
            <a:lvl1pPr>
              <a:defRPr sz="1900">
                <a:solidFill>
                  <a:schemeClr val="tx1"/>
                </a:solidFill>
                <a:latin typeface="Arial" charset="0"/>
                <a:ea typeface="MS PGothic" charset="0"/>
                <a:cs typeface="Tahoma" charset="0"/>
              </a:defRPr>
            </a:lvl1pPr>
            <a:lvl2pPr>
              <a:defRPr sz="1900">
                <a:solidFill>
                  <a:schemeClr val="tx1"/>
                </a:solidFill>
                <a:latin typeface="Arial" charset="0"/>
                <a:ea typeface="MS PGothic" charset="0"/>
                <a:cs typeface="Tahoma" charset="0"/>
              </a:defRPr>
            </a:lvl2pPr>
            <a:lvl3pPr>
              <a:defRPr sz="1900">
                <a:solidFill>
                  <a:schemeClr val="tx1"/>
                </a:solidFill>
                <a:latin typeface="Arial" charset="0"/>
                <a:ea typeface="MS PGothic" charset="0"/>
                <a:cs typeface="Tahoma" charset="0"/>
              </a:defRPr>
            </a:lvl3pPr>
            <a:lvl4pPr>
              <a:defRPr sz="1900">
                <a:solidFill>
                  <a:schemeClr val="bg1"/>
                </a:solidFill>
                <a:latin typeface="Arial" charset="0"/>
                <a:ea typeface="MS PGothic" charset="0"/>
                <a:cs typeface="Tahoma" charset="0"/>
              </a:defRPr>
            </a:lvl4pPr>
            <a:lvl5pPr>
              <a:defRPr sz="1900">
                <a:solidFill>
                  <a:schemeClr val="bg1"/>
                </a:solidFill>
                <a:latin typeface="Arial" charset="0"/>
                <a:ea typeface="MS PGothic" charset="0"/>
                <a:cs typeface="Tahoma" charset="0"/>
              </a:defRPr>
            </a:lvl5pPr>
            <a:lvl6pPr marL="22637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6pPr>
            <a:lvl7pPr marL="27209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7pPr>
            <a:lvl8pPr marL="31781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8pPr>
            <a:lvl9pPr marL="36353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9pPr>
          </a:lstStyle>
          <a:p>
            <a:pPr defTabSz="1149841">
              <a:lnSpc>
                <a:spcPct val="90000"/>
              </a:lnSpc>
              <a:spcBef>
                <a:spcPts val="1285"/>
              </a:spcBef>
              <a:buClr>
                <a:srgbClr val="0099FF"/>
              </a:buClr>
            </a:pPr>
            <a:r>
              <a:rPr lang="en-US" sz="3000" b="1" dirty="0">
                <a:solidFill>
                  <a:srgbClr val="4D4D4D"/>
                </a:solidFill>
                <a:latin typeface="Calibri" panose="020F0502020204030204" pitchFamily="34" charset="0"/>
              </a:rPr>
              <a:t>129</a:t>
            </a:r>
            <a:r>
              <a:rPr lang="en-US" sz="3000" b="1" baseline="30000" dirty="0">
                <a:solidFill>
                  <a:srgbClr val="4D4D4D"/>
                </a:solidFill>
                <a:latin typeface="Calibri" panose="020F0502020204030204" pitchFamily="34" charset="0"/>
              </a:rPr>
              <a:t>%</a:t>
            </a:r>
            <a:r>
              <a:rPr lang="en-US" sz="3876" b="1" baseline="30000" dirty="0">
                <a:solidFill>
                  <a:srgbClr val="33CC33"/>
                </a:solidFill>
                <a:latin typeface="Calibri" panose="020F0502020204030204" pitchFamily="34" charset="0"/>
                <a:ea typeface="Wingdings"/>
                <a:cs typeface="Wingdings"/>
                <a:sym typeface="Wingdings"/>
              </a:rPr>
              <a:t></a:t>
            </a:r>
            <a:r>
              <a:rPr lang="en-US" sz="3876" b="1" baseline="30000" dirty="0">
                <a:solidFill>
                  <a:srgbClr val="4D4D4D"/>
                </a:solidFill>
                <a:latin typeface="Tahoma" charset="0"/>
              </a:rPr>
              <a:t> </a:t>
            </a:r>
          </a:p>
          <a:p>
            <a:pPr defTabSz="1149841">
              <a:lnSpc>
                <a:spcPct val="90000"/>
              </a:lnSpc>
              <a:buClr>
                <a:srgbClr val="0099FF"/>
              </a:buClr>
            </a:pPr>
            <a:r>
              <a:rPr lang="en-US" sz="1312" dirty="0">
                <a:solidFill>
                  <a:srgbClr val="4D4D4D"/>
                </a:solidFill>
                <a:latin typeface="Calibri" panose="020F0502020204030204" pitchFamily="34" charset="0"/>
              </a:rPr>
              <a:t>Increase in enrollments compared to six week period leading up to launch of badge program</a:t>
            </a:r>
            <a:endParaRPr lang="en-US" sz="1312" dirty="0">
              <a:solidFill>
                <a:srgbClr val="333333"/>
              </a:solidFill>
              <a:latin typeface="Calibri" panose="020F0502020204030204" pitchFamily="34" charset="0"/>
            </a:endParaRPr>
          </a:p>
        </p:txBody>
      </p:sp>
      <p:sp>
        <p:nvSpPr>
          <p:cNvPr id="134" name="Text Box 75"/>
          <p:cNvSpPr txBox="1">
            <a:spLocks noChangeArrowheads="1"/>
          </p:cNvSpPr>
          <p:nvPr/>
        </p:nvSpPr>
        <p:spPr bwMode="auto">
          <a:xfrm>
            <a:off x="9448599" y="1633919"/>
            <a:ext cx="1643619" cy="1621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14944" tIns="57472" rIns="114944" bIns="57472">
            <a:spAutoFit/>
          </a:bodyPr>
          <a:lstStyle>
            <a:lvl1pPr>
              <a:defRPr sz="1900">
                <a:solidFill>
                  <a:schemeClr val="tx1"/>
                </a:solidFill>
                <a:latin typeface="Arial" charset="0"/>
                <a:ea typeface="MS PGothic" charset="0"/>
                <a:cs typeface="Tahoma" charset="0"/>
              </a:defRPr>
            </a:lvl1pPr>
            <a:lvl2pPr>
              <a:defRPr sz="1900">
                <a:solidFill>
                  <a:schemeClr val="tx1"/>
                </a:solidFill>
                <a:latin typeface="Arial" charset="0"/>
                <a:ea typeface="MS PGothic" charset="0"/>
                <a:cs typeface="Tahoma" charset="0"/>
              </a:defRPr>
            </a:lvl2pPr>
            <a:lvl3pPr>
              <a:defRPr sz="1900">
                <a:solidFill>
                  <a:schemeClr val="tx1"/>
                </a:solidFill>
                <a:latin typeface="Arial" charset="0"/>
                <a:ea typeface="MS PGothic" charset="0"/>
                <a:cs typeface="Tahoma" charset="0"/>
              </a:defRPr>
            </a:lvl3pPr>
            <a:lvl4pPr>
              <a:defRPr sz="1900">
                <a:solidFill>
                  <a:schemeClr val="bg1"/>
                </a:solidFill>
                <a:latin typeface="Arial" charset="0"/>
                <a:ea typeface="MS PGothic" charset="0"/>
                <a:cs typeface="Tahoma" charset="0"/>
              </a:defRPr>
            </a:lvl4pPr>
            <a:lvl5pPr>
              <a:defRPr sz="1900">
                <a:solidFill>
                  <a:schemeClr val="bg1"/>
                </a:solidFill>
                <a:latin typeface="Arial" charset="0"/>
                <a:ea typeface="MS PGothic" charset="0"/>
                <a:cs typeface="Tahoma" charset="0"/>
              </a:defRPr>
            </a:lvl5pPr>
            <a:lvl6pPr marL="22637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6pPr>
            <a:lvl7pPr marL="27209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7pPr>
            <a:lvl8pPr marL="31781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8pPr>
            <a:lvl9pPr marL="36353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9pPr>
          </a:lstStyle>
          <a:p>
            <a:pPr defTabSz="1149841">
              <a:lnSpc>
                <a:spcPct val="90000"/>
              </a:lnSpc>
              <a:spcBef>
                <a:spcPts val="1285"/>
              </a:spcBef>
              <a:buClr>
                <a:srgbClr val="0099FF"/>
              </a:buClr>
            </a:pPr>
            <a:r>
              <a:rPr lang="en-US" sz="3000" b="1" dirty="0">
                <a:solidFill>
                  <a:srgbClr val="4D4D4D"/>
                </a:solidFill>
                <a:latin typeface="Calibri" panose="020F0502020204030204" pitchFamily="34" charset="0"/>
              </a:rPr>
              <a:t>226</a:t>
            </a:r>
            <a:r>
              <a:rPr lang="en-US" sz="3000" b="1" baseline="30000" dirty="0">
                <a:solidFill>
                  <a:srgbClr val="4D4D4D"/>
                </a:solidFill>
                <a:latin typeface="Calibri" panose="020F0502020204030204" pitchFamily="34" charset="0"/>
              </a:rPr>
              <a:t>%</a:t>
            </a:r>
            <a:r>
              <a:rPr lang="en-US" sz="3000" b="1" baseline="30000" dirty="0">
                <a:solidFill>
                  <a:srgbClr val="33CC33"/>
                </a:solidFill>
                <a:latin typeface="Calibri" panose="020F0502020204030204" pitchFamily="34" charset="0"/>
                <a:ea typeface="Wingdings"/>
                <a:cs typeface="Wingdings"/>
                <a:sym typeface="Wingdings"/>
              </a:rPr>
              <a:t></a:t>
            </a:r>
            <a:r>
              <a:rPr lang="en-US" sz="3000" b="1" baseline="30000" dirty="0">
                <a:solidFill>
                  <a:srgbClr val="4D4D4D"/>
                </a:solidFill>
                <a:latin typeface="Calibri" panose="020F0502020204030204" pitchFamily="34" charset="0"/>
              </a:rPr>
              <a:t> </a:t>
            </a:r>
          </a:p>
          <a:p>
            <a:pPr defTabSz="1149841">
              <a:lnSpc>
                <a:spcPct val="90000"/>
              </a:lnSpc>
              <a:buClr>
                <a:srgbClr val="0099FF"/>
              </a:buClr>
            </a:pPr>
            <a:r>
              <a:rPr lang="en-US" sz="1312" dirty="0">
                <a:solidFill>
                  <a:srgbClr val="4D4D4D"/>
                </a:solidFill>
                <a:latin typeface="Calibri" panose="020F0502020204030204" pitchFamily="34" charset="0"/>
              </a:rPr>
              <a:t>Increase in course completion rate when compared to six week period leading up to launch of badge program</a:t>
            </a:r>
          </a:p>
        </p:txBody>
      </p:sp>
      <p:grpSp>
        <p:nvGrpSpPr>
          <p:cNvPr id="2" name="Group 1"/>
          <p:cNvGrpSpPr/>
          <p:nvPr/>
        </p:nvGrpSpPr>
        <p:grpSpPr>
          <a:xfrm>
            <a:off x="6304704" y="1705429"/>
            <a:ext cx="3143893" cy="1903244"/>
            <a:chOff x="3168078" y="4353606"/>
            <a:chExt cx="2794572" cy="1903244"/>
          </a:xfrm>
        </p:grpSpPr>
        <p:graphicFrame>
          <p:nvGraphicFramePr>
            <p:cNvPr id="135" name="Chart 134"/>
            <p:cNvGraphicFramePr>
              <a:graphicFrameLocks/>
            </p:cNvGraphicFramePr>
            <p:nvPr>
              <p:extLst/>
            </p:nvPr>
          </p:nvGraphicFramePr>
          <p:xfrm>
            <a:off x="3168078" y="4353606"/>
            <a:ext cx="2794572" cy="190324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3457895" y="5272023"/>
              <a:ext cx="504697" cy="274049"/>
            </a:xfrm>
            <a:prstGeom prst="rect">
              <a:avLst/>
            </a:prstGeom>
            <a:noFill/>
          </p:spPr>
          <p:txBody>
            <a:bodyPr wrap="none" rtlCol="0">
              <a:spAutoFit/>
            </a:bodyPr>
            <a:lstStyle/>
            <a:p>
              <a:pPr eaLnBrk="1" hangingPunct="1">
                <a:lnSpc>
                  <a:spcPct val="90000"/>
                </a:lnSpc>
              </a:pPr>
              <a:r>
                <a:rPr lang="en-US" sz="1312" b="1" dirty="0">
                  <a:solidFill>
                    <a:srgbClr val="191919"/>
                  </a:solidFill>
                  <a:cs typeface="HelvNeue for IBM"/>
                </a:rPr>
                <a:t>2,061</a:t>
              </a:r>
            </a:p>
          </p:txBody>
        </p:sp>
        <p:sp>
          <p:nvSpPr>
            <p:cNvPr id="137" name="TextBox 136"/>
            <p:cNvSpPr txBox="1"/>
            <p:nvPr/>
          </p:nvSpPr>
          <p:spPr>
            <a:xfrm>
              <a:off x="4275777" y="5096415"/>
              <a:ext cx="504697" cy="274049"/>
            </a:xfrm>
            <a:prstGeom prst="rect">
              <a:avLst/>
            </a:prstGeom>
            <a:noFill/>
          </p:spPr>
          <p:txBody>
            <a:bodyPr wrap="none" rtlCol="0">
              <a:spAutoFit/>
            </a:bodyPr>
            <a:lstStyle/>
            <a:p>
              <a:pPr eaLnBrk="1" hangingPunct="1">
                <a:lnSpc>
                  <a:spcPct val="90000"/>
                </a:lnSpc>
              </a:pPr>
              <a:r>
                <a:rPr lang="en-US" sz="1312" b="1" dirty="0">
                  <a:solidFill>
                    <a:srgbClr val="191919"/>
                  </a:solidFill>
                  <a:cs typeface="HelvNeue for IBM"/>
                </a:rPr>
                <a:t>3,505</a:t>
              </a:r>
            </a:p>
          </p:txBody>
        </p:sp>
        <p:sp>
          <p:nvSpPr>
            <p:cNvPr id="138" name="TextBox 137"/>
            <p:cNvSpPr txBox="1"/>
            <p:nvPr/>
          </p:nvSpPr>
          <p:spPr>
            <a:xfrm>
              <a:off x="5134853" y="4428425"/>
              <a:ext cx="580216" cy="274049"/>
            </a:xfrm>
            <a:prstGeom prst="rect">
              <a:avLst/>
            </a:prstGeom>
            <a:noFill/>
          </p:spPr>
          <p:txBody>
            <a:bodyPr wrap="none" rtlCol="0">
              <a:spAutoFit/>
            </a:bodyPr>
            <a:lstStyle/>
            <a:p>
              <a:pPr eaLnBrk="1" hangingPunct="1">
                <a:lnSpc>
                  <a:spcPct val="90000"/>
                </a:lnSpc>
              </a:pPr>
              <a:r>
                <a:rPr lang="en-US" sz="1312" b="1" dirty="0">
                  <a:solidFill>
                    <a:srgbClr val="191919"/>
                  </a:solidFill>
                  <a:cs typeface="HelvNeue for IBM"/>
                </a:rPr>
                <a:t>15,010</a:t>
              </a:r>
            </a:p>
          </p:txBody>
        </p:sp>
      </p:grpSp>
      <p:sp>
        <p:nvSpPr>
          <p:cNvPr id="139" name="TextBox 138"/>
          <p:cNvSpPr txBox="1"/>
          <p:nvPr/>
        </p:nvSpPr>
        <p:spPr>
          <a:xfrm>
            <a:off x="9490921" y="3321218"/>
            <a:ext cx="1558971" cy="410546"/>
          </a:xfrm>
          <a:prstGeom prst="rect">
            <a:avLst/>
          </a:prstGeom>
          <a:noFill/>
        </p:spPr>
        <p:txBody>
          <a:bodyPr wrap="square" lIns="97967" tIns="48983" rIns="97967" bIns="48983" rtlCol="0">
            <a:spAutoFit/>
          </a:bodyPr>
          <a:lstStyle/>
          <a:p>
            <a:pPr eaLnBrk="1" hangingPunct="1">
              <a:lnSpc>
                <a:spcPct val="90000"/>
              </a:lnSpc>
            </a:pPr>
            <a:r>
              <a:rPr lang="en-US" sz="1125" b="1" dirty="0">
                <a:solidFill>
                  <a:srgbClr val="6AA4D8"/>
                </a:solidFill>
                <a:cs typeface="HelvNeue for IBM"/>
              </a:rPr>
              <a:t>40% Avg for all other courses</a:t>
            </a:r>
          </a:p>
        </p:txBody>
      </p:sp>
      <p:pic>
        <p:nvPicPr>
          <p:cNvPr id="21" name="Picture 6"/>
          <p:cNvPicPr>
            <a:picLocks noChangeAspect="1"/>
          </p:cNvPicPr>
          <p:nvPr/>
        </p:nvPicPr>
        <p:blipFill>
          <a:blip r:embed="rId5" cstate="email">
            <a:extLst>
              <a:ext uri="{28A0092B-C50C-407E-A947-70E740481C1C}">
                <a14:useLocalDpi xmlns:a14="http://schemas.microsoft.com/office/drawing/2010/main"/>
              </a:ext>
            </a:extLst>
          </a:blip>
          <a:srcRect l="21255" t="19878" r="7703" b="38051"/>
          <a:stretch>
            <a:fillRect/>
          </a:stretch>
        </p:blipFill>
        <p:spPr bwMode="auto">
          <a:xfrm>
            <a:off x="9792892" y="118860"/>
            <a:ext cx="1173361"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75"/>
          <p:cNvSpPr txBox="1">
            <a:spLocks noChangeArrowheads="1"/>
          </p:cNvSpPr>
          <p:nvPr/>
        </p:nvSpPr>
        <p:spPr bwMode="auto">
          <a:xfrm>
            <a:off x="4596409" y="4605919"/>
            <a:ext cx="1436689" cy="2167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14944" tIns="57472" rIns="114944" bIns="57472">
            <a:spAutoFit/>
          </a:bodyPr>
          <a:lstStyle>
            <a:lvl1pPr>
              <a:defRPr sz="1900">
                <a:solidFill>
                  <a:schemeClr val="tx1"/>
                </a:solidFill>
                <a:latin typeface="Arial" charset="0"/>
                <a:ea typeface="MS PGothic" charset="0"/>
                <a:cs typeface="Tahoma" charset="0"/>
              </a:defRPr>
            </a:lvl1pPr>
            <a:lvl2pPr>
              <a:defRPr sz="1900">
                <a:solidFill>
                  <a:schemeClr val="tx1"/>
                </a:solidFill>
                <a:latin typeface="Arial" charset="0"/>
                <a:ea typeface="MS PGothic" charset="0"/>
                <a:cs typeface="Tahoma" charset="0"/>
              </a:defRPr>
            </a:lvl2pPr>
            <a:lvl3pPr>
              <a:defRPr sz="1900">
                <a:solidFill>
                  <a:schemeClr val="tx1"/>
                </a:solidFill>
                <a:latin typeface="Arial" charset="0"/>
                <a:ea typeface="MS PGothic" charset="0"/>
                <a:cs typeface="Tahoma" charset="0"/>
              </a:defRPr>
            </a:lvl3pPr>
            <a:lvl4pPr>
              <a:defRPr sz="1900">
                <a:solidFill>
                  <a:schemeClr val="bg1"/>
                </a:solidFill>
                <a:latin typeface="Arial" charset="0"/>
                <a:ea typeface="MS PGothic" charset="0"/>
                <a:cs typeface="Tahoma" charset="0"/>
              </a:defRPr>
            </a:lvl4pPr>
            <a:lvl5pPr>
              <a:defRPr sz="1900">
                <a:solidFill>
                  <a:schemeClr val="bg1"/>
                </a:solidFill>
                <a:latin typeface="Arial" charset="0"/>
                <a:ea typeface="MS PGothic" charset="0"/>
                <a:cs typeface="Tahoma" charset="0"/>
              </a:defRPr>
            </a:lvl5pPr>
            <a:lvl6pPr marL="22637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6pPr>
            <a:lvl7pPr marL="27209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7pPr>
            <a:lvl8pPr marL="31781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8pPr>
            <a:lvl9pPr marL="36353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9pPr>
          </a:lstStyle>
          <a:p>
            <a:pPr defTabSz="1149841">
              <a:lnSpc>
                <a:spcPct val="90000"/>
              </a:lnSpc>
              <a:spcBef>
                <a:spcPts val="1285"/>
              </a:spcBef>
              <a:buClr>
                <a:srgbClr val="0099FF"/>
              </a:buClr>
            </a:pPr>
            <a:r>
              <a:rPr lang="en-US" sz="3000" b="1" dirty="0">
                <a:solidFill>
                  <a:srgbClr val="4D4D4D"/>
                </a:solidFill>
                <a:latin typeface="Calibri" panose="020F0502020204030204" pitchFamily="34" charset="0"/>
              </a:rPr>
              <a:t>694</a:t>
            </a:r>
            <a:r>
              <a:rPr lang="en-US" sz="3000" b="1" baseline="30000" dirty="0">
                <a:solidFill>
                  <a:srgbClr val="4D4D4D"/>
                </a:solidFill>
                <a:latin typeface="Calibri" panose="020F0502020204030204" pitchFamily="34" charset="0"/>
              </a:rPr>
              <a:t>%</a:t>
            </a:r>
            <a:r>
              <a:rPr lang="en-US" sz="3000" b="1" baseline="30000" dirty="0">
                <a:solidFill>
                  <a:srgbClr val="33CC33"/>
                </a:solidFill>
                <a:latin typeface="Calibri" panose="020F0502020204030204" pitchFamily="34" charset="0"/>
                <a:ea typeface="Wingdings"/>
                <a:cs typeface="Wingdings"/>
                <a:sym typeface="Wingdings"/>
              </a:rPr>
              <a:t></a:t>
            </a:r>
            <a:r>
              <a:rPr lang="en-US" sz="3000" b="1" baseline="30000" dirty="0">
                <a:solidFill>
                  <a:srgbClr val="4D4D4D"/>
                </a:solidFill>
                <a:latin typeface="Calibri" panose="020F0502020204030204" pitchFamily="34" charset="0"/>
              </a:rPr>
              <a:t> </a:t>
            </a:r>
          </a:p>
          <a:p>
            <a:pPr defTabSz="1149841">
              <a:lnSpc>
                <a:spcPct val="90000"/>
              </a:lnSpc>
              <a:buClr>
                <a:srgbClr val="0099FF"/>
              </a:buClr>
            </a:pPr>
            <a:r>
              <a:rPr lang="en-US" sz="1312" dirty="0">
                <a:solidFill>
                  <a:srgbClr val="4D4D4D"/>
                </a:solidFill>
                <a:latin typeface="Calibri" panose="020F0502020204030204" pitchFamily="34" charset="0"/>
              </a:rPr>
              <a:t>Increase in number of students passing </a:t>
            </a:r>
            <a:r>
              <a:rPr lang="en-US" sz="1312" dirty="0" err="1">
                <a:solidFill>
                  <a:srgbClr val="4D4D4D"/>
                </a:solidFill>
                <a:latin typeface="Calibri" panose="020F0502020204030204" pitchFamily="34" charset="0"/>
              </a:rPr>
              <a:t>EoC</a:t>
            </a:r>
            <a:r>
              <a:rPr lang="en-US" sz="1312" dirty="0">
                <a:solidFill>
                  <a:srgbClr val="4D4D4D"/>
                </a:solidFill>
                <a:latin typeface="Calibri" panose="020F0502020204030204" pitchFamily="34" charset="0"/>
              </a:rPr>
              <a:t> assessments compared to six week period leading up to launch of badge program</a:t>
            </a:r>
            <a:endParaRPr lang="en-US" sz="1312" dirty="0">
              <a:solidFill>
                <a:srgbClr val="333333"/>
              </a:solidFill>
              <a:latin typeface="Calibri" panose="020F0502020204030204" pitchFamily="34" charset="0"/>
            </a:endParaRPr>
          </a:p>
        </p:txBody>
      </p:sp>
      <p:graphicFrame>
        <p:nvGraphicFramePr>
          <p:cNvPr id="23" name="Chart 19"/>
          <p:cNvGraphicFramePr>
            <a:graphicFrameLocks/>
          </p:cNvGraphicFramePr>
          <p:nvPr>
            <p:extLst/>
          </p:nvPr>
        </p:nvGraphicFramePr>
        <p:xfrm>
          <a:off x="1118256" y="4529556"/>
          <a:ext cx="3687689" cy="1945896"/>
        </p:xfrm>
        <a:graphic>
          <a:graphicData uri="http://schemas.openxmlformats.org/drawingml/2006/chart">
            <c:chart xmlns:c="http://schemas.openxmlformats.org/drawingml/2006/chart" xmlns:r="http://schemas.openxmlformats.org/officeDocument/2006/relationships" r:id="rId6"/>
          </a:graphicData>
        </a:graphic>
      </p:graphicFrame>
      <p:sp>
        <p:nvSpPr>
          <p:cNvPr id="30" name="Text Box 75"/>
          <p:cNvSpPr txBox="1">
            <a:spLocks noChangeArrowheads="1"/>
          </p:cNvSpPr>
          <p:nvPr/>
        </p:nvSpPr>
        <p:spPr bwMode="auto">
          <a:xfrm>
            <a:off x="9708996" y="4556604"/>
            <a:ext cx="1352192" cy="1621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14944" tIns="57472" rIns="114944" bIns="57472">
            <a:spAutoFit/>
          </a:bodyPr>
          <a:lstStyle>
            <a:lvl1pPr>
              <a:defRPr sz="1900">
                <a:solidFill>
                  <a:schemeClr val="tx1"/>
                </a:solidFill>
                <a:latin typeface="Arial" charset="0"/>
                <a:ea typeface="MS PGothic" charset="0"/>
                <a:cs typeface="Tahoma" charset="0"/>
              </a:defRPr>
            </a:lvl1pPr>
            <a:lvl2pPr>
              <a:defRPr sz="1900">
                <a:solidFill>
                  <a:schemeClr val="tx1"/>
                </a:solidFill>
                <a:latin typeface="Arial" charset="0"/>
                <a:ea typeface="MS PGothic" charset="0"/>
                <a:cs typeface="Tahoma" charset="0"/>
              </a:defRPr>
            </a:lvl2pPr>
            <a:lvl3pPr>
              <a:defRPr sz="1900">
                <a:solidFill>
                  <a:schemeClr val="tx1"/>
                </a:solidFill>
                <a:latin typeface="Arial" charset="0"/>
                <a:ea typeface="MS PGothic" charset="0"/>
                <a:cs typeface="Tahoma" charset="0"/>
              </a:defRPr>
            </a:lvl3pPr>
            <a:lvl4pPr>
              <a:defRPr sz="1900">
                <a:solidFill>
                  <a:schemeClr val="bg1"/>
                </a:solidFill>
                <a:latin typeface="Arial" charset="0"/>
                <a:ea typeface="MS PGothic" charset="0"/>
                <a:cs typeface="Tahoma" charset="0"/>
              </a:defRPr>
            </a:lvl4pPr>
            <a:lvl5pPr>
              <a:defRPr sz="1900">
                <a:solidFill>
                  <a:schemeClr val="bg1"/>
                </a:solidFill>
                <a:latin typeface="Arial" charset="0"/>
                <a:ea typeface="MS PGothic" charset="0"/>
                <a:cs typeface="Tahoma" charset="0"/>
              </a:defRPr>
            </a:lvl5pPr>
            <a:lvl6pPr marL="22637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6pPr>
            <a:lvl7pPr marL="27209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7pPr>
            <a:lvl8pPr marL="31781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8pPr>
            <a:lvl9pPr marL="3635375" indent="-192088" defTabSz="1073150" eaLnBrk="0" fontAlgn="base" hangingPunct="0">
              <a:spcBef>
                <a:spcPct val="20000"/>
              </a:spcBef>
              <a:spcAft>
                <a:spcPct val="0"/>
              </a:spcAft>
              <a:buClr>
                <a:schemeClr val="bg1"/>
              </a:buClr>
              <a:buChar char="»"/>
              <a:defRPr sz="1900">
                <a:solidFill>
                  <a:schemeClr val="bg1"/>
                </a:solidFill>
                <a:latin typeface="Arial" charset="0"/>
                <a:ea typeface="MS PGothic" charset="0"/>
                <a:cs typeface="Tahoma" charset="0"/>
              </a:defRPr>
            </a:lvl9pPr>
          </a:lstStyle>
          <a:p>
            <a:pPr defTabSz="1149841">
              <a:lnSpc>
                <a:spcPct val="90000"/>
              </a:lnSpc>
              <a:spcBef>
                <a:spcPts val="1285"/>
              </a:spcBef>
              <a:buClr>
                <a:srgbClr val="0099FF"/>
              </a:buClr>
            </a:pPr>
            <a:r>
              <a:rPr lang="en-US" sz="3000" b="1" dirty="0">
                <a:solidFill>
                  <a:srgbClr val="4D4D4D"/>
                </a:solidFill>
                <a:latin typeface="Calibri" panose="020F0502020204030204" pitchFamily="34" charset="0"/>
              </a:rPr>
              <a:t>255</a:t>
            </a:r>
            <a:r>
              <a:rPr lang="en-US" sz="3000" b="1" baseline="30000" dirty="0">
                <a:solidFill>
                  <a:srgbClr val="4D4D4D"/>
                </a:solidFill>
                <a:latin typeface="Calibri" panose="020F0502020204030204" pitchFamily="34" charset="0"/>
              </a:rPr>
              <a:t>%</a:t>
            </a:r>
            <a:r>
              <a:rPr lang="en-US" sz="3000" b="1" baseline="30000" dirty="0">
                <a:solidFill>
                  <a:srgbClr val="33CC33"/>
                </a:solidFill>
                <a:latin typeface="Calibri" panose="020F0502020204030204" pitchFamily="34" charset="0"/>
                <a:ea typeface="Wingdings"/>
                <a:cs typeface="Wingdings"/>
                <a:sym typeface="Wingdings"/>
              </a:rPr>
              <a:t></a:t>
            </a:r>
            <a:r>
              <a:rPr lang="en-US" sz="3000" b="1" baseline="30000" dirty="0">
                <a:solidFill>
                  <a:srgbClr val="4D4D4D"/>
                </a:solidFill>
                <a:latin typeface="Calibri" panose="020F0502020204030204" pitchFamily="34" charset="0"/>
              </a:rPr>
              <a:t> </a:t>
            </a:r>
          </a:p>
          <a:p>
            <a:pPr defTabSz="1149841">
              <a:lnSpc>
                <a:spcPct val="90000"/>
              </a:lnSpc>
              <a:buClr>
                <a:srgbClr val="0099FF"/>
              </a:buClr>
            </a:pPr>
            <a:r>
              <a:rPr lang="en-US" sz="1312" dirty="0">
                <a:solidFill>
                  <a:srgbClr val="4D4D4D"/>
                </a:solidFill>
                <a:latin typeface="Calibri" panose="020F0502020204030204" pitchFamily="34" charset="0"/>
              </a:rPr>
              <a:t>Increase in the rate of students enrolled who went on to pass the </a:t>
            </a:r>
            <a:r>
              <a:rPr lang="en-US" sz="1312" dirty="0" err="1">
                <a:solidFill>
                  <a:srgbClr val="4D4D4D"/>
                </a:solidFill>
                <a:latin typeface="Calibri" panose="020F0502020204030204" pitchFamily="34" charset="0"/>
              </a:rPr>
              <a:t>EoC</a:t>
            </a:r>
            <a:r>
              <a:rPr lang="en-US" sz="1312" dirty="0">
                <a:solidFill>
                  <a:srgbClr val="4D4D4D"/>
                </a:solidFill>
                <a:latin typeface="Calibri" panose="020F0502020204030204" pitchFamily="34" charset="0"/>
              </a:rPr>
              <a:t> assessment </a:t>
            </a:r>
            <a:endParaRPr lang="en-US" sz="1312" dirty="0">
              <a:solidFill>
                <a:srgbClr val="333333"/>
              </a:solidFill>
              <a:latin typeface="Calibri" panose="020F0502020204030204" pitchFamily="34" charset="0"/>
            </a:endParaRPr>
          </a:p>
        </p:txBody>
      </p:sp>
      <p:graphicFrame>
        <p:nvGraphicFramePr>
          <p:cNvPr id="31" name="Chart 20"/>
          <p:cNvGraphicFramePr>
            <a:graphicFrameLocks/>
          </p:cNvGraphicFramePr>
          <p:nvPr>
            <p:extLst/>
          </p:nvPr>
        </p:nvGraphicFramePr>
        <p:xfrm>
          <a:off x="6106466" y="4537517"/>
          <a:ext cx="3760804" cy="2023832"/>
        </p:xfrm>
        <a:graphic>
          <a:graphicData uri="http://schemas.openxmlformats.org/drawingml/2006/chart">
            <c:chart xmlns:c="http://schemas.openxmlformats.org/drawingml/2006/chart" xmlns:r="http://schemas.openxmlformats.org/officeDocument/2006/relationships" r:id="rId7"/>
          </a:graphicData>
        </a:graphic>
      </p:graphicFrame>
      <p:sp>
        <p:nvSpPr>
          <p:cNvPr id="32" name="TextBox 21"/>
          <p:cNvSpPr txBox="1"/>
          <p:nvPr/>
        </p:nvSpPr>
        <p:spPr>
          <a:xfrm>
            <a:off x="6347880" y="5549433"/>
            <a:ext cx="1111559" cy="280639"/>
          </a:xfrm>
          <a:prstGeom prst="rect">
            <a:avLst/>
          </a:prstGeom>
          <a:noFill/>
        </p:spPr>
        <p:txBody>
          <a:bodyPr wrap="none" lIns="97967" tIns="48983" rIns="97967" bIns="48983" rtlCol="0">
            <a:spAutoFit/>
          </a:bodyPr>
          <a:lstStyle/>
          <a:p>
            <a:pPr eaLnBrk="1" hangingPunct="1">
              <a:lnSpc>
                <a:spcPct val="90000"/>
              </a:lnSpc>
            </a:pPr>
            <a:r>
              <a:rPr lang="en-US" sz="1312" b="1" dirty="0">
                <a:solidFill>
                  <a:srgbClr val="191919"/>
                </a:solidFill>
                <a:cs typeface="HelvNeue for IBM"/>
              </a:rPr>
              <a:t>1189 / 10589</a:t>
            </a:r>
          </a:p>
        </p:txBody>
      </p:sp>
      <p:sp>
        <p:nvSpPr>
          <p:cNvPr id="33" name="TextBox 22"/>
          <p:cNvSpPr txBox="1"/>
          <p:nvPr/>
        </p:nvSpPr>
        <p:spPr>
          <a:xfrm>
            <a:off x="7506402" y="5420167"/>
            <a:ext cx="1111559" cy="280639"/>
          </a:xfrm>
          <a:prstGeom prst="rect">
            <a:avLst/>
          </a:prstGeom>
          <a:noFill/>
        </p:spPr>
        <p:txBody>
          <a:bodyPr wrap="none" lIns="97967" tIns="48983" rIns="97967" bIns="48983" rtlCol="0">
            <a:spAutoFit/>
          </a:bodyPr>
          <a:lstStyle/>
          <a:p>
            <a:pPr eaLnBrk="1" hangingPunct="1">
              <a:lnSpc>
                <a:spcPct val="90000"/>
              </a:lnSpc>
            </a:pPr>
            <a:r>
              <a:rPr lang="en-US" sz="1312" b="1" dirty="0">
                <a:solidFill>
                  <a:srgbClr val="191919"/>
                </a:solidFill>
                <a:cs typeface="HelvNeue for IBM"/>
              </a:rPr>
              <a:t>1975 / 12260</a:t>
            </a:r>
          </a:p>
        </p:txBody>
      </p:sp>
      <p:sp>
        <p:nvSpPr>
          <p:cNvPr id="34" name="TextBox 23"/>
          <p:cNvSpPr txBox="1"/>
          <p:nvPr/>
        </p:nvSpPr>
        <p:spPr>
          <a:xfrm>
            <a:off x="8517328" y="4650595"/>
            <a:ext cx="1111559" cy="280639"/>
          </a:xfrm>
          <a:prstGeom prst="rect">
            <a:avLst/>
          </a:prstGeom>
          <a:noFill/>
        </p:spPr>
        <p:txBody>
          <a:bodyPr wrap="none" lIns="97967" tIns="48983" rIns="97967" bIns="48983" rtlCol="0">
            <a:spAutoFit/>
          </a:bodyPr>
          <a:lstStyle/>
          <a:p>
            <a:pPr eaLnBrk="1" hangingPunct="1">
              <a:lnSpc>
                <a:spcPct val="90000"/>
              </a:lnSpc>
            </a:pPr>
            <a:r>
              <a:rPr lang="en-US" sz="1312" b="1" dirty="0">
                <a:solidFill>
                  <a:srgbClr val="191919"/>
                </a:solidFill>
                <a:cs typeface="HelvNeue for IBM"/>
              </a:rPr>
              <a:t>9442 / 24253</a:t>
            </a:r>
          </a:p>
        </p:txBody>
      </p:sp>
      <p:sp>
        <p:nvSpPr>
          <p:cNvPr id="35" name="TextBox 4"/>
          <p:cNvSpPr txBox="1"/>
          <p:nvPr/>
        </p:nvSpPr>
        <p:spPr>
          <a:xfrm>
            <a:off x="9708996" y="6066537"/>
            <a:ext cx="1173361" cy="393362"/>
          </a:xfrm>
          <a:prstGeom prst="rect">
            <a:avLst/>
          </a:prstGeom>
          <a:noFill/>
        </p:spPr>
        <p:txBody>
          <a:bodyPr wrap="square" lIns="97967" tIns="48983" rIns="97967" bIns="48983" rtlCol="0">
            <a:spAutoFit/>
          </a:bodyPr>
          <a:lstStyle/>
          <a:p>
            <a:pPr eaLnBrk="1" hangingPunct="1">
              <a:lnSpc>
                <a:spcPct val="90000"/>
              </a:lnSpc>
            </a:pPr>
            <a:r>
              <a:rPr lang="en-US" sz="1063" b="1" dirty="0">
                <a:solidFill>
                  <a:srgbClr val="6AA4D8"/>
                </a:solidFill>
                <a:cs typeface="HelvNeue for IBM"/>
              </a:rPr>
              <a:t>23% Avg for all other courses</a:t>
            </a:r>
          </a:p>
        </p:txBody>
      </p:sp>
      <p:sp>
        <p:nvSpPr>
          <p:cNvPr id="6" name="TextBox 5"/>
          <p:cNvSpPr txBox="1"/>
          <p:nvPr/>
        </p:nvSpPr>
        <p:spPr>
          <a:xfrm>
            <a:off x="1057470" y="998737"/>
            <a:ext cx="5022791" cy="220110"/>
          </a:xfrm>
          <a:prstGeom prst="rect">
            <a:avLst/>
          </a:prstGeom>
          <a:noFill/>
        </p:spPr>
        <p:txBody>
          <a:bodyPr wrap="square" lIns="97967" tIns="48983" rIns="97967" bIns="48983" rtlCol="0">
            <a:spAutoFit/>
          </a:bodyPr>
          <a:lstStyle/>
          <a:p>
            <a:pPr algn="ctr" defTabSz="1149841">
              <a:lnSpc>
                <a:spcPct val="90000"/>
              </a:lnSpc>
              <a:spcBef>
                <a:spcPts val="1285"/>
              </a:spcBef>
              <a:buClr>
                <a:srgbClr val="0099FF"/>
              </a:buClr>
            </a:pPr>
            <a:r>
              <a:rPr lang="en-US" sz="875" b="1" dirty="0">
                <a:solidFill>
                  <a:srgbClr val="191919"/>
                </a:solidFill>
              </a:rPr>
              <a:t>Student Enrollments</a:t>
            </a:r>
            <a:endParaRPr lang="en-US" sz="3000" b="1" baseline="30000" dirty="0">
              <a:solidFill>
                <a:srgbClr val="4D4D4D"/>
              </a:solidFill>
            </a:endParaRPr>
          </a:p>
        </p:txBody>
      </p:sp>
      <p:sp>
        <p:nvSpPr>
          <p:cNvPr id="7" name="TextBox 6"/>
          <p:cNvSpPr txBox="1"/>
          <p:nvPr/>
        </p:nvSpPr>
        <p:spPr>
          <a:xfrm>
            <a:off x="1057470" y="3940229"/>
            <a:ext cx="5022791" cy="220110"/>
          </a:xfrm>
          <a:prstGeom prst="rect">
            <a:avLst/>
          </a:prstGeom>
          <a:noFill/>
        </p:spPr>
        <p:txBody>
          <a:bodyPr wrap="square" lIns="97967" tIns="48983" rIns="97967" bIns="48983" rtlCol="0">
            <a:spAutoFit/>
          </a:bodyPr>
          <a:lstStyle/>
          <a:p>
            <a:pPr algn="ctr" eaLnBrk="1" hangingPunct="1">
              <a:lnSpc>
                <a:spcPct val="90000"/>
              </a:lnSpc>
            </a:pPr>
            <a:r>
              <a:rPr lang="en-US" sz="875" b="1" dirty="0">
                <a:solidFill>
                  <a:srgbClr val="191919"/>
                </a:solidFill>
                <a:cs typeface="HelvNeue for IBM"/>
              </a:rPr>
              <a:t>No. of Students Passing </a:t>
            </a:r>
            <a:r>
              <a:rPr lang="en-US" sz="875" b="1" dirty="0" err="1">
                <a:solidFill>
                  <a:srgbClr val="191919"/>
                </a:solidFill>
                <a:cs typeface="HelvNeue for IBM"/>
              </a:rPr>
              <a:t>EoC</a:t>
            </a:r>
            <a:r>
              <a:rPr lang="en-US" sz="875" b="1" dirty="0">
                <a:solidFill>
                  <a:srgbClr val="191919"/>
                </a:solidFill>
                <a:cs typeface="HelvNeue for IBM"/>
              </a:rPr>
              <a:t> Assessment</a:t>
            </a:r>
          </a:p>
        </p:txBody>
      </p:sp>
      <p:sp>
        <p:nvSpPr>
          <p:cNvPr id="8" name="TextBox 7"/>
          <p:cNvSpPr txBox="1"/>
          <p:nvPr/>
        </p:nvSpPr>
        <p:spPr>
          <a:xfrm>
            <a:off x="6104170" y="1019030"/>
            <a:ext cx="5043447" cy="220110"/>
          </a:xfrm>
          <a:prstGeom prst="rect">
            <a:avLst/>
          </a:prstGeom>
          <a:noFill/>
        </p:spPr>
        <p:txBody>
          <a:bodyPr wrap="square" lIns="97967" tIns="48983" rIns="97967" bIns="48983" rtlCol="0">
            <a:spAutoFit/>
          </a:bodyPr>
          <a:lstStyle/>
          <a:p>
            <a:pPr algn="ctr" eaLnBrk="1" hangingPunct="1">
              <a:lnSpc>
                <a:spcPct val="90000"/>
              </a:lnSpc>
            </a:pPr>
            <a:r>
              <a:rPr lang="en-US" sz="875" b="1" dirty="0">
                <a:solidFill>
                  <a:srgbClr val="191919"/>
                </a:solidFill>
              </a:rPr>
              <a:t>% of Enrollments Completing Courses</a:t>
            </a:r>
          </a:p>
        </p:txBody>
      </p:sp>
      <p:sp>
        <p:nvSpPr>
          <p:cNvPr id="9" name="TextBox 8"/>
          <p:cNvSpPr txBox="1"/>
          <p:nvPr/>
        </p:nvSpPr>
        <p:spPr>
          <a:xfrm>
            <a:off x="6068441" y="3940229"/>
            <a:ext cx="5055268" cy="220110"/>
          </a:xfrm>
          <a:prstGeom prst="rect">
            <a:avLst/>
          </a:prstGeom>
          <a:noFill/>
        </p:spPr>
        <p:txBody>
          <a:bodyPr wrap="square" lIns="97967" tIns="48983" rIns="97967" bIns="48983" rtlCol="0">
            <a:spAutoFit/>
          </a:bodyPr>
          <a:lstStyle/>
          <a:p>
            <a:pPr algn="ctr" eaLnBrk="1" hangingPunct="1">
              <a:lnSpc>
                <a:spcPct val="90000"/>
              </a:lnSpc>
            </a:pPr>
            <a:r>
              <a:rPr lang="en-US" sz="875" b="1" dirty="0" err="1">
                <a:solidFill>
                  <a:srgbClr val="191919"/>
                </a:solidFill>
              </a:rPr>
              <a:t>EoC</a:t>
            </a:r>
            <a:r>
              <a:rPr lang="en-US" sz="875" b="1" dirty="0">
                <a:solidFill>
                  <a:srgbClr val="191919"/>
                </a:solidFill>
              </a:rPr>
              <a:t> Assessment Pass Rate to Enrollments</a:t>
            </a:r>
          </a:p>
        </p:txBody>
      </p:sp>
    </p:spTree>
    <p:extLst>
      <p:ext uri="{BB962C8B-B14F-4D97-AF65-F5344CB8AC3E}">
        <p14:creationId xmlns:p14="http://schemas.microsoft.com/office/powerpoint/2010/main" val="245827565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1153684" y="714513"/>
            <a:ext cx="9794081"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967" tIns="48983" rIns="97967" bIns="48983" anchor="ct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5pPr>
            <a:lvl6pPr marL="4572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6pPr>
            <a:lvl7pPr marL="9144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7pPr>
            <a:lvl8pPr marL="13716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8pPr>
            <a:lvl9pPr marL="18288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9pPr>
          </a:lstStyle>
          <a:p>
            <a:pPr>
              <a:defRPr/>
            </a:pPr>
            <a:r>
              <a:rPr lang="en-US" altLang="en-US" sz="2563" b="1" dirty="0"/>
              <a:t>The social media impact is enormous: </a:t>
            </a:r>
            <a:r>
              <a:rPr lang="en-US" altLang="en-US" sz="2563" dirty="0"/>
              <a:t>2.8 million potential views for every 10,000 badges that are claimed</a:t>
            </a:r>
          </a:p>
        </p:txBody>
      </p:sp>
      <p:sp>
        <p:nvSpPr>
          <p:cNvPr id="13315" name="Rectangle 17"/>
          <p:cNvSpPr>
            <a:spLocks noChangeArrowheads="1"/>
          </p:cNvSpPr>
          <p:nvPr/>
        </p:nvSpPr>
        <p:spPr bwMode="auto">
          <a:xfrm>
            <a:off x="952500" y="6354764"/>
            <a:ext cx="10287000" cy="503237"/>
          </a:xfrm>
          <a:prstGeom prst="rect">
            <a:avLst/>
          </a:prstGeom>
          <a:solidFill>
            <a:srgbClr val="5B9BD5"/>
          </a:solidFill>
          <a:ln>
            <a:noFill/>
          </a:ln>
        </p:spPr>
        <p:txBody>
          <a:bodyPr wrap="none" lIns="97967" tIns="48983" rIns="97967" bIns="48983" anchor="ctr"/>
          <a:lstStyle>
            <a:lvl1pPr>
              <a:defRPr>
                <a:solidFill>
                  <a:srgbClr val="000000"/>
                </a:solidFill>
                <a:latin typeface="Arial" panose="020B0604020202020204" pitchFamily="34" charset="0"/>
                <a:ea typeface="MS PGothic" panose="020B0600070205080204" pitchFamily="34" charset="-128"/>
              </a:defRPr>
            </a:lvl1pPr>
            <a:lvl2pPr>
              <a:defRPr>
                <a:solidFill>
                  <a:srgbClr val="000000"/>
                </a:solidFill>
                <a:latin typeface="Arial" panose="020B0604020202020204" pitchFamily="34" charset="0"/>
                <a:ea typeface="MS PGothic" panose="020B0600070205080204" pitchFamily="34" charset="-128"/>
              </a:defRPr>
            </a:lvl2pPr>
            <a:lvl3pPr>
              <a:defRPr>
                <a:solidFill>
                  <a:srgbClr val="000000"/>
                </a:solidFill>
                <a:latin typeface="Arial" panose="020B0604020202020204" pitchFamily="34" charset="0"/>
                <a:ea typeface="MS PGothic" panose="020B0600070205080204" pitchFamily="34" charset="-128"/>
              </a:defRPr>
            </a:lvl3pPr>
            <a:lvl4pPr>
              <a:defRPr>
                <a:solidFill>
                  <a:srgbClr val="000000"/>
                </a:solidFill>
                <a:latin typeface="Arial" panose="020B0604020202020204" pitchFamily="34" charset="0"/>
                <a:ea typeface="MS PGothic" panose="020B0600070205080204" pitchFamily="34" charset="-128"/>
              </a:defRPr>
            </a:lvl4pPr>
            <a:lvl5pPr>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9pPr>
          </a:lstStyle>
          <a:p>
            <a:pPr algn="ctr" eaLnBrk="1" hangingPunct="1"/>
            <a:endParaRPr lang="en-US" altLang="en-US" sz="875">
              <a:ea typeface="MS Gothic" panose="020B0609070205080204" pitchFamily="49" charset="-128"/>
            </a:endParaRPr>
          </a:p>
        </p:txBody>
      </p:sp>
      <p:sp>
        <p:nvSpPr>
          <p:cNvPr id="13316" name="TextBox 3"/>
          <p:cNvSpPr txBox="1">
            <a:spLocks noChangeArrowheads="1"/>
          </p:cNvSpPr>
          <p:nvPr/>
        </p:nvSpPr>
        <p:spPr bwMode="auto">
          <a:xfrm>
            <a:off x="952500" y="6435726"/>
            <a:ext cx="10287000" cy="358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967" tIns="48983" rIns="97967" bIns="48983">
            <a:spAutoFit/>
          </a:bodyPr>
          <a:lstStyle/>
          <a:p>
            <a:pPr algn="ctr" defTabSz="489873"/>
            <a:r>
              <a:rPr lang="en-US" altLang="en-US" sz="1688" b="1">
                <a:solidFill>
                  <a:srgbClr val="FFC000"/>
                </a:solidFill>
                <a:ea typeface="MS Gothic" panose="020B0609070205080204" pitchFamily="49" charset="-128"/>
              </a:rPr>
              <a:t>NOTE: </a:t>
            </a:r>
            <a:r>
              <a:rPr lang="en-US" altLang="en-US" sz="1688">
                <a:solidFill>
                  <a:srgbClr val="FFFFFF"/>
                </a:solidFill>
                <a:ea typeface="MS Gothic" panose="020B0609070205080204" pitchFamily="49" charset="-128"/>
              </a:rPr>
              <a:t>LinkedIn profiles with certifications and badges </a:t>
            </a:r>
            <a:r>
              <a:rPr lang="en-US" altLang="en-US" sz="1688" b="1">
                <a:solidFill>
                  <a:srgbClr val="FFFFFF"/>
                </a:solidFill>
                <a:ea typeface="MS Gothic" panose="020B0609070205080204" pitchFamily="49" charset="-128"/>
              </a:rPr>
              <a:t>receive 6x the number of profile views</a:t>
            </a:r>
            <a:r>
              <a:rPr lang="en-US" altLang="en-US" sz="1688">
                <a:solidFill>
                  <a:srgbClr val="FFFFFF"/>
                </a:solidFill>
                <a:ea typeface="MS Gothic" panose="020B0609070205080204" pitchFamily="49" charset="-128"/>
              </a:rPr>
              <a:t>.</a:t>
            </a:r>
          </a:p>
        </p:txBody>
      </p:sp>
      <p:sp>
        <p:nvSpPr>
          <p:cNvPr id="13323" name="Rectangle 11"/>
          <p:cNvSpPr>
            <a:spLocks noChangeArrowheads="1"/>
          </p:cNvSpPr>
          <p:nvPr/>
        </p:nvSpPr>
        <p:spPr bwMode="auto">
          <a:xfrm>
            <a:off x="2232057" y="5856861"/>
            <a:ext cx="8777547" cy="358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7967" tIns="48983" rIns="97967" bIns="48983">
            <a:spAutoFit/>
          </a:bodyPr>
          <a:lstStyle/>
          <a:p>
            <a:pPr defTabSz="489873"/>
            <a:r>
              <a:rPr lang="en-US" altLang="en-US" sz="1688" dirty="0">
                <a:ea typeface="MS Gothic" panose="020B0609070205080204" pitchFamily="49" charset="-128"/>
              </a:rPr>
              <a:t>A printed certificate might reach 8 people who walk past an office and notice it on the wall</a:t>
            </a:r>
          </a:p>
        </p:txBody>
      </p:sp>
      <p:pic>
        <p:nvPicPr>
          <p:cNvPr id="13324" name="Picture 4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8049" y="5671765"/>
            <a:ext cx="764009" cy="638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A402750-32A9-4CD9-98DD-31C42F21328A}" type="slidenum">
              <a:rPr lang="en-US" smtClean="0"/>
              <a:pPr/>
              <a:t>39</a:t>
            </a:fld>
            <a:endParaRPr lang="en-US"/>
          </a:p>
        </p:txBody>
      </p:sp>
      <p:sp>
        <p:nvSpPr>
          <p:cNvPr id="22" name="Rectangle 1"/>
          <p:cNvSpPr>
            <a:spLocks noChangeArrowheads="1"/>
          </p:cNvSpPr>
          <p:nvPr/>
        </p:nvSpPr>
        <p:spPr bwMode="auto">
          <a:xfrm>
            <a:off x="950714" y="12702"/>
            <a:ext cx="10287001" cy="638175"/>
          </a:xfrm>
          <a:prstGeom prst="rect">
            <a:avLst/>
          </a:prstGeom>
          <a:solidFill>
            <a:srgbClr val="6AA4D8"/>
          </a:solidFill>
          <a:ln>
            <a:noFill/>
          </a:ln>
          <a:extLst/>
        </p:spPr>
        <p:txBody>
          <a:bodyPr wrap="none" lIns="97967" tIns="48983" rIns="97967" bIns="48983" anchor="ctr"/>
          <a:lstStyle>
            <a:lvl1pPr defTabSz="685800">
              <a:defRPr>
                <a:solidFill>
                  <a:srgbClr val="000000"/>
                </a:solidFill>
                <a:latin typeface="Arial" panose="020B0604020202020204" pitchFamily="34" charset="0"/>
                <a:ea typeface="MS PGothic" panose="020B0600070205080204" pitchFamily="34" charset="-128"/>
              </a:defRPr>
            </a:lvl1pPr>
            <a:lvl2pPr defTabSz="685800">
              <a:defRPr>
                <a:solidFill>
                  <a:srgbClr val="000000"/>
                </a:solidFill>
                <a:latin typeface="Arial" panose="020B0604020202020204" pitchFamily="34" charset="0"/>
                <a:ea typeface="MS PGothic" panose="020B0600070205080204" pitchFamily="34" charset="-128"/>
              </a:defRPr>
            </a:lvl2pPr>
            <a:lvl3pPr defTabSz="685800">
              <a:defRPr>
                <a:solidFill>
                  <a:srgbClr val="000000"/>
                </a:solidFill>
                <a:latin typeface="Arial" panose="020B0604020202020204" pitchFamily="34" charset="0"/>
                <a:ea typeface="MS PGothic" panose="020B0600070205080204" pitchFamily="34" charset="-128"/>
              </a:defRPr>
            </a:lvl3pPr>
            <a:lvl4pPr defTabSz="685800">
              <a:defRPr>
                <a:solidFill>
                  <a:srgbClr val="000000"/>
                </a:solidFill>
                <a:latin typeface="Arial" panose="020B0604020202020204" pitchFamily="34" charset="0"/>
                <a:ea typeface="MS PGothic" panose="020B0600070205080204" pitchFamily="34" charset="-128"/>
              </a:defRPr>
            </a:lvl4pPr>
            <a:lvl5pPr defTabSz="685800">
              <a:defRPr>
                <a:solidFill>
                  <a:srgbClr val="000000"/>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9pPr>
          </a:lstStyle>
          <a:p>
            <a:pPr algn="ctr" eaLnBrk="1" hangingPunct="1"/>
            <a:endParaRPr lang="en-US" altLang="en-US" sz="875">
              <a:ea typeface="MS Gothic" panose="020B0609070205080204" pitchFamily="49" charset="-128"/>
            </a:endParaRPr>
          </a:p>
        </p:txBody>
      </p:sp>
      <p:pic>
        <p:nvPicPr>
          <p:cNvPr id="24" name="Picture 6"/>
          <p:cNvPicPr>
            <a:picLocks noChangeAspect="1"/>
          </p:cNvPicPr>
          <p:nvPr/>
        </p:nvPicPr>
        <p:blipFill>
          <a:blip r:embed="rId4" cstate="email">
            <a:extLst>
              <a:ext uri="{28A0092B-C50C-407E-A947-70E740481C1C}">
                <a14:useLocalDpi xmlns:a14="http://schemas.microsoft.com/office/drawing/2010/main"/>
              </a:ext>
            </a:extLst>
          </a:blip>
          <a:srcRect l="21255" t="19878" r="7703" b="38051"/>
          <a:stretch>
            <a:fillRect/>
          </a:stretch>
        </p:blipFill>
        <p:spPr bwMode="auto">
          <a:xfrm>
            <a:off x="9792892" y="128588"/>
            <a:ext cx="1173361"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1468049" y="1972231"/>
            <a:ext cx="4478449" cy="1765988"/>
          </a:xfrm>
          <a:prstGeom prst="rect">
            <a:avLst/>
          </a:prstGeom>
          <a:ln>
            <a:solidFill>
              <a:schemeClr val="bg2">
                <a:lumMod val="90000"/>
              </a:schemeClr>
            </a:solidFill>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stretch>
            <a:fillRect/>
          </a:stretch>
        </p:blipFill>
        <p:spPr>
          <a:xfrm>
            <a:off x="6752561" y="2399769"/>
            <a:ext cx="3975652" cy="1312443"/>
          </a:xfrm>
          <a:prstGeom prst="rect">
            <a:avLst/>
          </a:prstGeom>
          <a:ln>
            <a:solidFill>
              <a:schemeClr val="bg2">
                <a:lumMod val="90000"/>
              </a:schemeClr>
            </a:solidFill>
          </a:ln>
          <a:effectLst>
            <a:outerShdw blurRad="50800" dist="38100" dir="2700000" algn="tl" rotWithShape="0">
              <a:srgbClr val="000000">
                <a:alpha val="43000"/>
              </a:srgbClr>
            </a:outerShdw>
          </a:effectLst>
        </p:spPr>
      </p:pic>
      <p:pic>
        <p:nvPicPr>
          <p:cNvPr id="46" name="Picture 45"/>
          <p:cNvPicPr>
            <a:picLocks noChangeAspect="1"/>
          </p:cNvPicPr>
          <p:nvPr/>
        </p:nvPicPr>
        <p:blipFill>
          <a:blip r:embed="rId7"/>
          <a:stretch>
            <a:fillRect/>
          </a:stretch>
        </p:blipFill>
        <p:spPr>
          <a:xfrm>
            <a:off x="1522093" y="4084642"/>
            <a:ext cx="4424156" cy="1417639"/>
          </a:xfrm>
          <a:prstGeom prst="rect">
            <a:avLst/>
          </a:prstGeom>
          <a:ln>
            <a:solidFill>
              <a:schemeClr val="bg2">
                <a:lumMod val="90000"/>
              </a:schemeClr>
            </a:solidFill>
          </a:ln>
          <a:effectLst>
            <a:outerShdw blurRad="50800" dist="38100" dir="2700000" algn="tl" rotWithShape="0">
              <a:srgbClr val="000000">
                <a:alpha val="43000"/>
              </a:srgbClr>
            </a:outerShdw>
          </a:effectLst>
        </p:spPr>
      </p:pic>
      <p:grpSp>
        <p:nvGrpSpPr>
          <p:cNvPr id="10" name="Group 9"/>
          <p:cNvGrpSpPr/>
          <p:nvPr/>
        </p:nvGrpSpPr>
        <p:grpSpPr>
          <a:xfrm>
            <a:off x="6745849" y="4001242"/>
            <a:ext cx="3422167" cy="1542221"/>
            <a:chOff x="689482" y="3857625"/>
            <a:chExt cx="2904617" cy="1511300"/>
          </a:xfrm>
          <a:effectLst>
            <a:outerShdw blurRad="50800" dist="38100" dir="2700000" algn="tl" rotWithShape="0">
              <a:srgbClr val="000000">
                <a:alpha val="43000"/>
              </a:srgbClr>
            </a:outerShdw>
          </a:effectLst>
        </p:grpSpPr>
        <p:pic>
          <p:nvPicPr>
            <p:cNvPr id="7" name="Picture 6"/>
            <p:cNvPicPr>
              <a:picLocks noChangeAspect="1"/>
            </p:cNvPicPr>
            <p:nvPr/>
          </p:nvPicPr>
          <p:blipFill>
            <a:blip r:embed="rId8"/>
            <a:stretch>
              <a:fillRect/>
            </a:stretch>
          </p:blipFill>
          <p:spPr>
            <a:xfrm>
              <a:off x="689482" y="3857625"/>
              <a:ext cx="2904617" cy="1511300"/>
            </a:xfrm>
            <a:prstGeom prst="rect">
              <a:avLst/>
            </a:prstGeom>
            <a:ln>
              <a:solidFill>
                <a:schemeClr val="bg2">
                  <a:lumMod val="90000"/>
                </a:schemeClr>
              </a:solidFill>
            </a:ln>
          </p:spPr>
        </p:pic>
        <p:pic>
          <p:nvPicPr>
            <p:cNvPr id="9" name="Picture 8"/>
            <p:cNvPicPr>
              <a:picLocks noChangeAspect="1"/>
            </p:cNvPicPr>
            <p:nvPr/>
          </p:nvPicPr>
          <p:blipFill>
            <a:blip r:embed="rId9"/>
            <a:stretch>
              <a:fillRect/>
            </a:stretch>
          </p:blipFill>
          <p:spPr>
            <a:xfrm>
              <a:off x="749300" y="3937000"/>
              <a:ext cx="246912" cy="241300"/>
            </a:xfrm>
            <a:prstGeom prst="rect">
              <a:avLst/>
            </a:prstGeom>
            <a:ln>
              <a:solidFill>
                <a:schemeClr val="bg2">
                  <a:lumMod val="90000"/>
                </a:schemeClr>
              </a:solidFill>
            </a:ln>
          </p:spPr>
        </p:pic>
      </p:grpSp>
      <p:pic>
        <p:nvPicPr>
          <p:cNvPr id="11" name="Picture 10"/>
          <p:cNvPicPr>
            <a:picLocks noChangeAspect="1"/>
          </p:cNvPicPr>
          <p:nvPr/>
        </p:nvPicPr>
        <p:blipFill>
          <a:blip r:embed="rId10"/>
          <a:stretch>
            <a:fillRect/>
          </a:stretch>
        </p:blipFill>
        <p:spPr>
          <a:xfrm>
            <a:off x="7628220" y="1415497"/>
            <a:ext cx="1652379" cy="403915"/>
          </a:xfrm>
          <a:prstGeom prst="rect">
            <a:avLst/>
          </a:prstGeom>
        </p:spPr>
      </p:pic>
      <p:sp>
        <p:nvSpPr>
          <p:cNvPr id="12" name="TextBox 11"/>
          <p:cNvSpPr txBox="1"/>
          <p:nvPr/>
        </p:nvSpPr>
        <p:spPr>
          <a:xfrm>
            <a:off x="4414699" y="1611851"/>
            <a:ext cx="831034" cy="233575"/>
          </a:xfrm>
          <a:prstGeom prst="rect">
            <a:avLst/>
          </a:prstGeom>
          <a:noFill/>
        </p:spPr>
        <p:txBody>
          <a:bodyPr wrap="none" lIns="97967" tIns="48983" rIns="97967" bIns="48983" rtlCol="0">
            <a:spAutoFit/>
          </a:bodyPr>
          <a:lstStyle/>
          <a:p>
            <a:r>
              <a:rPr lang="en-US" sz="875" b="1" dirty="0">
                <a:solidFill>
                  <a:srgbClr val="0F7AB1"/>
                </a:solidFill>
                <a:latin typeface="HelvNeue for IBM"/>
                <a:cs typeface="HelvNeue for IBM"/>
              </a:rPr>
              <a:t>Profile View</a:t>
            </a:r>
          </a:p>
        </p:txBody>
      </p:sp>
      <p:sp>
        <p:nvSpPr>
          <p:cNvPr id="21" name="TextBox 20"/>
          <p:cNvSpPr txBox="1"/>
          <p:nvPr/>
        </p:nvSpPr>
        <p:spPr>
          <a:xfrm>
            <a:off x="6798112" y="1984049"/>
            <a:ext cx="722030" cy="233575"/>
          </a:xfrm>
          <a:prstGeom prst="rect">
            <a:avLst/>
          </a:prstGeom>
          <a:noFill/>
        </p:spPr>
        <p:txBody>
          <a:bodyPr wrap="none" lIns="97967" tIns="48983" rIns="97967" bIns="48983" rtlCol="0">
            <a:spAutoFit/>
          </a:bodyPr>
          <a:lstStyle/>
          <a:p>
            <a:r>
              <a:rPr lang="en-US" sz="875" b="1" dirty="0">
                <a:solidFill>
                  <a:srgbClr val="0F7AB1"/>
                </a:solidFill>
                <a:latin typeface="HelvNeue for IBM"/>
                <a:cs typeface="HelvNeue for IBM"/>
              </a:rPr>
              <a:t>Newsfeed</a:t>
            </a:r>
          </a:p>
        </p:txBody>
      </p:sp>
      <p:cxnSp>
        <p:nvCxnSpPr>
          <p:cNvPr id="16" name="Straight Connector 15"/>
          <p:cNvCxnSpPr>
            <a:stCxn id="11" idx="1"/>
            <a:endCxn id="12" idx="3"/>
          </p:cNvCxnSpPr>
          <p:nvPr/>
        </p:nvCxnSpPr>
        <p:spPr>
          <a:xfrm flipH="1">
            <a:off x="5245733" y="1617455"/>
            <a:ext cx="2382487" cy="111184"/>
          </a:xfrm>
          <a:prstGeom prst="line">
            <a:avLst/>
          </a:prstGeom>
          <a:ln w="190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1" idx="2"/>
            <a:endCxn id="21" idx="3"/>
          </p:cNvCxnSpPr>
          <p:nvPr/>
        </p:nvCxnSpPr>
        <p:spPr>
          <a:xfrm flipH="1">
            <a:off x="7520142" y="1819412"/>
            <a:ext cx="934268" cy="281425"/>
          </a:xfrm>
          <a:prstGeom prst="line">
            <a:avLst/>
          </a:prstGeom>
          <a:ln w="190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11"/>
          <a:stretch>
            <a:fillRect/>
          </a:stretch>
        </p:blipFill>
        <p:spPr>
          <a:xfrm>
            <a:off x="9374441" y="5068007"/>
            <a:ext cx="1315500" cy="657751"/>
          </a:xfrm>
          <a:prstGeom prst="rect">
            <a:avLst/>
          </a:prstGeom>
        </p:spPr>
      </p:pic>
      <p:pic>
        <p:nvPicPr>
          <p:cNvPr id="30" name="Picture 29"/>
          <p:cNvPicPr>
            <a:picLocks noChangeAspect="1"/>
          </p:cNvPicPr>
          <p:nvPr/>
        </p:nvPicPr>
        <p:blipFill>
          <a:blip r:embed="rId12"/>
          <a:stretch>
            <a:fillRect/>
          </a:stretch>
        </p:blipFill>
        <p:spPr>
          <a:xfrm>
            <a:off x="3988794" y="3915160"/>
            <a:ext cx="2126095" cy="351513"/>
          </a:xfrm>
          <a:prstGeom prst="rect">
            <a:avLst/>
          </a:prstGeom>
        </p:spPr>
      </p:pic>
    </p:spTree>
    <p:extLst>
      <p:ext uri="{BB962C8B-B14F-4D97-AF65-F5344CB8AC3E}">
        <p14:creationId xmlns:p14="http://schemas.microsoft.com/office/powerpoint/2010/main" val="109055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D11E28E1-9797-5E48-9C15-E6F14389B9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90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62CD8DF5-E191-EC44-97C6-CFA33A29DFE0}"/>
              </a:ext>
            </a:extLst>
          </p:cNvPr>
          <p:cNvSpPr>
            <a:spLocks noChangeArrowheads="1"/>
          </p:cNvSpPr>
          <p:nvPr/>
        </p:nvSpPr>
        <p:spPr bwMode="auto">
          <a:xfrm>
            <a:off x="7469239" y="711145"/>
            <a:ext cx="376360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1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31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31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31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3100">
                <a:solidFill>
                  <a:schemeClr val="tx1"/>
                </a:solidFill>
                <a:latin typeface="Calibri" panose="020F0502020204030204" pitchFamily="34" charset="0"/>
                <a:ea typeface="ＭＳ Ｐゴシック" panose="020B0600070205080204" pitchFamily="34" charset="-128"/>
              </a:defRPr>
            </a:lvl5pPr>
            <a:lvl6pPr marL="2514600" indent="-228600" defTabSz="1566863" eaLnBrk="0" fontAlgn="base" hangingPunct="0">
              <a:spcBef>
                <a:spcPct val="0"/>
              </a:spcBef>
              <a:spcAft>
                <a:spcPct val="0"/>
              </a:spcAft>
              <a:defRPr sz="3100">
                <a:solidFill>
                  <a:schemeClr val="tx1"/>
                </a:solidFill>
                <a:latin typeface="Calibri" panose="020F0502020204030204" pitchFamily="34" charset="0"/>
                <a:ea typeface="ＭＳ Ｐゴシック" panose="020B0600070205080204" pitchFamily="34" charset="-128"/>
              </a:defRPr>
            </a:lvl6pPr>
            <a:lvl7pPr marL="2971800" indent="-228600" defTabSz="1566863" eaLnBrk="0" fontAlgn="base" hangingPunct="0">
              <a:spcBef>
                <a:spcPct val="0"/>
              </a:spcBef>
              <a:spcAft>
                <a:spcPct val="0"/>
              </a:spcAft>
              <a:defRPr sz="3100">
                <a:solidFill>
                  <a:schemeClr val="tx1"/>
                </a:solidFill>
                <a:latin typeface="Calibri" panose="020F0502020204030204" pitchFamily="34" charset="0"/>
                <a:ea typeface="ＭＳ Ｐゴシック" panose="020B0600070205080204" pitchFamily="34" charset="-128"/>
              </a:defRPr>
            </a:lvl7pPr>
            <a:lvl8pPr marL="3429000" indent="-228600" defTabSz="1566863" eaLnBrk="0" fontAlgn="base" hangingPunct="0">
              <a:spcBef>
                <a:spcPct val="0"/>
              </a:spcBef>
              <a:spcAft>
                <a:spcPct val="0"/>
              </a:spcAft>
              <a:defRPr sz="3100">
                <a:solidFill>
                  <a:schemeClr val="tx1"/>
                </a:solidFill>
                <a:latin typeface="Calibri" panose="020F0502020204030204" pitchFamily="34" charset="0"/>
                <a:ea typeface="ＭＳ Ｐゴシック" panose="020B0600070205080204" pitchFamily="34" charset="-128"/>
              </a:defRPr>
            </a:lvl8pPr>
            <a:lvl9pPr marL="3886200" indent="-228600" defTabSz="1566863" eaLnBrk="0" fontAlgn="base" hangingPunct="0">
              <a:spcBef>
                <a:spcPct val="0"/>
              </a:spcBef>
              <a:spcAft>
                <a:spcPct val="0"/>
              </a:spcAft>
              <a:defRPr sz="31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5333" b="1" dirty="0"/>
              <a:t>What about the next 40 years?</a:t>
            </a:r>
          </a:p>
          <a:p>
            <a:pPr eaLnBrk="1" hangingPunct="1"/>
            <a:endParaRPr lang="en-US" altLang="en-US" sz="4133" dirty="0"/>
          </a:p>
          <a:p>
            <a:pPr eaLnBrk="1" hangingPunct="1"/>
            <a:r>
              <a:rPr lang="en-US" altLang="en-US" sz="2667" dirty="0"/>
              <a:t>(data from http://</a:t>
            </a:r>
            <a:r>
              <a:rPr lang="en-US" altLang="en-US" sz="2667" dirty="0" err="1"/>
              <a:t>nces.ed.gov</a:t>
            </a:r>
            <a:r>
              <a:rPr lang="en-US" altLang="en-US" sz="2667" dirty="0"/>
              <a:t>/programs/digest/d12/tables/dt12_318.asp</a:t>
            </a:r>
          </a:p>
        </p:txBody>
      </p:sp>
    </p:spTree>
    <p:extLst>
      <p:ext uri="{BB962C8B-B14F-4D97-AF65-F5344CB8AC3E}">
        <p14:creationId xmlns:p14="http://schemas.microsoft.com/office/powerpoint/2010/main" val="2015168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p:cNvSpPr>
          <p:nvPr>
            <p:ph type="title" idx="4294967295"/>
          </p:nvPr>
        </p:nvSpPr>
        <p:spPr>
          <a:xfrm>
            <a:off x="1288037" y="468399"/>
            <a:ext cx="9794081" cy="534988"/>
          </a:xfrm>
        </p:spPr>
        <p:txBody>
          <a:bodyPr spcFirstLastPara="1" vert="horz" wrap="square" lIns="97967" tIns="48983" rIns="97967" bIns="48983" rtlCol="0" anchor="ctr" anchorCtr="0">
            <a:noAutofit/>
          </a:bodyPr>
          <a:lstStyle/>
          <a:p>
            <a:pPr eaLnBrk="1" hangingPunct="1">
              <a:defRPr/>
            </a:pPr>
            <a:r>
              <a:rPr lang="en-US" altLang="en-US" sz="2500" b="1" dirty="0"/>
              <a:t>Open Badges: </a:t>
            </a:r>
            <a:r>
              <a:rPr lang="en-US" altLang="en-US" sz="2500" dirty="0"/>
              <a:t>IBM badges have been issued to individuals from 81 different countries within the first eight weeks of the program</a:t>
            </a:r>
            <a:endParaRPr lang="en-US" altLang="en-US" sz="2500" b="1" dirty="0"/>
          </a:p>
        </p:txBody>
      </p:sp>
      <p:pic>
        <p:nvPicPr>
          <p:cNvPr id="7" name="Picture 6"/>
          <p:cNvPicPr>
            <a:picLocks noChangeAspect="1"/>
          </p:cNvPicPr>
          <p:nvPr/>
        </p:nvPicPr>
        <p:blipFill>
          <a:blip r:embed="rId3" cstate="email">
            <a:alphaModFix amt="75000"/>
            <a:extLst>
              <a:ext uri="{28A0092B-C50C-407E-A947-70E740481C1C}">
                <a14:useLocalDpi xmlns:a14="http://schemas.microsoft.com/office/drawing/2010/main"/>
              </a:ext>
            </a:extLst>
          </a:blip>
          <a:stretch>
            <a:fillRect/>
          </a:stretch>
        </p:blipFill>
        <p:spPr>
          <a:xfrm>
            <a:off x="2295526" y="1497553"/>
            <a:ext cx="7629525" cy="2990537"/>
          </a:xfrm>
          <a:prstGeom prst="rect">
            <a:avLst/>
          </a:prstGeom>
        </p:spPr>
      </p:pic>
      <p:pic>
        <p:nvPicPr>
          <p:cNvPr id="8" name="Picture 7"/>
          <p:cNvPicPr>
            <a:picLocks noChangeAspect="1"/>
          </p:cNvPicPr>
          <p:nvPr/>
        </p:nvPicPr>
        <p:blipFill>
          <a:blip r:embed="rId4" cstate="email">
            <a:alphaModFix amt="62000"/>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flipH="1">
            <a:off x="6124574" y="4561928"/>
            <a:ext cx="839313" cy="657773"/>
          </a:xfrm>
          <a:prstGeom prst="rect">
            <a:avLst/>
          </a:prstGeom>
        </p:spPr>
      </p:pic>
      <p:grpSp>
        <p:nvGrpSpPr>
          <p:cNvPr id="9" name="Group 8"/>
          <p:cNvGrpSpPr/>
          <p:nvPr/>
        </p:nvGrpSpPr>
        <p:grpSpPr>
          <a:xfrm>
            <a:off x="1538288" y="4089401"/>
            <a:ext cx="5121048" cy="2679700"/>
            <a:chOff x="1206500" y="4178300"/>
            <a:chExt cx="4552043" cy="2679700"/>
          </a:xfrm>
        </p:grpSpPr>
        <p:cxnSp>
          <p:nvCxnSpPr>
            <p:cNvPr id="10" name="Straight Connector 8"/>
            <p:cNvCxnSpPr>
              <a:cxnSpLocks noChangeShapeType="1"/>
            </p:cNvCxnSpPr>
            <p:nvPr/>
          </p:nvCxnSpPr>
          <p:spPr bwMode="auto">
            <a:xfrm>
              <a:off x="1808163" y="4776788"/>
              <a:ext cx="685800" cy="685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graphicFrame>
          <p:nvGraphicFramePr>
            <p:cNvPr id="11" name="Chart 10"/>
            <p:cNvGraphicFramePr>
              <a:graphicFrameLocks/>
            </p:cNvGraphicFramePr>
            <p:nvPr>
              <p:extLst/>
            </p:nvPr>
          </p:nvGraphicFramePr>
          <p:xfrm>
            <a:off x="1206500" y="4178300"/>
            <a:ext cx="4552043" cy="26797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p:cNvSpPr txBox="1"/>
            <p:nvPr/>
          </p:nvSpPr>
          <p:spPr>
            <a:xfrm>
              <a:off x="3238500" y="4762500"/>
              <a:ext cx="329435" cy="294248"/>
            </a:xfrm>
            <a:prstGeom prst="rect">
              <a:avLst/>
            </a:prstGeom>
            <a:noFill/>
          </p:spPr>
          <p:txBody>
            <a:bodyPr wrap="none" rtlCol="0">
              <a:spAutoFit/>
            </a:bodyPr>
            <a:lstStyle/>
            <a:p>
              <a:r>
                <a:rPr lang="en-US" sz="1312" b="1" dirty="0">
                  <a:solidFill>
                    <a:srgbClr val="FF0000"/>
                  </a:solidFill>
                  <a:latin typeface="Helvetica Neue"/>
                  <a:cs typeface="Helvetica Neue"/>
                </a:rPr>
                <a:t>15</a:t>
              </a:r>
            </a:p>
          </p:txBody>
        </p:sp>
        <p:sp>
          <p:nvSpPr>
            <p:cNvPr id="17" name="TextBox 16"/>
            <p:cNvSpPr txBox="1"/>
            <p:nvPr/>
          </p:nvSpPr>
          <p:spPr>
            <a:xfrm>
              <a:off x="1778000" y="4229100"/>
              <a:ext cx="329435" cy="294248"/>
            </a:xfrm>
            <a:prstGeom prst="rect">
              <a:avLst/>
            </a:prstGeom>
            <a:noFill/>
          </p:spPr>
          <p:txBody>
            <a:bodyPr wrap="none" rtlCol="0">
              <a:spAutoFit/>
            </a:bodyPr>
            <a:lstStyle/>
            <a:p>
              <a:r>
                <a:rPr lang="en-US" sz="1312" b="1" dirty="0">
                  <a:solidFill>
                    <a:srgbClr val="FF0000"/>
                  </a:solidFill>
                  <a:latin typeface="Helvetica Neue"/>
                  <a:cs typeface="Helvetica Neue"/>
                </a:rPr>
                <a:t>03</a:t>
              </a:r>
            </a:p>
          </p:txBody>
        </p:sp>
        <p:sp>
          <p:nvSpPr>
            <p:cNvPr id="18" name="TextBox 17"/>
            <p:cNvSpPr txBox="1"/>
            <p:nvPr/>
          </p:nvSpPr>
          <p:spPr>
            <a:xfrm>
              <a:off x="2247900" y="4343400"/>
              <a:ext cx="329435" cy="294248"/>
            </a:xfrm>
            <a:prstGeom prst="rect">
              <a:avLst/>
            </a:prstGeom>
            <a:noFill/>
          </p:spPr>
          <p:txBody>
            <a:bodyPr wrap="none" rtlCol="0">
              <a:spAutoFit/>
            </a:bodyPr>
            <a:lstStyle/>
            <a:p>
              <a:r>
                <a:rPr lang="en-US" sz="1312" b="1" dirty="0">
                  <a:solidFill>
                    <a:srgbClr val="FF0000"/>
                  </a:solidFill>
                  <a:latin typeface="Helvetica Neue"/>
                  <a:cs typeface="Helvetica Neue"/>
                </a:rPr>
                <a:t>09</a:t>
              </a:r>
            </a:p>
          </p:txBody>
        </p:sp>
        <p:sp>
          <p:nvSpPr>
            <p:cNvPr id="19" name="TextBox 18"/>
            <p:cNvSpPr txBox="1"/>
            <p:nvPr/>
          </p:nvSpPr>
          <p:spPr>
            <a:xfrm>
              <a:off x="2730500" y="4470400"/>
              <a:ext cx="329435" cy="294248"/>
            </a:xfrm>
            <a:prstGeom prst="rect">
              <a:avLst/>
            </a:prstGeom>
            <a:noFill/>
          </p:spPr>
          <p:txBody>
            <a:bodyPr wrap="none" rtlCol="0">
              <a:spAutoFit/>
            </a:bodyPr>
            <a:lstStyle/>
            <a:p>
              <a:r>
                <a:rPr lang="en-US" sz="1312" b="1" dirty="0">
                  <a:solidFill>
                    <a:srgbClr val="FF0000"/>
                  </a:solidFill>
                  <a:latin typeface="Helvetica Neue"/>
                  <a:cs typeface="Helvetica Neue"/>
                </a:rPr>
                <a:t>30</a:t>
              </a:r>
            </a:p>
          </p:txBody>
        </p:sp>
        <p:sp>
          <p:nvSpPr>
            <p:cNvPr id="20" name="TextBox 19"/>
            <p:cNvSpPr txBox="1"/>
            <p:nvPr/>
          </p:nvSpPr>
          <p:spPr>
            <a:xfrm>
              <a:off x="3695700" y="5041900"/>
              <a:ext cx="329435" cy="294248"/>
            </a:xfrm>
            <a:prstGeom prst="rect">
              <a:avLst/>
            </a:prstGeom>
            <a:noFill/>
          </p:spPr>
          <p:txBody>
            <a:bodyPr wrap="none" rtlCol="0">
              <a:spAutoFit/>
            </a:bodyPr>
            <a:lstStyle/>
            <a:p>
              <a:r>
                <a:rPr lang="en-US" sz="1312" b="1" dirty="0">
                  <a:solidFill>
                    <a:srgbClr val="FF0000"/>
                  </a:solidFill>
                  <a:latin typeface="Helvetica Neue"/>
                  <a:cs typeface="Helvetica Neue"/>
                </a:rPr>
                <a:t>07</a:t>
              </a:r>
            </a:p>
          </p:txBody>
        </p:sp>
        <p:sp>
          <p:nvSpPr>
            <p:cNvPr id="21" name="TextBox 20"/>
            <p:cNvSpPr txBox="1"/>
            <p:nvPr/>
          </p:nvSpPr>
          <p:spPr>
            <a:xfrm>
              <a:off x="4191000" y="5397500"/>
              <a:ext cx="329435" cy="294248"/>
            </a:xfrm>
            <a:prstGeom prst="rect">
              <a:avLst/>
            </a:prstGeom>
            <a:noFill/>
          </p:spPr>
          <p:txBody>
            <a:bodyPr wrap="none" rtlCol="0">
              <a:spAutoFit/>
            </a:bodyPr>
            <a:lstStyle/>
            <a:p>
              <a:r>
                <a:rPr lang="en-US" sz="1312" b="1" dirty="0">
                  <a:solidFill>
                    <a:srgbClr val="FF0000"/>
                  </a:solidFill>
                  <a:latin typeface="Helvetica Neue"/>
                  <a:cs typeface="Helvetica Neue"/>
                </a:rPr>
                <a:t>09</a:t>
              </a:r>
            </a:p>
          </p:txBody>
        </p:sp>
        <p:sp>
          <p:nvSpPr>
            <p:cNvPr id="22" name="TextBox 21"/>
            <p:cNvSpPr txBox="1"/>
            <p:nvPr/>
          </p:nvSpPr>
          <p:spPr>
            <a:xfrm>
              <a:off x="4673600" y="5435600"/>
              <a:ext cx="329435" cy="294248"/>
            </a:xfrm>
            <a:prstGeom prst="rect">
              <a:avLst/>
            </a:prstGeom>
            <a:noFill/>
          </p:spPr>
          <p:txBody>
            <a:bodyPr wrap="none" rtlCol="0">
              <a:spAutoFit/>
            </a:bodyPr>
            <a:lstStyle/>
            <a:p>
              <a:r>
                <a:rPr lang="en-US" sz="1312" b="1" dirty="0">
                  <a:solidFill>
                    <a:srgbClr val="FF0000"/>
                  </a:solidFill>
                  <a:latin typeface="Helvetica Neue"/>
                  <a:cs typeface="Helvetica Neue"/>
                </a:rPr>
                <a:t>03</a:t>
              </a:r>
            </a:p>
          </p:txBody>
        </p:sp>
        <p:sp>
          <p:nvSpPr>
            <p:cNvPr id="23" name="TextBox 22"/>
            <p:cNvSpPr txBox="1"/>
            <p:nvPr/>
          </p:nvSpPr>
          <p:spPr>
            <a:xfrm>
              <a:off x="5168900" y="5549900"/>
              <a:ext cx="329435" cy="294248"/>
            </a:xfrm>
            <a:prstGeom prst="rect">
              <a:avLst/>
            </a:prstGeom>
            <a:noFill/>
          </p:spPr>
          <p:txBody>
            <a:bodyPr wrap="none" rtlCol="0">
              <a:spAutoFit/>
            </a:bodyPr>
            <a:lstStyle/>
            <a:p>
              <a:r>
                <a:rPr lang="en-US" sz="1312" b="1" dirty="0">
                  <a:solidFill>
                    <a:srgbClr val="FF0000"/>
                  </a:solidFill>
                  <a:latin typeface="Helvetica Neue"/>
                  <a:cs typeface="Helvetica Neue"/>
                </a:rPr>
                <a:t>02</a:t>
              </a:r>
            </a:p>
          </p:txBody>
        </p:sp>
      </p:grpSp>
      <p:grpSp>
        <p:nvGrpSpPr>
          <p:cNvPr id="24" name="Group 23"/>
          <p:cNvGrpSpPr/>
          <p:nvPr/>
        </p:nvGrpSpPr>
        <p:grpSpPr>
          <a:xfrm>
            <a:off x="7310437" y="4479925"/>
            <a:ext cx="3800475" cy="1429174"/>
            <a:chOff x="5765800" y="4441825"/>
            <a:chExt cx="3378200" cy="1429174"/>
          </a:xfrm>
        </p:grpSpPr>
        <p:sp>
          <p:nvSpPr>
            <p:cNvPr id="25" name="TextBox 1"/>
            <p:cNvSpPr txBox="1">
              <a:spLocks noChangeArrowheads="1"/>
            </p:cNvSpPr>
            <p:nvPr/>
          </p:nvSpPr>
          <p:spPr bwMode="auto">
            <a:xfrm>
              <a:off x="5897563" y="4441825"/>
              <a:ext cx="3246437" cy="142917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altLang="en-US" sz="875" b="1" dirty="0">
                  <a:solidFill>
                    <a:srgbClr val="017FB6"/>
                  </a:solidFill>
                  <a:latin typeface="Calibri" panose="020F0502020204030204" pitchFamily="34" charset="0"/>
                  <a:ea typeface="MS Gothic" panose="020B0609070205080204" pitchFamily="49" charset="-128"/>
                </a:rPr>
                <a:t>Regional Penetration</a:t>
              </a:r>
            </a:p>
            <a:p>
              <a:endParaRPr lang="en-US" altLang="en-US" sz="312" dirty="0">
                <a:latin typeface="Calibri" panose="020F0502020204030204" pitchFamily="34" charset="0"/>
                <a:ea typeface="MS Gothic" panose="020B0609070205080204" pitchFamily="49" charset="-128"/>
              </a:endParaRPr>
            </a:p>
            <a:p>
              <a:r>
                <a:rPr lang="en-US" altLang="en-US" sz="1500" b="1" dirty="0">
                  <a:solidFill>
                    <a:srgbClr val="3366FF"/>
                  </a:solidFill>
                  <a:latin typeface="Calibri" panose="020F0502020204030204" pitchFamily="34" charset="0"/>
                  <a:ea typeface="MS Gothic" panose="020B0609070205080204" pitchFamily="49" charset="-128"/>
                </a:rPr>
                <a:t>Percentage</a:t>
              </a:r>
              <a:r>
                <a:rPr lang="en-US" altLang="en-US" sz="1500" b="1" dirty="0">
                  <a:solidFill>
                    <a:schemeClr val="tx1">
                      <a:lumMod val="50000"/>
                      <a:lumOff val="50000"/>
                    </a:schemeClr>
                  </a:solidFill>
                  <a:latin typeface="Calibri" panose="020F0502020204030204" pitchFamily="34" charset="0"/>
                  <a:ea typeface="MS Gothic" panose="020B0609070205080204" pitchFamily="49" charset="-128"/>
                </a:rPr>
                <a:t> </a:t>
              </a:r>
              <a:r>
                <a:rPr lang="en-US" altLang="en-US" sz="1500" b="1" dirty="0">
                  <a:solidFill>
                    <a:srgbClr val="3366FF"/>
                  </a:solidFill>
                  <a:latin typeface="Calibri" panose="020F0502020204030204" pitchFamily="34" charset="0"/>
                  <a:ea typeface="MS Gothic" panose="020B0609070205080204" pitchFamily="49" charset="-128"/>
                </a:rPr>
                <a:t>of countries </a:t>
              </a:r>
              <a:r>
                <a:rPr lang="en-US" altLang="en-US" sz="1500" b="1" dirty="0">
                  <a:solidFill>
                    <a:schemeClr val="tx1">
                      <a:lumMod val="50000"/>
                      <a:lumOff val="50000"/>
                    </a:schemeClr>
                  </a:solidFill>
                  <a:latin typeface="Calibri" panose="020F0502020204030204" pitchFamily="34" charset="0"/>
                  <a:ea typeface="MS Gothic" panose="020B0609070205080204" pitchFamily="49" charset="-128"/>
                </a:rPr>
                <a:t>by region  </a:t>
              </a:r>
            </a:p>
            <a:p>
              <a:r>
                <a:rPr lang="en-US" altLang="en-US" sz="1500" b="1" dirty="0">
                  <a:solidFill>
                    <a:schemeClr val="tx1">
                      <a:lumMod val="50000"/>
                      <a:lumOff val="50000"/>
                    </a:schemeClr>
                  </a:solidFill>
                  <a:latin typeface="Calibri" panose="020F0502020204030204" pitchFamily="34" charset="0"/>
                  <a:ea typeface="MS Gothic" panose="020B0609070205080204" pitchFamily="49" charset="-128"/>
                </a:rPr>
                <a:t>where IBM badges have been claimed</a:t>
              </a:r>
            </a:p>
            <a:p>
              <a:endParaRPr lang="en-US" altLang="en-US" sz="1500" b="1" dirty="0">
                <a:solidFill>
                  <a:schemeClr val="tx1">
                    <a:lumMod val="50000"/>
                    <a:lumOff val="50000"/>
                  </a:schemeClr>
                </a:solidFill>
                <a:latin typeface="Calibri" panose="020F0502020204030204" pitchFamily="34" charset="0"/>
                <a:ea typeface="MS Gothic" panose="020B0609070205080204" pitchFamily="49" charset="-128"/>
              </a:endParaRPr>
            </a:p>
            <a:p>
              <a:r>
                <a:rPr lang="en-US" altLang="en-US" sz="1500" b="1" dirty="0">
                  <a:solidFill>
                    <a:srgbClr val="FF6600"/>
                  </a:solidFill>
                  <a:latin typeface="Calibri" panose="020F0502020204030204" pitchFamily="34" charset="0"/>
                  <a:ea typeface="MS Gothic" panose="020B0609070205080204" pitchFamily="49" charset="-128"/>
                </a:rPr>
                <a:t>Number of Countries</a:t>
              </a:r>
              <a:r>
                <a:rPr lang="en-US" altLang="en-US" sz="1500" b="1" dirty="0">
                  <a:solidFill>
                    <a:schemeClr val="tx1">
                      <a:lumMod val="50000"/>
                      <a:lumOff val="50000"/>
                    </a:schemeClr>
                  </a:solidFill>
                  <a:latin typeface="Calibri" panose="020F0502020204030204" pitchFamily="34" charset="0"/>
                  <a:ea typeface="MS Gothic" panose="020B0609070205080204" pitchFamily="49" charset="-128"/>
                </a:rPr>
                <a:t> by region where IBM badges have been claimed</a:t>
              </a:r>
            </a:p>
          </p:txBody>
        </p:sp>
        <p:sp>
          <p:nvSpPr>
            <p:cNvPr id="26" name="Rectangle 25"/>
            <p:cNvSpPr/>
            <p:nvPr/>
          </p:nvSpPr>
          <p:spPr bwMode="auto">
            <a:xfrm>
              <a:off x="5765800" y="4851400"/>
              <a:ext cx="127000" cy="127000"/>
            </a:xfrm>
            <a:prstGeom prst="rect">
              <a:avLst/>
            </a:prstGeom>
            <a:solidFill>
              <a:srgbClr val="3366FF"/>
            </a:solidFill>
            <a:ln w="9525" cap="flat" cmpd="sng" algn="ctr">
              <a:noFill/>
              <a:prstDash val="solid"/>
              <a:round/>
              <a:headEnd type="none" w="med" len="med"/>
              <a:tailEnd type="none" w="med" len="med"/>
            </a:ln>
            <a:effectLst/>
          </p:spPr>
          <p:txBody>
            <a:bodyPr vert="horz" wrap="none" lIns="57151" tIns="28575" rIns="57151" bIns="28575" numCol="1" rtlCol="0" anchor="ctr" anchorCtr="0" compatLnSpc="1">
              <a:prstTxWarp prst="textNoShape">
                <a:avLst/>
              </a:prstTxWarp>
            </a:bodyPr>
            <a:lstStyle/>
            <a:p>
              <a:pPr algn="ctr" fontAlgn="base">
                <a:spcBef>
                  <a:spcPct val="0"/>
                </a:spcBef>
                <a:spcAft>
                  <a:spcPct val="0"/>
                </a:spcAft>
              </a:pPr>
              <a:endParaRPr lang="en-US" sz="875">
                <a:solidFill>
                  <a:srgbClr val="3366FF"/>
                </a:solidFill>
                <a:latin typeface="Arial" pitchFamily="34" charset="0"/>
                <a:ea typeface="MS PGothic" pitchFamily="34" charset="-128"/>
                <a:cs typeface="Arial" pitchFamily="34" charset="0"/>
              </a:endParaRPr>
            </a:p>
          </p:txBody>
        </p:sp>
        <p:sp>
          <p:nvSpPr>
            <p:cNvPr id="27" name="Rectangle 26"/>
            <p:cNvSpPr/>
            <p:nvPr/>
          </p:nvSpPr>
          <p:spPr bwMode="auto">
            <a:xfrm>
              <a:off x="5791200" y="5499100"/>
              <a:ext cx="127000" cy="127000"/>
            </a:xfrm>
            <a:prstGeom prst="rect">
              <a:avLst/>
            </a:prstGeom>
            <a:solidFill>
              <a:srgbClr val="FF6600"/>
            </a:solidFill>
            <a:ln w="9525" cap="flat" cmpd="sng" algn="ctr">
              <a:noFill/>
              <a:prstDash val="solid"/>
              <a:round/>
              <a:headEnd type="none" w="med" len="med"/>
              <a:tailEnd type="none" w="med" len="med"/>
            </a:ln>
            <a:effectLst/>
          </p:spPr>
          <p:txBody>
            <a:bodyPr vert="horz" wrap="none" lIns="57151" tIns="28575" rIns="57151" bIns="28575" numCol="1" rtlCol="0" anchor="ctr" anchorCtr="0" compatLnSpc="1">
              <a:prstTxWarp prst="textNoShape">
                <a:avLst/>
              </a:prstTxWarp>
            </a:bodyPr>
            <a:lstStyle/>
            <a:p>
              <a:pPr algn="ctr" fontAlgn="base">
                <a:spcBef>
                  <a:spcPct val="0"/>
                </a:spcBef>
                <a:spcAft>
                  <a:spcPct val="0"/>
                </a:spcAft>
              </a:pPr>
              <a:endParaRPr lang="en-US" sz="875">
                <a:solidFill>
                  <a:srgbClr val="FF0000"/>
                </a:solidFill>
                <a:latin typeface="Arial" pitchFamily="34" charset="0"/>
                <a:ea typeface="MS PGothic" pitchFamily="34" charset="-128"/>
                <a:cs typeface="Arial" pitchFamily="34" charset="0"/>
              </a:endParaRPr>
            </a:p>
          </p:txBody>
        </p:sp>
      </p:grpSp>
      <p:sp>
        <p:nvSpPr>
          <p:cNvPr id="29" name="TextBox 4"/>
          <p:cNvSpPr txBox="1">
            <a:spLocks noChangeArrowheads="1"/>
          </p:cNvSpPr>
          <p:nvPr/>
        </p:nvSpPr>
        <p:spPr bwMode="auto">
          <a:xfrm>
            <a:off x="1282899" y="222251"/>
            <a:ext cx="7400925" cy="348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967" tIns="48983" rIns="97967" bIns="48983">
            <a:spAutoFit/>
          </a:bodyPr>
          <a:lstStyle/>
          <a:p>
            <a:r>
              <a:rPr lang="en-US" altLang="en-US" sz="1625" b="1" dirty="0">
                <a:solidFill>
                  <a:schemeClr val="bg1"/>
                </a:solidFill>
                <a:latin typeface="Calibri" panose="020F0502020204030204" pitchFamily="34" charset="0"/>
                <a:ea typeface="MS Gothic" panose="020B0609070205080204" pitchFamily="49" charset="-128"/>
              </a:rPr>
              <a:t>IBM Confidential</a:t>
            </a:r>
            <a:r>
              <a:rPr lang="en-US" altLang="en-US" sz="1625" dirty="0">
                <a:solidFill>
                  <a:schemeClr val="bg1"/>
                </a:solidFill>
                <a:latin typeface="Calibri" panose="020F0502020204030204" pitchFamily="34" charset="0"/>
                <a:ea typeface="MS Gothic" panose="020B0609070205080204" pitchFamily="49" charset="-128"/>
              </a:rPr>
              <a:t>: For Internal Use and Distribution Only</a:t>
            </a:r>
          </a:p>
        </p:txBody>
      </p:sp>
      <p:pic>
        <p:nvPicPr>
          <p:cNvPr id="30" name="Picture 6"/>
          <p:cNvPicPr>
            <a:picLocks noChangeAspect="1"/>
          </p:cNvPicPr>
          <p:nvPr/>
        </p:nvPicPr>
        <p:blipFill>
          <a:blip r:embed="rId6" cstate="email">
            <a:extLst>
              <a:ext uri="{28A0092B-C50C-407E-A947-70E740481C1C}">
                <a14:useLocalDpi xmlns:a14="http://schemas.microsoft.com/office/drawing/2010/main"/>
              </a:ext>
            </a:extLst>
          </a:blip>
          <a:srcRect l="21255" t="19878" r="7703" b="38051"/>
          <a:stretch>
            <a:fillRect/>
          </a:stretch>
        </p:blipFill>
        <p:spPr bwMode="auto">
          <a:xfrm>
            <a:off x="9792892" y="128588"/>
            <a:ext cx="1173361"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9480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952500" y="4702175"/>
            <a:ext cx="10287000" cy="2141539"/>
          </a:xfrm>
          <a:prstGeom prst="rect">
            <a:avLst/>
          </a:prstGeom>
          <a:solidFill>
            <a:srgbClr val="B9BCC1">
              <a:alpha val="98824"/>
            </a:srgbClr>
          </a:solidFill>
          <a:ln>
            <a:noFill/>
          </a:ln>
        </p:spPr>
        <p:txBody>
          <a:bodyPr wrap="none" lIns="97967" tIns="48983" rIns="97967" bIns="48983" anchor="ctr"/>
          <a:lstStyle>
            <a:lvl1pPr>
              <a:defRPr>
                <a:solidFill>
                  <a:srgbClr val="000000"/>
                </a:solidFill>
                <a:latin typeface="Arial" panose="020B0604020202020204" pitchFamily="34" charset="0"/>
                <a:ea typeface="MS PGothic" panose="020B0600070205080204" pitchFamily="34" charset="-128"/>
              </a:defRPr>
            </a:lvl1pPr>
            <a:lvl2pPr>
              <a:defRPr>
                <a:solidFill>
                  <a:srgbClr val="000000"/>
                </a:solidFill>
                <a:latin typeface="Arial" panose="020B0604020202020204" pitchFamily="34" charset="0"/>
                <a:ea typeface="MS PGothic" panose="020B0600070205080204" pitchFamily="34" charset="-128"/>
              </a:defRPr>
            </a:lvl2pPr>
            <a:lvl3pPr>
              <a:defRPr>
                <a:solidFill>
                  <a:srgbClr val="000000"/>
                </a:solidFill>
                <a:latin typeface="Arial" panose="020B0604020202020204" pitchFamily="34" charset="0"/>
                <a:ea typeface="MS PGothic" panose="020B0600070205080204" pitchFamily="34" charset="-128"/>
              </a:defRPr>
            </a:lvl3pPr>
            <a:lvl4pPr>
              <a:defRPr>
                <a:solidFill>
                  <a:srgbClr val="000000"/>
                </a:solidFill>
                <a:latin typeface="Arial" panose="020B0604020202020204" pitchFamily="34" charset="0"/>
                <a:ea typeface="MS PGothic" panose="020B0600070205080204" pitchFamily="34" charset="-128"/>
              </a:defRPr>
            </a:lvl4pPr>
            <a:lvl5pPr>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000000"/>
                </a:solidFill>
                <a:latin typeface="Arial" panose="020B0604020202020204" pitchFamily="34" charset="0"/>
                <a:ea typeface="MS PGothic" panose="020B0600070205080204" pitchFamily="34" charset="-128"/>
              </a:defRPr>
            </a:lvl9pPr>
          </a:lstStyle>
          <a:p>
            <a:pPr algn="ctr"/>
            <a:endParaRPr lang="en-US" altLang="en-US" sz="875">
              <a:ea typeface="MS Gothic" panose="020B0609070205080204" pitchFamily="49" charset="-128"/>
            </a:endParaRPr>
          </a:p>
        </p:txBody>
      </p:sp>
      <p:sp>
        <p:nvSpPr>
          <p:cNvPr id="24579" name="Title 1"/>
          <p:cNvSpPr>
            <a:spLocks noGrp="1"/>
          </p:cNvSpPr>
          <p:nvPr>
            <p:ph type="title" idx="4294967295"/>
          </p:nvPr>
        </p:nvSpPr>
        <p:spPr>
          <a:xfrm>
            <a:off x="1336478" y="506560"/>
            <a:ext cx="9903023" cy="457200"/>
          </a:xfrm>
        </p:spPr>
        <p:txBody>
          <a:bodyPr>
            <a:normAutofit fontScale="90000"/>
          </a:bodyPr>
          <a:lstStyle/>
          <a:p>
            <a:r>
              <a:rPr lang="en-US" altLang="en-US" b="1" dirty="0"/>
              <a:t>Evidence: </a:t>
            </a:r>
            <a:r>
              <a:rPr lang="en-US" altLang="en-US" dirty="0"/>
              <a:t>Badges provide </a:t>
            </a:r>
            <a:r>
              <a:rPr lang="en-US" altLang="en-US" b="1" dirty="0">
                <a:solidFill>
                  <a:srgbClr val="339933"/>
                </a:solidFill>
              </a:rPr>
              <a:t>real value</a:t>
            </a:r>
            <a:r>
              <a:rPr lang="en-US" altLang="en-US" dirty="0">
                <a:solidFill>
                  <a:srgbClr val="339933"/>
                </a:solidFill>
              </a:rPr>
              <a:t> </a:t>
            </a:r>
            <a:r>
              <a:rPr lang="en-US" altLang="en-US" dirty="0"/>
              <a:t>to employers and badge earners</a:t>
            </a:r>
          </a:p>
        </p:txBody>
      </p:sp>
      <p:sp>
        <p:nvSpPr>
          <p:cNvPr id="35" name="Text Box 4"/>
          <p:cNvSpPr txBox="1">
            <a:spLocks noChangeArrowheads="1"/>
          </p:cNvSpPr>
          <p:nvPr/>
        </p:nvSpPr>
        <p:spPr bwMode="auto">
          <a:xfrm>
            <a:off x="2072284" y="5708649"/>
            <a:ext cx="3859411" cy="273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1600">
                <a:solidFill>
                  <a:srgbClr val="000000"/>
                </a:solidFill>
                <a:round/>
                <a:headEnd/>
                <a:tailEnd/>
              </a14:hiddenLine>
            </a:ext>
          </a:extLst>
        </p:spPr>
        <p:txBody>
          <a:bodyPr lIns="96424" tIns="50140" rIns="146951" bIns="5014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9pPr>
          </a:lstStyle>
          <a:p>
            <a:pPr algn="r" eaLnBrk="1" hangingPunct="1">
              <a:lnSpc>
                <a:spcPct val="90000"/>
              </a:lnSpc>
              <a:defRPr/>
            </a:pPr>
            <a:r>
              <a:rPr lang="en-US" altLang="en-US" sz="1500" b="1" dirty="0">
                <a:solidFill>
                  <a:schemeClr val="bg2">
                    <a:lumMod val="50000"/>
                  </a:schemeClr>
                </a:solidFill>
                <a:latin typeface="Calibri" panose="020F0502020204030204" pitchFamily="34" charset="0"/>
              </a:rPr>
              <a:t>Allow employer to verify your credentials</a:t>
            </a:r>
          </a:p>
        </p:txBody>
      </p:sp>
      <p:sp>
        <p:nvSpPr>
          <p:cNvPr id="36" name="Text Box 5"/>
          <p:cNvSpPr txBox="1">
            <a:spLocks noChangeArrowheads="1"/>
          </p:cNvSpPr>
          <p:nvPr/>
        </p:nvSpPr>
        <p:spPr bwMode="auto">
          <a:xfrm>
            <a:off x="2583061" y="5432427"/>
            <a:ext cx="334863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1600">
                <a:solidFill>
                  <a:srgbClr val="000000"/>
                </a:solidFill>
                <a:round/>
                <a:headEnd/>
                <a:tailEnd/>
              </a14:hiddenLine>
            </a:ext>
          </a:extLst>
        </p:spPr>
        <p:txBody>
          <a:bodyPr lIns="96424" tIns="50140" rIns="146951" bIns="5014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9pPr>
          </a:lstStyle>
          <a:p>
            <a:pPr algn="r" eaLnBrk="1" hangingPunct="1">
              <a:lnSpc>
                <a:spcPct val="90000"/>
              </a:lnSpc>
              <a:defRPr/>
            </a:pPr>
            <a:r>
              <a:rPr lang="en-US" altLang="en-US" sz="1500" b="1" dirty="0">
                <a:solidFill>
                  <a:schemeClr val="bg2">
                    <a:lumMod val="50000"/>
                  </a:schemeClr>
                </a:solidFill>
                <a:latin typeface="Calibri" panose="020F0502020204030204" pitchFamily="34" charset="0"/>
              </a:rPr>
              <a:t>Verify a job applicant's credentials</a:t>
            </a:r>
          </a:p>
        </p:txBody>
      </p:sp>
      <p:sp>
        <p:nvSpPr>
          <p:cNvPr id="37" name="Text Box 6"/>
          <p:cNvSpPr txBox="1">
            <a:spLocks noChangeArrowheads="1"/>
          </p:cNvSpPr>
          <p:nvPr/>
        </p:nvSpPr>
        <p:spPr bwMode="auto">
          <a:xfrm>
            <a:off x="1918693" y="5992813"/>
            <a:ext cx="4013001" cy="273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1600">
                <a:solidFill>
                  <a:srgbClr val="000000"/>
                </a:solidFill>
                <a:round/>
                <a:headEnd/>
                <a:tailEnd/>
              </a14:hiddenLine>
            </a:ext>
          </a:extLst>
        </p:spPr>
        <p:txBody>
          <a:bodyPr lIns="96424" tIns="50140" rIns="146951" bIns="5014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9pPr>
          </a:lstStyle>
          <a:p>
            <a:pPr algn="r" eaLnBrk="1" hangingPunct="1">
              <a:lnSpc>
                <a:spcPct val="90000"/>
              </a:lnSpc>
              <a:defRPr/>
            </a:pPr>
            <a:r>
              <a:rPr lang="en-US" altLang="en-US" sz="1500" b="1" dirty="0">
                <a:solidFill>
                  <a:schemeClr val="bg2">
                    <a:lumMod val="50000"/>
                  </a:schemeClr>
                </a:solidFill>
                <a:latin typeface="Calibri" panose="020F0502020204030204" pitchFamily="34" charset="0"/>
              </a:rPr>
              <a:t>Receive notifications about job opportunities </a:t>
            </a:r>
          </a:p>
        </p:txBody>
      </p:sp>
      <p:sp>
        <p:nvSpPr>
          <p:cNvPr id="38" name="Text Box 7"/>
          <p:cNvSpPr txBox="1">
            <a:spLocks noChangeArrowheads="1"/>
          </p:cNvSpPr>
          <p:nvPr/>
        </p:nvSpPr>
        <p:spPr bwMode="auto">
          <a:xfrm>
            <a:off x="2268736" y="6300790"/>
            <a:ext cx="3662957"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1600">
                <a:solidFill>
                  <a:srgbClr val="000000"/>
                </a:solidFill>
                <a:round/>
                <a:headEnd/>
                <a:tailEnd/>
              </a14:hiddenLine>
            </a:ext>
          </a:extLst>
        </p:spPr>
        <p:txBody>
          <a:bodyPr lIns="96424" tIns="50140" rIns="146951" bIns="5014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cs typeface="Arial" panose="020B0604020202020204" pitchFamily="34" charset="0"/>
              </a:defRPr>
            </a:lvl9pPr>
          </a:lstStyle>
          <a:p>
            <a:pPr algn="r" eaLnBrk="1" hangingPunct="1">
              <a:lnSpc>
                <a:spcPct val="90000"/>
              </a:lnSpc>
              <a:defRPr/>
            </a:pPr>
            <a:r>
              <a:rPr lang="en-US" altLang="en-US" sz="1500" b="1" dirty="0">
                <a:solidFill>
                  <a:schemeClr val="bg2">
                    <a:lumMod val="50000"/>
                  </a:schemeClr>
                </a:solidFill>
                <a:latin typeface="Calibri" panose="020F0502020204030204" pitchFamily="34" charset="0"/>
              </a:rPr>
              <a:t>Display your credentials online</a:t>
            </a:r>
          </a:p>
        </p:txBody>
      </p:sp>
      <p:sp>
        <p:nvSpPr>
          <p:cNvPr id="24599" name="Rectangle 11"/>
          <p:cNvSpPr>
            <a:spLocks noChangeArrowheads="1"/>
          </p:cNvSpPr>
          <p:nvPr/>
        </p:nvSpPr>
        <p:spPr bwMode="auto">
          <a:xfrm>
            <a:off x="5931640" y="5453496"/>
            <a:ext cx="3961265" cy="255699"/>
          </a:xfrm>
          <a:prstGeom prst="rect">
            <a:avLst/>
          </a:prstGeom>
          <a:solidFill>
            <a:srgbClr val="5B9BD5"/>
          </a:solidFill>
          <a:ln>
            <a:noFill/>
          </a:ln>
        </p:spPr>
        <p:txBody>
          <a:bodyPr wrap="none" lIns="96424" tIns="50140" rIns="96424" bIns="50140" anchor="ctr"/>
          <a:lstStyle>
            <a:lvl1pPr>
              <a:spcBef>
                <a:spcPts val="4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1pPr>
            <a:lvl2pPr>
              <a:spcBef>
                <a:spcPts val="4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2pPr>
            <a:lvl3pPr>
              <a:spcBef>
                <a:spcPts val="35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3pPr>
            <a:lvl4pPr>
              <a:spcBef>
                <a:spcPts val="35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4pPr>
            <a:lvl5pPr>
              <a:spcBef>
                <a:spcPts val="3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5pPr>
            <a:lvl6pPr marL="25146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6pPr>
            <a:lvl7pPr marL="29718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7pPr>
            <a:lvl8pPr marL="34290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8pPr>
            <a:lvl9pPr marL="38862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9pPr>
          </a:lstStyle>
          <a:p>
            <a:pPr algn="r" eaLnBrk="1" hangingPunct="1">
              <a:lnSpc>
                <a:spcPct val="90000"/>
              </a:lnSpc>
              <a:spcBef>
                <a:spcPct val="0"/>
              </a:spcBef>
              <a:buClrTx/>
              <a:buSzTx/>
              <a:buFontTx/>
              <a:buNone/>
            </a:pPr>
            <a:r>
              <a:rPr lang="en-US" altLang="en-US" sz="1312" b="1">
                <a:solidFill>
                  <a:schemeClr val="bg1"/>
                </a:solidFill>
                <a:latin typeface="Arial" panose="020B0604020202020204" pitchFamily="34" charset="0"/>
                <a:cs typeface="Arial" panose="020B0604020202020204" pitchFamily="34" charset="0"/>
              </a:rPr>
              <a:t>81%</a:t>
            </a:r>
          </a:p>
        </p:txBody>
      </p:sp>
      <p:sp>
        <p:nvSpPr>
          <p:cNvPr id="24600" name="Rectangle 12"/>
          <p:cNvSpPr>
            <a:spLocks noChangeArrowheads="1"/>
          </p:cNvSpPr>
          <p:nvPr/>
        </p:nvSpPr>
        <p:spPr bwMode="auto">
          <a:xfrm>
            <a:off x="5931637" y="5750864"/>
            <a:ext cx="3682656" cy="238465"/>
          </a:xfrm>
          <a:prstGeom prst="rect">
            <a:avLst/>
          </a:prstGeom>
          <a:solidFill>
            <a:srgbClr val="5B9BD5"/>
          </a:solidFill>
          <a:ln>
            <a:noFill/>
          </a:ln>
        </p:spPr>
        <p:txBody>
          <a:bodyPr wrap="none" lIns="96424" tIns="50140" rIns="96424" bIns="50140" anchor="ctr"/>
          <a:lstStyle>
            <a:lvl1pPr>
              <a:spcBef>
                <a:spcPts val="4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1pPr>
            <a:lvl2pPr>
              <a:spcBef>
                <a:spcPts val="4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2pPr>
            <a:lvl3pPr>
              <a:spcBef>
                <a:spcPts val="35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3pPr>
            <a:lvl4pPr>
              <a:spcBef>
                <a:spcPts val="35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4pPr>
            <a:lvl5pPr>
              <a:spcBef>
                <a:spcPts val="3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5pPr>
            <a:lvl6pPr marL="25146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6pPr>
            <a:lvl7pPr marL="29718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7pPr>
            <a:lvl8pPr marL="34290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8pPr>
            <a:lvl9pPr marL="38862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9pPr>
          </a:lstStyle>
          <a:p>
            <a:pPr algn="r" eaLnBrk="1" hangingPunct="1">
              <a:lnSpc>
                <a:spcPct val="90000"/>
              </a:lnSpc>
              <a:spcBef>
                <a:spcPct val="0"/>
              </a:spcBef>
              <a:buClrTx/>
              <a:buSzTx/>
              <a:buFontTx/>
              <a:buNone/>
            </a:pPr>
            <a:r>
              <a:rPr lang="en-US" altLang="en-US" sz="1312" b="1">
                <a:solidFill>
                  <a:schemeClr val="bg1"/>
                </a:solidFill>
                <a:latin typeface="Arial" panose="020B0604020202020204" pitchFamily="34" charset="0"/>
                <a:cs typeface="Arial" panose="020B0604020202020204" pitchFamily="34" charset="0"/>
              </a:rPr>
              <a:t>77%</a:t>
            </a:r>
          </a:p>
        </p:txBody>
      </p:sp>
      <p:sp>
        <p:nvSpPr>
          <p:cNvPr id="24601" name="Rectangle 14"/>
          <p:cNvSpPr>
            <a:spLocks noChangeArrowheads="1"/>
          </p:cNvSpPr>
          <p:nvPr/>
        </p:nvSpPr>
        <p:spPr bwMode="auto">
          <a:xfrm>
            <a:off x="5931639" y="6360834"/>
            <a:ext cx="3413103" cy="268567"/>
          </a:xfrm>
          <a:prstGeom prst="rect">
            <a:avLst/>
          </a:prstGeom>
          <a:solidFill>
            <a:srgbClr val="5B9BD5"/>
          </a:solidFill>
          <a:ln>
            <a:noFill/>
          </a:ln>
        </p:spPr>
        <p:txBody>
          <a:bodyPr wrap="none" lIns="96424" tIns="50140" rIns="96424" bIns="50140" anchor="ctr"/>
          <a:lstStyle>
            <a:lvl1pPr>
              <a:spcBef>
                <a:spcPts val="4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1pPr>
            <a:lvl2pPr>
              <a:spcBef>
                <a:spcPts val="4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2pPr>
            <a:lvl3pPr>
              <a:spcBef>
                <a:spcPts val="35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3pPr>
            <a:lvl4pPr>
              <a:spcBef>
                <a:spcPts val="35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4pPr>
            <a:lvl5pPr>
              <a:spcBef>
                <a:spcPts val="3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5pPr>
            <a:lvl6pPr marL="25146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6pPr>
            <a:lvl7pPr marL="29718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7pPr>
            <a:lvl8pPr marL="34290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8pPr>
            <a:lvl9pPr marL="38862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9pPr>
          </a:lstStyle>
          <a:p>
            <a:pPr algn="r" eaLnBrk="1" hangingPunct="1">
              <a:lnSpc>
                <a:spcPct val="90000"/>
              </a:lnSpc>
              <a:spcBef>
                <a:spcPct val="0"/>
              </a:spcBef>
              <a:buClrTx/>
              <a:buSzTx/>
              <a:buFontTx/>
              <a:buNone/>
            </a:pPr>
            <a:r>
              <a:rPr lang="en-US" altLang="en-US" sz="1312" b="1">
                <a:solidFill>
                  <a:schemeClr val="bg1"/>
                </a:solidFill>
                <a:latin typeface="Arial" panose="020B0604020202020204" pitchFamily="34" charset="0"/>
                <a:cs typeface="Arial" panose="020B0604020202020204" pitchFamily="34" charset="0"/>
              </a:rPr>
              <a:t>73%</a:t>
            </a:r>
          </a:p>
        </p:txBody>
      </p:sp>
      <p:sp>
        <p:nvSpPr>
          <p:cNvPr id="24602" name="Rectangle 12"/>
          <p:cNvSpPr>
            <a:spLocks noChangeArrowheads="1"/>
          </p:cNvSpPr>
          <p:nvPr/>
        </p:nvSpPr>
        <p:spPr bwMode="auto">
          <a:xfrm>
            <a:off x="5931637" y="6035456"/>
            <a:ext cx="3583819" cy="273784"/>
          </a:xfrm>
          <a:prstGeom prst="rect">
            <a:avLst/>
          </a:prstGeom>
          <a:solidFill>
            <a:srgbClr val="5B9BD5"/>
          </a:solidFill>
          <a:ln>
            <a:noFill/>
          </a:ln>
        </p:spPr>
        <p:txBody>
          <a:bodyPr wrap="none" lIns="96424" tIns="50140" rIns="96424" bIns="50140" anchor="ctr"/>
          <a:lstStyle>
            <a:lvl1pPr>
              <a:spcBef>
                <a:spcPts val="4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1pPr>
            <a:lvl2pPr>
              <a:spcBef>
                <a:spcPts val="4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2pPr>
            <a:lvl3pPr>
              <a:spcBef>
                <a:spcPts val="35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3pPr>
            <a:lvl4pPr>
              <a:spcBef>
                <a:spcPts val="35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4pPr>
            <a:lvl5pPr>
              <a:spcBef>
                <a:spcPts val="3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5pPr>
            <a:lvl6pPr marL="25146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6pPr>
            <a:lvl7pPr marL="29718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7pPr>
            <a:lvl8pPr marL="34290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8pPr>
            <a:lvl9pPr marL="3886200" indent="-228600" defTabSz="457200" eaLnBrk="0" fontAlgn="base" hangingPunct="0">
              <a:spcBef>
                <a:spcPts val="3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9pPr>
          </a:lstStyle>
          <a:p>
            <a:pPr algn="r" eaLnBrk="1" hangingPunct="1">
              <a:lnSpc>
                <a:spcPct val="90000"/>
              </a:lnSpc>
              <a:spcBef>
                <a:spcPct val="0"/>
              </a:spcBef>
              <a:buClrTx/>
              <a:buSzTx/>
              <a:buFontTx/>
              <a:buNone/>
            </a:pPr>
            <a:r>
              <a:rPr lang="en-US" altLang="en-US" sz="1312" b="1">
                <a:solidFill>
                  <a:schemeClr val="bg1"/>
                </a:solidFill>
                <a:latin typeface="Arial" panose="020B0604020202020204" pitchFamily="34" charset="0"/>
                <a:cs typeface="Arial" panose="020B0604020202020204" pitchFamily="34" charset="0"/>
              </a:rPr>
              <a:t>76%</a:t>
            </a:r>
          </a:p>
        </p:txBody>
      </p:sp>
      <p:grpSp>
        <p:nvGrpSpPr>
          <p:cNvPr id="24581" name="Group 3"/>
          <p:cNvGrpSpPr>
            <a:grpSpLocks/>
          </p:cNvGrpSpPr>
          <p:nvPr/>
        </p:nvGrpSpPr>
        <p:grpSpPr bwMode="auto">
          <a:xfrm>
            <a:off x="1447206" y="1293814"/>
            <a:ext cx="9297591" cy="3090906"/>
            <a:chOff x="473444" y="3370987"/>
            <a:chExt cx="8265861" cy="3091394"/>
          </a:xfrm>
        </p:grpSpPr>
        <p:sp>
          <p:nvSpPr>
            <p:cNvPr id="29" name="Rectangular Callout 28"/>
            <p:cNvSpPr/>
            <p:nvPr/>
          </p:nvSpPr>
          <p:spPr bwMode="auto">
            <a:xfrm>
              <a:off x="5601898" y="3510709"/>
              <a:ext cx="3137407" cy="1270200"/>
            </a:xfrm>
            <a:prstGeom prst="wedgeRectCallou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wrap="none" anchor="ctr"/>
            <a:lstStyle/>
            <a:p>
              <a:pPr algn="ctr">
                <a:defRPr/>
              </a:pPr>
              <a:endParaRPr lang="en-US" sz="875">
                <a:cs typeface="Arial" pitchFamily="34" charset="0"/>
              </a:endParaRPr>
            </a:p>
          </p:txBody>
        </p:sp>
        <p:sp>
          <p:nvSpPr>
            <p:cNvPr id="28" name="Rectangular Callout 27"/>
            <p:cNvSpPr/>
            <p:nvPr/>
          </p:nvSpPr>
          <p:spPr bwMode="auto">
            <a:xfrm>
              <a:off x="5225599" y="5166732"/>
              <a:ext cx="2756346" cy="1270200"/>
            </a:xfrm>
            <a:prstGeom prst="wedgeRectCallou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wrap="none" anchor="ctr"/>
            <a:lstStyle/>
            <a:p>
              <a:pPr algn="ctr">
                <a:defRPr/>
              </a:pPr>
              <a:endParaRPr lang="en-US" sz="875">
                <a:cs typeface="Arial" pitchFamily="34" charset="0"/>
              </a:endParaRPr>
            </a:p>
          </p:txBody>
        </p:sp>
        <p:sp>
          <p:nvSpPr>
            <p:cNvPr id="27" name="Rectangular Callout 26"/>
            <p:cNvSpPr/>
            <p:nvPr/>
          </p:nvSpPr>
          <p:spPr bwMode="auto">
            <a:xfrm>
              <a:off x="2731234" y="5168320"/>
              <a:ext cx="2167287" cy="1271788"/>
            </a:xfrm>
            <a:prstGeom prst="wedgeRectCallou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wrap="none" anchor="ctr"/>
            <a:lstStyle/>
            <a:p>
              <a:pPr algn="ctr">
                <a:defRPr/>
              </a:pPr>
              <a:endParaRPr lang="en-US" sz="875">
                <a:cs typeface="Arial" pitchFamily="34" charset="0"/>
              </a:endParaRPr>
            </a:p>
          </p:txBody>
        </p:sp>
        <p:sp>
          <p:nvSpPr>
            <p:cNvPr id="26" name="Rectangular Callout 25"/>
            <p:cNvSpPr/>
            <p:nvPr/>
          </p:nvSpPr>
          <p:spPr bwMode="auto">
            <a:xfrm>
              <a:off x="908489" y="5165145"/>
              <a:ext cx="1544887" cy="1270200"/>
            </a:xfrm>
            <a:prstGeom prst="wedgeRectCallou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wrap="none" anchor="ctr"/>
            <a:lstStyle/>
            <a:p>
              <a:pPr algn="ctr">
                <a:defRPr/>
              </a:pPr>
              <a:endParaRPr lang="en-US" sz="875">
                <a:cs typeface="Arial" pitchFamily="34" charset="0"/>
              </a:endParaRPr>
            </a:p>
          </p:txBody>
        </p:sp>
        <p:sp>
          <p:nvSpPr>
            <p:cNvPr id="24587" name="Rectangle 56"/>
            <p:cNvSpPr>
              <a:spLocks noChangeArrowheads="1"/>
            </p:cNvSpPr>
            <p:nvPr/>
          </p:nvSpPr>
          <p:spPr bwMode="auto">
            <a:xfrm>
              <a:off x="2790365" y="5301084"/>
              <a:ext cx="2088375" cy="1015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500">
                  <a:latin typeface="Calibri" panose="020F0502020204030204" pitchFamily="34" charset="0"/>
                  <a:ea typeface="MS Gothic" panose="020B0609070205080204" pitchFamily="49" charset="-128"/>
                </a:rPr>
                <a:t>“A lot of people in my LinkedIn list </a:t>
              </a:r>
              <a:r>
                <a:rPr lang="en-US" altLang="en-US" sz="1500" b="1">
                  <a:latin typeface="Calibri" panose="020F0502020204030204" pitchFamily="34" charset="0"/>
                  <a:ea typeface="MS Gothic" panose="020B0609070205080204" pitchFamily="49" charset="-128"/>
                </a:rPr>
                <a:t>did not know </a:t>
              </a:r>
              <a:r>
                <a:rPr lang="en-US" altLang="en-US" sz="1500">
                  <a:latin typeface="Calibri" panose="020F0502020204030204" pitchFamily="34" charset="0"/>
                  <a:ea typeface="MS Gothic" panose="020B0609070205080204" pitchFamily="49" charset="-128"/>
                </a:rPr>
                <a:t>that I am CCE certified till I posted my badge.” </a:t>
              </a:r>
            </a:p>
          </p:txBody>
        </p:sp>
        <p:sp>
          <p:nvSpPr>
            <p:cNvPr id="24588" name="Rectangle 57"/>
            <p:cNvSpPr>
              <a:spLocks noChangeArrowheads="1"/>
            </p:cNvSpPr>
            <p:nvPr/>
          </p:nvSpPr>
          <p:spPr bwMode="auto">
            <a:xfrm>
              <a:off x="5224975" y="5215689"/>
              <a:ext cx="2650107" cy="1246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500">
                  <a:latin typeface="Calibri" panose="020F0502020204030204" pitchFamily="34" charset="0"/>
                  <a:ea typeface="MS Gothic" panose="020B0609070205080204" pitchFamily="49" charset="-128"/>
                </a:rPr>
                <a:t>“The ability to show customers the badge </a:t>
              </a:r>
              <a:r>
                <a:rPr lang="en-US" altLang="en-US" sz="1500" b="1">
                  <a:latin typeface="Calibri" panose="020F0502020204030204" pitchFamily="34" charset="0"/>
                  <a:ea typeface="MS Gothic" panose="020B0609070205080204" pitchFamily="49" charset="-128"/>
                </a:rPr>
                <a:t>eases their minds </a:t>
              </a:r>
              <a:r>
                <a:rPr lang="en-US" altLang="en-US" sz="1500">
                  <a:latin typeface="Calibri" panose="020F0502020204030204" pitchFamily="34" charset="0"/>
                  <a:ea typeface="MS Gothic" panose="020B0609070205080204" pitchFamily="49" charset="-128"/>
                </a:rPr>
                <a:t>when thinking about allowing me (the engineer) to get close to their environment.”</a:t>
              </a:r>
            </a:p>
          </p:txBody>
        </p:sp>
        <p:sp>
          <p:nvSpPr>
            <p:cNvPr id="24589" name="Rectangle 59"/>
            <p:cNvSpPr>
              <a:spLocks noChangeArrowheads="1"/>
            </p:cNvSpPr>
            <p:nvPr/>
          </p:nvSpPr>
          <p:spPr bwMode="auto">
            <a:xfrm>
              <a:off x="1005870" y="5304180"/>
              <a:ext cx="1442561" cy="1015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500">
                  <a:latin typeface="Calibri" panose="020F0502020204030204" pitchFamily="34" charset="0"/>
                  <a:ea typeface="MS Gothic" panose="020B0609070205080204" pitchFamily="49" charset="-128"/>
                </a:rPr>
                <a:t>“A potential employer was able to </a:t>
              </a:r>
              <a:r>
                <a:rPr lang="en-US" altLang="en-US" sz="1500" b="1">
                  <a:latin typeface="Calibri" panose="020F0502020204030204" pitchFamily="34" charset="0"/>
                  <a:ea typeface="MS Gothic" panose="020B0609070205080204" pitchFamily="49" charset="-128"/>
                </a:rPr>
                <a:t>verify my credentials</a:t>
              </a:r>
              <a:r>
                <a:rPr lang="en-US" altLang="en-US" sz="1500">
                  <a:latin typeface="Calibri" panose="020F0502020204030204" pitchFamily="34" charset="0"/>
                  <a:ea typeface="MS Gothic" panose="020B0609070205080204" pitchFamily="49" charset="-128"/>
                </a:rPr>
                <a:t>.”</a:t>
              </a:r>
            </a:p>
          </p:txBody>
        </p:sp>
        <p:sp>
          <p:nvSpPr>
            <p:cNvPr id="24590" name="Rectangle 60"/>
            <p:cNvSpPr>
              <a:spLocks noChangeArrowheads="1"/>
            </p:cNvSpPr>
            <p:nvPr/>
          </p:nvSpPr>
          <p:spPr bwMode="auto">
            <a:xfrm>
              <a:off x="5601470" y="3370987"/>
              <a:ext cx="3137835" cy="1477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tLang="en-US" sz="1500">
                <a:latin typeface="Calibri" panose="020F0502020204030204" pitchFamily="34" charset="0"/>
                <a:ea typeface="MS Gothic" panose="020B0609070205080204" pitchFamily="49" charset="-128"/>
              </a:endParaRPr>
            </a:p>
            <a:p>
              <a:r>
                <a:rPr lang="en-US" altLang="en-US" sz="1500">
                  <a:latin typeface="Calibri" panose="020F0502020204030204" pitchFamily="34" charset="0"/>
                  <a:ea typeface="MS Gothic" panose="020B0609070205080204" pitchFamily="49" charset="-128"/>
                </a:rPr>
                <a:t>“As an IT Consultant I have noticed that during job interviews for new customer assignments the interviewer has already checked the </a:t>
              </a:r>
              <a:r>
                <a:rPr lang="en-US" altLang="en-US" sz="1500" b="1">
                  <a:latin typeface="Calibri" panose="020F0502020204030204" pitchFamily="34" charset="0"/>
                  <a:ea typeface="MS Gothic" panose="020B0609070205080204" pitchFamily="49" charset="-128"/>
                </a:rPr>
                <a:t>consistency of my resume with LinkedIn</a:t>
              </a:r>
              <a:r>
                <a:rPr lang="en-US" altLang="en-US" sz="1500">
                  <a:latin typeface="Calibri" panose="020F0502020204030204" pitchFamily="34" charset="0"/>
                  <a:ea typeface="MS Gothic" panose="020B0609070205080204" pitchFamily="49" charset="-128"/>
                </a:rPr>
                <a:t>.” </a:t>
              </a:r>
              <a:endParaRPr lang="en-US" altLang="en-US" sz="1500">
                <a:ea typeface="MS Gothic" panose="020B0609070205080204" pitchFamily="49" charset="-128"/>
              </a:endParaRPr>
            </a:p>
          </p:txBody>
        </p:sp>
        <p:sp>
          <p:nvSpPr>
            <p:cNvPr id="68" name="Rectangular Callout 67"/>
            <p:cNvSpPr/>
            <p:nvPr/>
          </p:nvSpPr>
          <p:spPr bwMode="auto">
            <a:xfrm>
              <a:off x="2561343" y="3540876"/>
              <a:ext cx="2854786" cy="1281315"/>
            </a:xfrm>
            <a:prstGeom prst="wedgeRectCallou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wrap="none" anchor="ctr"/>
            <a:lstStyle/>
            <a:p>
              <a:pPr algn="ctr">
                <a:defRPr/>
              </a:pPr>
              <a:endParaRPr lang="en-US" sz="875">
                <a:cs typeface="Arial" pitchFamily="34" charset="0"/>
              </a:endParaRPr>
            </a:p>
          </p:txBody>
        </p:sp>
        <p:sp>
          <p:nvSpPr>
            <p:cNvPr id="23" name="Rectangular Callout 22"/>
            <p:cNvSpPr/>
            <p:nvPr/>
          </p:nvSpPr>
          <p:spPr bwMode="auto">
            <a:xfrm>
              <a:off x="473444" y="3540876"/>
              <a:ext cx="1752883" cy="1281315"/>
            </a:xfrm>
            <a:prstGeom prst="wedgeRectCallou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p:spPr>
          <p:txBody>
            <a:bodyPr wrap="none" anchor="ctr"/>
            <a:lstStyle/>
            <a:p>
              <a:pPr algn="ctr">
                <a:defRPr/>
              </a:pPr>
              <a:endParaRPr lang="en-US" sz="875">
                <a:cs typeface="Arial" pitchFamily="34" charset="0"/>
              </a:endParaRPr>
            </a:p>
          </p:txBody>
        </p:sp>
        <p:sp>
          <p:nvSpPr>
            <p:cNvPr id="24593" name="Rectangle 23"/>
            <p:cNvSpPr>
              <a:spLocks noChangeArrowheads="1"/>
            </p:cNvSpPr>
            <p:nvPr/>
          </p:nvSpPr>
          <p:spPr bwMode="auto">
            <a:xfrm>
              <a:off x="551671" y="3629441"/>
              <a:ext cx="1674656" cy="1015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500">
                  <a:latin typeface="Calibri" panose="020F0502020204030204" pitchFamily="34" charset="0"/>
                  <a:ea typeface="MS Gothic" panose="020B0609070205080204" pitchFamily="49" charset="-128"/>
                </a:rPr>
                <a:t>“I was </a:t>
              </a:r>
              <a:r>
                <a:rPr lang="en-US" altLang="en-US" sz="1500" b="1">
                  <a:latin typeface="Calibri" panose="020F0502020204030204" pitchFamily="34" charset="0"/>
                  <a:ea typeface="MS Gothic" panose="020B0609070205080204" pitchFamily="49" charset="-128"/>
                </a:rPr>
                <a:t>contacted for a job </a:t>
              </a:r>
              <a:r>
                <a:rPr lang="en-US" altLang="en-US" sz="1500">
                  <a:latin typeface="Calibri" panose="020F0502020204030204" pitchFamily="34" charset="0"/>
                  <a:ea typeface="MS Gothic" panose="020B0609070205080204" pitchFamily="49" charset="-128"/>
                </a:rPr>
                <a:t>by someone who saw the badge activity.”</a:t>
              </a:r>
              <a:endParaRPr lang="en-US" altLang="en-US" sz="1500">
                <a:ea typeface="MS Gothic" panose="020B0609070205080204" pitchFamily="49" charset="-128"/>
              </a:endParaRPr>
            </a:p>
          </p:txBody>
        </p:sp>
        <p:sp>
          <p:nvSpPr>
            <p:cNvPr id="30" name="Rectangle 29"/>
            <p:cNvSpPr/>
            <p:nvPr/>
          </p:nvSpPr>
          <p:spPr>
            <a:xfrm>
              <a:off x="2578809" y="3605973"/>
              <a:ext cx="2837321" cy="1246692"/>
            </a:xfrm>
            <a:prstGeom prst="rect">
              <a:avLst/>
            </a:prstGeom>
            <a:noFill/>
          </p:spPr>
          <p:txBody>
            <a:bodyPr>
              <a:spAutoFit/>
            </a:bodyPr>
            <a:lstStyle/>
            <a:p>
              <a:pPr>
                <a:defRPr/>
              </a:pPr>
              <a:r>
                <a:rPr lang="en-US" sz="1500" dirty="0">
                  <a:latin typeface="Calibri" panose="020F0502020204030204" pitchFamily="34" charset="0"/>
                </a:rPr>
                <a:t>“While my "alphabet soup" has always been listed, changing that for graphic badges has </a:t>
              </a:r>
              <a:r>
                <a:rPr lang="en-US" sz="1500" b="1" dirty="0">
                  <a:solidFill>
                    <a:schemeClr val="bg2">
                      <a:lumMod val="50000"/>
                    </a:schemeClr>
                  </a:solidFill>
                  <a:latin typeface="Calibri" panose="020F0502020204030204" pitchFamily="34" charset="0"/>
                </a:rPr>
                <a:t>increased attention, comments and understanding </a:t>
              </a:r>
              <a:r>
                <a:rPr lang="en-US" sz="1500" dirty="0">
                  <a:latin typeface="Calibri" panose="020F0502020204030204" pitchFamily="34" charset="0"/>
                </a:rPr>
                <a:t>of my credentials. “</a:t>
              </a:r>
              <a:endParaRPr lang="en-US" sz="1500" dirty="0"/>
            </a:p>
          </p:txBody>
        </p:sp>
      </p:grpSp>
      <p:sp>
        <p:nvSpPr>
          <p:cNvPr id="24582" name="TextBox 5"/>
          <p:cNvSpPr txBox="1">
            <a:spLocks noChangeArrowheads="1"/>
          </p:cNvSpPr>
          <p:nvPr/>
        </p:nvSpPr>
        <p:spPr bwMode="auto">
          <a:xfrm>
            <a:off x="952501" y="4872038"/>
            <a:ext cx="10251281" cy="425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967" tIns="48983" rIns="97967" bIns="48983">
            <a:spAutoFit/>
          </a:bodyPr>
          <a:lstStyle/>
          <a:p>
            <a:pPr algn="ctr"/>
            <a:r>
              <a:rPr lang="en-US" altLang="en-US" sz="2125" b="1" dirty="0">
                <a:solidFill>
                  <a:schemeClr val="bg1"/>
                </a:solidFill>
                <a:latin typeface="Calibri" panose="020F0502020204030204" pitchFamily="34" charset="0"/>
                <a:ea typeface="MS Gothic" panose="020B0609070205080204" pitchFamily="49" charset="-128"/>
              </a:rPr>
              <a:t>Top four responses to Pearson VUE’s surveys on where badges show value:</a:t>
            </a:r>
          </a:p>
        </p:txBody>
      </p:sp>
      <p:pic>
        <p:nvPicPr>
          <p:cNvPr id="33" name="Picture 6"/>
          <p:cNvPicPr>
            <a:picLocks noChangeAspect="1"/>
          </p:cNvPicPr>
          <p:nvPr/>
        </p:nvPicPr>
        <p:blipFill>
          <a:blip r:embed="rId2" cstate="email">
            <a:extLst>
              <a:ext uri="{28A0092B-C50C-407E-A947-70E740481C1C}">
                <a14:useLocalDpi xmlns:a14="http://schemas.microsoft.com/office/drawing/2010/main"/>
              </a:ext>
            </a:extLst>
          </a:blip>
          <a:srcRect l="21255" t="19878" r="7703" b="38051"/>
          <a:stretch>
            <a:fillRect/>
          </a:stretch>
        </p:blipFill>
        <p:spPr bwMode="auto">
          <a:xfrm>
            <a:off x="9792892" y="128588"/>
            <a:ext cx="1173361"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6938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1104306" y="247651"/>
            <a:ext cx="9794081" cy="754063"/>
          </a:xfrm>
          <a:prstGeom prst="rect">
            <a:avLst/>
          </a:prstGeom>
          <a:noFill/>
          <a:ln>
            <a:noFill/>
          </a:ln>
          <a:extLst/>
        </p:spPr>
        <p:txBody>
          <a:bodyPr lIns="97967" tIns="48983" rIns="97967" bIns="48983" anchor="ct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MS PGothic" pitchFamily="34" charset="-128"/>
                <a:cs typeface="MS Gothic" pitchFamily="49" charset="-128"/>
              </a:defRPr>
            </a:lvl5pPr>
            <a:lvl6pPr marL="4572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6pPr>
            <a:lvl7pPr marL="9144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7pPr>
            <a:lvl8pPr marL="13716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8pPr>
            <a:lvl9pPr marL="1828800" algn="l" defTabSz="457200" rtl="0" eaLnBrk="0" fontAlgn="base" hangingPunct="0">
              <a:spcBef>
                <a:spcPct val="0"/>
              </a:spcBef>
              <a:spcAft>
                <a:spcPct val="0"/>
              </a:spcAft>
              <a:buClr>
                <a:srgbClr val="000000"/>
              </a:buClr>
              <a:buSzPct val="100000"/>
              <a:buFont typeface="Times New Roman" pitchFamily="18" charset="0"/>
              <a:defRPr sz="2200">
                <a:solidFill>
                  <a:srgbClr val="000000"/>
                </a:solidFill>
                <a:latin typeface="Arial" pitchFamily="34" charset="0"/>
                <a:ea typeface="MS PGothic" pitchFamily="34" charset="-128"/>
                <a:cs typeface="MS Gothic" pitchFamily="49" charset="-128"/>
              </a:defRPr>
            </a:lvl9pPr>
          </a:lstStyle>
          <a:p>
            <a:pPr>
              <a:defRPr/>
            </a:pPr>
            <a:r>
              <a:rPr lang="en-US" altLang="en-US" sz="2563" b="1" dirty="0"/>
              <a:t>IBM Open Badge Program Survey: </a:t>
            </a:r>
            <a:r>
              <a:rPr lang="en-US" altLang="en-US" sz="2563" dirty="0"/>
              <a:t>What the Badge Earners are saying about the program</a:t>
            </a:r>
          </a:p>
        </p:txBody>
      </p:sp>
      <p:sp>
        <p:nvSpPr>
          <p:cNvPr id="26627" name="Rectangle 2"/>
          <p:cNvSpPr>
            <a:spLocks noChangeArrowheads="1"/>
          </p:cNvSpPr>
          <p:nvPr/>
        </p:nvSpPr>
        <p:spPr bwMode="auto">
          <a:xfrm>
            <a:off x="5992417" y="3244849"/>
            <a:ext cx="223495" cy="2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967" tIns="48983" rIns="97967" bIns="48983">
            <a:spAutoFit/>
          </a:bodyPr>
          <a:lstStyle/>
          <a:p>
            <a:r>
              <a:rPr lang="en-US" altLang="en-US" sz="875">
                <a:ea typeface="MS Gothic" panose="020B0609070205080204" pitchFamily="49" charset="-128"/>
              </a:rPr>
              <a:t> </a:t>
            </a:r>
          </a:p>
        </p:txBody>
      </p:sp>
      <p:sp>
        <p:nvSpPr>
          <p:cNvPr id="26628" name="Rectangle 5"/>
          <p:cNvSpPr>
            <a:spLocks noChangeArrowheads="1"/>
          </p:cNvSpPr>
          <p:nvPr/>
        </p:nvSpPr>
        <p:spPr bwMode="auto">
          <a:xfrm>
            <a:off x="5992417" y="3244849"/>
            <a:ext cx="223495" cy="2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7967" tIns="48983" rIns="97967" bIns="48983">
            <a:spAutoFit/>
          </a:bodyPr>
          <a:lstStyle/>
          <a:p>
            <a:r>
              <a:rPr lang="en-US" altLang="en-US" sz="875">
                <a:ea typeface="MS Gothic" panose="020B0609070205080204" pitchFamily="49" charset="-128"/>
              </a:rPr>
              <a:t> </a:t>
            </a:r>
          </a:p>
        </p:txBody>
      </p:sp>
      <p:pic>
        <p:nvPicPr>
          <p:cNvPr id="2662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95613" y="1244601"/>
            <a:ext cx="5857875"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4255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528F4-8377-A24E-83AE-ECF440E8FE3C}"/>
              </a:ext>
            </a:extLst>
          </p:cNvPr>
          <p:cNvPicPr>
            <a:picLocks noChangeAspect="1"/>
          </p:cNvPicPr>
          <p:nvPr/>
        </p:nvPicPr>
        <p:blipFill>
          <a:blip r:embed="rId2"/>
          <a:stretch>
            <a:fillRect/>
          </a:stretch>
        </p:blipFill>
        <p:spPr>
          <a:xfrm>
            <a:off x="4127" y="506"/>
            <a:ext cx="6909139" cy="1749985"/>
          </a:xfrm>
          <a:prstGeom prst="rect">
            <a:avLst/>
          </a:prstGeom>
        </p:spPr>
      </p:pic>
      <p:sp>
        <p:nvSpPr>
          <p:cNvPr id="3" name="Google Shape;375;p74">
            <a:extLst>
              <a:ext uri="{FF2B5EF4-FFF2-40B4-BE49-F238E27FC236}">
                <a16:creationId xmlns:a16="http://schemas.microsoft.com/office/drawing/2014/main" id="{D7844718-B554-1041-8172-441126B65BB5}"/>
              </a:ext>
            </a:extLst>
          </p:cNvPr>
          <p:cNvSpPr txBox="1">
            <a:spLocks/>
          </p:cNvSpPr>
          <p:nvPr/>
        </p:nvSpPr>
        <p:spPr>
          <a:xfrm>
            <a:off x="1464908" y="1644466"/>
            <a:ext cx="10103600" cy="3950000"/>
          </a:xfrm>
          <a:prstGeom prst="rect">
            <a:avLst/>
          </a:prstGeom>
          <a:noFill/>
          <a:ln>
            <a:noFill/>
          </a:ln>
        </p:spPr>
        <p:txBody>
          <a:bodyPr spcFirstLastPara="1" vert="horz" wrap="square" lIns="110033" tIns="55000" rIns="110033" bIns="550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6390" indent="-406390">
              <a:spcBef>
                <a:spcPts val="667"/>
              </a:spcBef>
              <a:buClr>
                <a:schemeClr val="dk1"/>
              </a:buClr>
              <a:buSzPts val="2600"/>
              <a:buFont typeface="Arial"/>
              <a:buChar char="•"/>
            </a:pPr>
            <a:r>
              <a:rPr lang="en-US" sz="3467" dirty="0"/>
              <a:t>Over 19,000 credentials issued</a:t>
            </a:r>
          </a:p>
          <a:p>
            <a:pPr marL="406390" indent="-406390">
              <a:spcBef>
                <a:spcPts val="667"/>
              </a:spcBef>
              <a:buClr>
                <a:schemeClr val="dk1"/>
              </a:buClr>
              <a:buSzPts val="2600"/>
              <a:buFont typeface="Arial"/>
              <a:buChar char="•"/>
            </a:pPr>
            <a:r>
              <a:rPr lang="en-US" sz="3467" dirty="0"/>
              <a:t>Credentials for users/customers of product</a:t>
            </a:r>
          </a:p>
          <a:p>
            <a:pPr marL="406390" indent="-406390">
              <a:spcBef>
                <a:spcPts val="667"/>
              </a:spcBef>
              <a:buClr>
                <a:schemeClr val="dk1"/>
              </a:buClr>
              <a:buSzPts val="2600"/>
              <a:buFont typeface="Arial"/>
              <a:buChar char="•"/>
            </a:pPr>
            <a:r>
              <a:rPr lang="en-US" sz="3467" dirty="0"/>
              <a:t>Tied to online training</a:t>
            </a:r>
          </a:p>
          <a:p>
            <a:pPr marL="406390" indent="-406390">
              <a:spcBef>
                <a:spcPts val="667"/>
              </a:spcBef>
              <a:buClr>
                <a:schemeClr val="dk1"/>
              </a:buClr>
              <a:buSzPts val="2600"/>
              <a:buFont typeface="Arial"/>
              <a:buChar char="•"/>
            </a:pPr>
            <a:r>
              <a:rPr lang="en-US" sz="3467" dirty="0"/>
              <a:t>78% indicated they would participate again</a:t>
            </a:r>
          </a:p>
          <a:p>
            <a:pPr marL="406390" indent="-406390">
              <a:spcBef>
                <a:spcPts val="667"/>
              </a:spcBef>
              <a:buClr>
                <a:schemeClr val="dk1"/>
              </a:buClr>
              <a:buSzPts val="2600"/>
              <a:buFont typeface="Arial"/>
              <a:buChar char="•"/>
            </a:pPr>
            <a:r>
              <a:rPr lang="en-US" sz="3467" dirty="0"/>
              <a:t>83% believed it improved their skills</a:t>
            </a:r>
          </a:p>
          <a:p>
            <a:pPr marL="406390" indent="-406390">
              <a:spcBef>
                <a:spcPts val="667"/>
              </a:spcBef>
              <a:buClr>
                <a:schemeClr val="dk1"/>
              </a:buClr>
              <a:buSzPts val="2600"/>
              <a:buFont typeface="Arial"/>
              <a:buChar char="•"/>
            </a:pPr>
            <a:r>
              <a:rPr lang="en-US" sz="3467" dirty="0"/>
              <a:t>67% shared their credential online</a:t>
            </a:r>
          </a:p>
          <a:p>
            <a:pPr marL="406390" indent="-406390">
              <a:spcBef>
                <a:spcPts val="667"/>
              </a:spcBef>
              <a:buClr>
                <a:schemeClr val="dk1"/>
              </a:buClr>
              <a:buSzPts val="2600"/>
              <a:buFont typeface="Arial"/>
              <a:buChar char="•"/>
            </a:pPr>
            <a:r>
              <a:rPr lang="en-US" sz="3467" dirty="0"/>
              <a:t>93% acceptance rate</a:t>
            </a:r>
          </a:p>
          <a:p>
            <a:pPr marL="406390" indent="-406390">
              <a:spcBef>
                <a:spcPts val="667"/>
              </a:spcBef>
              <a:buClr>
                <a:schemeClr val="dk1"/>
              </a:buClr>
              <a:buSzPts val="2600"/>
              <a:buFont typeface="Arial"/>
              <a:buChar char="•"/>
            </a:pPr>
            <a:endParaRPr lang="en-US" sz="3467" dirty="0"/>
          </a:p>
          <a:p>
            <a:pPr marL="406390" indent="-406390">
              <a:spcBef>
                <a:spcPts val="667"/>
              </a:spcBef>
              <a:buClr>
                <a:schemeClr val="dk1"/>
              </a:buClr>
              <a:buSzPts val="2600"/>
              <a:buFont typeface="Arial"/>
              <a:buChar char="•"/>
            </a:pPr>
            <a:endParaRPr lang="en-US" sz="3467" dirty="0"/>
          </a:p>
          <a:p>
            <a:pPr marL="406390" indent="-406390">
              <a:spcBef>
                <a:spcPts val="667"/>
              </a:spcBef>
              <a:buClr>
                <a:schemeClr val="dk1"/>
              </a:buClr>
              <a:buSzPts val="2600"/>
              <a:buFont typeface="Arial"/>
              <a:buChar char="•"/>
            </a:pPr>
            <a:endParaRPr lang="en-US" b="1" dirty="0"/>
          </a:p>
        </p:txBody>
      </p:sp>
    </p:spTree>
    <p:extLst>
      <p:ext uri="{BB962C8B-B14F-4D97-AF65-F5344CB8AC3E}">
        <p14:creationId xmlns:p14="http://schemas.microsoft.com/office/powerpoint/2010/main" val="1899885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BE08E5-7924-D848-B4EE-33A8D0690DD8}"/>
              </a:ext>
            </a:extLst>
          </p:cNvPr>
          <p:cNvSpPr/>
          <p:nvPr/>
        </p:nvSpPr>
        <p:spPr>
          <a:xfrm>
            <a:off x="3416440" y="580284"/>
            <a:ext cx="8098971" cy="4108817"/>
          </a:xfrm>
          <a:prstGeom prst="rect">
            <a:avLst/>
          </a:prstGeom>
        </p:spPr>
        <p:txBody>
          <a:bodyPr wrap="square">
            <a:spAutoFit/>
          </a:bodyPr>
          <a:lstStyle/>
          <a:p>
            <a:pPr algn="ctr"/>
            <a:r>
              <a:rPr lang="en-US" sz="4800" b="1" i="0" u="none" strike="noStrike" dirty="0">
                <a:solidFill>
                  <a:srgbClr val="000000"/>
                </a:solidFill>
                <a:effectLst/>
                <a:latin typeface="Calibri" panose="020F0502020204030204" pitchFamily="34" charset="0"/>
              </a:rPr>
              <a:t>Five Badge Systems</a:t>
            </a:r>
          </a:p>
          <a:p>
            <a:pPr algn="ctr"/>
            <a:endParaRPr lang="en-US" sz="4800" b="0" dirty="0">
              <a:effectLst/>
            </a:endParaRPr>
          </a:p>
          <a:p>
            <a:pPr fontAlgn="base">
              <a:spcBef>
                <a:spcPts val="600"/>
              </a:spcBef>
              <a:buFont typeface="+mj-lt"/>
              <a:buAutoNum type="arabicPeriod"/>
            </a:pPr>
            <a:r>
              <a:rPr lang="en-US" sz="3200" dirty="0">
                <a:solidFill>
                  <a:srgbClr val="000000"/>
                </a:solidFill>
                <a:latin typeface="Calibri" panose="020F0502020204030204" pitchFamily="34" charset="0"/>
              </a:rPr>
              <a:t>Technology Skills for Teachers (+ consortium)</a:t>
            </a:r>
            <a:endParaRPr lang="en-US" sz="3200" dirty="0">
              <a:solidFill>
                <a:srgbClr val="000000"/>
              </a:solidFill>
              <a:latin typeface="Arial" panose="020B0604020202020204" pitchFamily="34" charset="0"/>
            </a:endParaRPr>
          </a:p>
          <a:p>
            <a:pPr fontAlgn="base">
              <a:buFont typeface="+mj-lt"/>
              <a:buAutoNum type="arabicPeriod"/>
            </a:pPr>
            <a:r>
              <a:rPr lang="en-US" sz="3200" dirty="0">
                <a:solidFill>
                  <a:srgbClr val="000000"/>
                </a:solidFill>
                <a:latin typeface="Calibri" panose="020F0502020204030204" pitchFamily="34" charset="0"/>
              </a:rPr>
              <a:t>Faculty Professional Development</a:t>
            </a:r>
            <a:endParaRPr lang="en-US" sz="3200" dirty="0">
              <a:solidFill>
                <a:srgbClr val="000000"/>
              </a:solidFill>
              <a:latin typeface="Arial" panose="020B0604020202020204" pitchFamily="34" charset="0"/>
            </a:endParaRPr>
          </a:p>
          <a:p>
            <a:pPr fontAlgn="base">
              <a:buFont typeface="+mj-lt"/>
              <a:buAutoNum type="arabicPeriod"/>
            </a:pPr>
            <a:r>
              <a:rPr lang="en-US" sz="3200" dirty="0">
                <a:solidFill>
                  <a:srgbClr val="000000"/>
                </a:solidFill>
                <a:latin typeface="Calibri" panose="020F0502020204030204" pitchFamily="34" charset="0"/>
              </a:rPr>
              <a:t>Academic Writing Skills</a:t>
            </a:r>
            <a:endParaRPr lang="en-US" sz="3200" dirty="0">
              <a:solidFill>
                <a:srgbClr val="000000"/>
              </a:solidFill>
              <a:latin typeface="Arial" panose="020B0604020202020204" pitchFamily="34" charset="0"/>
            </a:endParaRPr>
          </a:p>
          <a:p>
            <a:pPr fontAlgn="base">
              <a:buFont typeface="+mj-lt"/>
              <a:buAutoNum type="arabicPeriod"/>
            </a:pPr>
            <a:r>
              <a:rPr lang="en-US" sz="3200" dirty="0">
                <a:solidFill>
                  <a:srgbClr val="000000"/>
                </a:solidFill>
                <a:latin typeface="Calibri" panose="020F0502020204030204" pitchFamily="34" charset="0"/>
              </a:rPr>
              <a:t>Optional Student Technology Training</a:t>
            </a:r>
            <a:endParaRPr lang="en-US" sz="3200" dirty="0">
              <a:solidFill>
                <a:srgbClr val="000000"/>
              </a:solidFill>
              <a:latin typeface="Arial" panose="020B0604020202020204" pitchFamily="34" charset="0"/>
            </a:endParaRPr>
          </a:p>
          <a:p>
            <a:pPr fontAlgn="base">
              <a:buFont typeface="+mj-lt"/>
              <a:buAutoNum type="arabicPeriod"/>
            </a:pPr>
            <a:r>
              <a:rPr lang="en-US" sz="3200" dirty="0">
                <a:solidFill>
                  <a:srgbClr val="000000"/>
                </a:solidFill>
                <a:latin typeface="Calibri" panose="020F0502020204030204" pitchFamily="34" charset="0"/>
              </a:rPr>
              <a:t>Design Thinking</a:t>
            </a:r>
            <a:endParaRPr lang="en-US" sz="3200" dirty="0">
              <a:solidFill>
                <a:srgbClr val="000000"/>
              </a:solidFill>
              <a:latin typeface="Arial" panose="020B0604020202020204" pitchFamily="34" charset="0"/>
            </a:endParaRPr>
          </a:p>
        </p:txBody>
      </p:sp>
      <p:pic>
        <p:nvPicPr>
          <p:cNvPr id="4" name="Picture 3">
            <a:extLst>
              <a:ext uri="{FF2B5EF4-FFF2-40B4-BE49-F238E27FC236}">
                <a16:creationId xmlns:a16="http://schemas.microsoft.com/office/drawing/2014/main" id="{B3FBDA5C-73DC-954B-A715-94C73B0D273C}"/>
              </a:ext>
            </a:extLst>
          </p:cNvPr>
          <p:cNvPicPr>
            <a:picLocks noChangeAspect="1"/>
          </p:cNvPicPr>
          <p:nvPr/>
        </p:nvPicPr>
        <p:blipFill>
          <a:blip r:embed="rId2"/>
          <a:stretch>
            <a:fillRect/>
          </a:stretch>
        </p:blipFill>
        <p:spPr>
          <a:xfrm>
            <a:off x="190919" y="90435"/>
            <a:ext cx="2712218" cy="2712218"/>
          </a:xfrm>
          <a:prstGeom prst="rect">
            <a:avLst/>
          </a:prstGeom>
        </p:spPr>
      </p:pic>
    </p:spTree>
    <p:extLst>
      <p:ext uri="{BB962C8B-B14F-4D97-AF65-F5344CB8AC3E}">
        <p14:creationId xmlns:p14="http://schemas.microsoft.com/office/powerpoint/2010/main" val="3775591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74"/>
          <p:cNvSpPr/>
          <p:nvPr/>
        </p:nvSpPr>
        <p:spPr>
          <a:xfrm>
            <a:off x="9642592" y="257969"/>
            <a:ext cx="2605600" cy="703600"/>
          </a:xfrm>
          <a:custGeom>
            <a:avLst/>
            <a:gdLst/>
            <a:ahLst/>
            <a:cxnLst/>
            <a:rect l="0" t="0" r="0" b="0"/>
            <a:pathLst>
              <a:path w="120000" h="120000" extrusionOk="0">
                <a:moveTo>
                  <a:pt x="0" y="19542"/>
                </a:moveTo>
                <a:cubicBezTo>
                  <a:pt x="0" y="14359"/>
                  <a:pt x="237" y="9388"/>
                  <a:pt x="659" y="5723"/>
                </a:cubicBezTo>
                <a:cubicBezTo>
                  <a:pt x="1082" y="2059"/>
                  <a:pt x="1655" y="0"/>
                  <a:pt x="2252" y="0"/>
                </a:cubicBezTo>
                <a:lnTo>
                  <a:pt x="119946" y="0"/>
                </a:lnTo>
                <a:cubicBezTo>
                  <a:pt x="120000" y="82552"/>
                  <a:pt x="119922" y="29705"/>
                  <a:pt x="119946" y="120000"/>
                </a:cubicBezTo>
                <a:lnTo>
                  <a:pt x="2252" y="117251"/>
                </a:lnTo>
                <a:cubicBezTo>
                  <a:pt x="1655" y="117251"/>
                  <a:pt x="1082" y="115192"/>
                  <a:pt x="659" y="111528"/>
                </a:cubicBezTo>
                <a:cubicBezTo>
                  <a:pt x="237" y="107863"/>
                  <a:pt x="0" y="102892"/>
                  <a:pt x="0" y="97709"/>
                </a:cubicBezTo>
                <a:cubicBezTo>
                  <a:pt x="0" y="71653"/>
                  <a:pt x="0" y="45598"/>
                  <a:pt x="0" y="19542"/>
                </a:cubicBezTo>
                <a:close/>
              </a:path>
            </a:pathLst>
          </a:custGeom>
          <a:solidFill>
            <a:srgbClr val="17375E"/>
          </a:solidFill>
          <a:ln w="101600" cap="flat" cmpd="sng">
            <a:solidFill>
              <a:srgbClr val="A6A6A6"/>
            </a:solidFill>
            <a:prstDash val="solid"/>
            <a:miter lim="8000"/>
            <a:headEnd type="none" w="sm" len="sm"/>
            <a:tailEnd type="none" w="sm" len="sm"/>
          </a:ln>
          <a:effectLst>
            <a:outerShdw blurRad="63500" dist="38100" dir="5400000">
              <a:srgbClr val="000000">
                <a:alpha val="39610"/>
              </a:srgbClr>
            </a:outerShdw>
          </a:effectLst>
        </p:spPr>
        <p:txBody>
          <a:bodyPr spcFirstLastPara="1" wrap="square" lIns="64200" tIns="32100" rIns="64200" bIns="32100" anchor="ctr" anchorCtr="0">
            <a:noAutofit/>
          </a:bodyPr>
          <a:lstStyle/>
          <a:p>
            <a:endParaRPr sz="2133">
              <a:solidFill>
                <a:schemeClr val="dk1"/>
              </a:solidFill>
              <a:latin typeface="Calibri"/>
              <a:ea typeface="Calibri"/>
              <a:cs typeface="Calibri"/>
              <a:sym typeface="Calibri"/>
            </a:endParaRPr>
          </a:p>
        </p:txBody>
      </p:sp>
      <p:sp>
        <p:nvSpPr>
          <p:cNvPr id="374" name="Google Shape;374;p74"/>
          <p:cNvSpPr txBox="1"/>
          <p:nvPr/>
        </p:nvSpPr>
        <p:spPr>
          <a:xfrm>
            <a:off x="9767241" y="380008"/>
            <a:ext cx="2169600" cy="481200"/>
          </a:xfrm>
          <a:prstGeom prst="rect">
            <a:avLst/>
          </a:prstGeom>
          <a:noFill/>
          <a:ln>
            <a:noFill/>
          </a:ln>
        </p:spPr>
        <p:txBody>
          <a:bodyPr spcFirstLastPara="1" wrap="square" lIns="64200" tIns="32100" rIns="64200" bIns="32100" anchor="t" anchorCtr="0">
            <a:noAutofit/>
          </a:bodyPr>
          <a:lstStyle/>
          <a:p>
            <a:pPr>
              <a:buClr>
                <a:schemeClr val="lt1"/>
              </a:buClr>
            </a:pPr>
            <a:r>
              <a:rPr lang="en" sz="3067" b="1" dirty="0">
                <a:solidFill>
                  <a:schemeClr val="lt1"/>
                </a:solidFill>
                <a:latin typeface="Calibri"/>
                <a:ea typeface="Calibri"/>
                <a:cs typeface="Calibri"/>
                <a:sym typeface="Calibri"/>
              </a:rPr>
              <a:t>My Context</a:t>
            </a:r>
            <a:endParaRPr sz="933" dirty="0"/>
          </a:p>
        </p:txBody>
      </p:sp>
      <p:sp>
        <p:nvSpPr>
          <p:cNvPr id="375" name="Google Shape;375;p74"/>
          <p:cNvSpPr txBox="1">
            <a:spLocks noGrp="1"/>
          </p:cNvSpPr>
          <p:nvPr>
            <p:ph type="body" idx="1"/>
          </p:nvPr>
        </p:nvSpPr>
        <p:spPr>
          <a:xfrm>
            <a:off x="1334279" y="1132000"/>
            <a:ext cx="10103600" cy="3950000"/>
          </a:xfrm>
          <a:prstGeom prst="rect">
            <a:avLst/>
          </a:prstGeom>
          <a:noFill/>
          <a:ln>
            <a:noFill/>
          </a:ln>
        </p:spPr>
        <p:txBody>
          <a:bodyPr spcFirstLastPara="1" vert="horz" wrap="square" lIns="110033" tIns="55000" rIns="110033" bIns="55000" rtlCol="0" anchor="t" anchorCtr="0">
            <a:noAutofit/>
          </a:bodyPr>
          <a:lstStyle/>
          <a:p>
            <a:pPr marL="406390" indent="-406390">
              <a:spcBef>
                <a:spcPts val="0"/>
              </a:spcBef>
              <a:buClr>
                <a:schemeClr val="dk1"/>
              </a:buClr>
              <a:buNone/>
            </a:pPr>
            <a:r>
              <a:rPr lang="en" sz="3067" b="1" dirty="0">
                <a:solidFill>
                  <a:schemeClr val="dk1"/>
                </a:solidFill>
                <a:latin typeface="Calibri"/>
                <a:ea typeface="Calibri"/>
                <a:cs typeface="Calibri"/>
                <a:sym typeface="Calibri"/>
              </a:rPr>
              <a:t>Technology Skills for Teachers in Training</a:t>
            </a:r>
            <a:endParaRPr sz="3067" dirty="0">
              <a:solidFill>
                <a:schemeClr val="dk1"/>
              </a:solidFill>
              <a:latin typeface="Calibri"/>
              <a:ea typeface="Calibri"/>
              <a:cs typeface="Calibri"/>
              <a:sym typeface="Calibri"/>
            </a:endParaRPr>
          </a:p>
          <a:p>
            <a:pPr marL="406390" indent="-406390">
              <a:spcBef>
                <a:spcPts val="667"/>
              </a:spcBef>
              <a:buClr>
                <a:schemeClr val="dk1"/>
              </a:buClr>
              <a:buSzPts val="2600"/>
              <a:buFont typeface="Arial"/>
              <a:buChar char="•"/>
            </a:pPr>
            <a:r>
              <a:rPr lang="en" sz="3467" dirty="0"/>
              <a:t>2012</a:t>
            </a:r>
            <a:endParaRPr sz="3467" dirty="0"/>
          </a:p>
          <a:p>
            <a:pPr marL="406390" indent="-406390">
              <a:spcBef>
                <a:spcPts val="667"/>
              </a:spcBef>
              <a:buClr>
                <a:schemeClr val="dk1"/>
              </a:buClr>
              <a:buSzPts val="2600"/>
              <a:buFont typeface="Arial"/>
              <a:buChar char="•"/>
            </a:pPr>
            <a:r>
              <a:rPr lang="en" sz="3467" dirty="0">
                <a:solidFill>
                  <a:schemeClr val="dk1"/>
                </a:solidFill>
                <a:latin typeface="Calibri"/>
                <a:ea typeface="Calibri"/>
                <a:cs typeface="Calibri"/>
                <a:sym typeface="Calibri"/>
              </a:rPr>
              <a:t>One class, 1</a:t>
            </a:r>
            <a:r>
              <a:rPr lang="en" sz="3467" dirty="0"/>
              <a:t> credit</a:t>
            </a:r>
            <a:endParaRPr dirty="0"/>
          </a:p>
          <a:p>
            <a:pPr marL="406390" indent="-406390">
              <a:spcBef>
                <a:spcPts val="667"/>
              </a:spcBef>
              <a:buClr>
                <a:schemeClr val="dk1"/>
              </a:buClr>
              <a:buSzPts val="2600"/>
              <a:buFont typeface="Arial"/>
              <a:buChar char="•"/>
            </a:pPr>
            <a:r>
              <a:rPr lang="en" sz="3467" dirty="0"/>
              <a:t>15+ potential majors, d</a:t>
            </a:r>
            <a:r>
              <a:rPr lang="en" sz="3467" dirty="0">
                <a:solidFill>
                  <a:schemeClr val="dk1"/>
                </a:solidFill>
                <a:latin typeface="Calibri"/>
                <a:ea typeface="Calibri"/>
                <a:cs typeface="Calibri"/>
                <a:sym typeface="Calibri"/>
              </a:rPr>
              <a:t>ifferent abilities &amp; needs</a:t>
            </a:r>
            <a:endParaRPr sz="3467" dirty="0">
              <a:solidFill>
                <a:schemeClr val="dk1"/>
              </a:solidFill>
              <a:latin typeface="Calibri"/>
              <a:ea typeface="Calibri"/>
              <a:cs typeface="Calibri"/>
              <a:sym typeface="Calibri"/>
            </a:endParaRPr>
          </a:p>
          <a:p>
            <a:pPr marL="406390" indent="-406390">
              <a:spcBef>
                <a:spcPts val="667"/>
              </a:spcBef>
              <a:buClr>
                <a:schemeClr val="dk1"/>
              </a:buClr>
              <a:buSzPts val="2600"/>
              <a:buFont typeface="Arial"/>
              <a:buChar char="•"/>
            </a:pPr>
            <a:r>
              <a:rPr lang="en" sz="3467" dirty="0"/>
              <a:t>Taught by different departments</a:t>
            </a:r>
            <a:endParaRPr sz="3467" dirty="0"/>
          </a:p>
          <a:p>
            <a:pPr marL="406390" indent="-406390">
              <a:spcBef>
                <a:spcPts val="667"/>
              </a:spcBef>
              <a:buClr>
                <a:schemeClr val="dk1"/>
              </a:buClr>
              <a:buSzPts val="2600"/>
              <a:buFont typeface="Arial"/>
              <a:buChar char="•"/>
            </a:pPr>
            <a:r>
              <a:rPr lang="en" sz="3467" dirty="0"/>
              <a:t>Required prerequisite skills</a:t>
            </a:r>
            <a:endParaRPr sz="3467" dirty="0"/>
          </a:p>
          <a:p>
            <a:pPr marL="406390" indent="-406390">
              <a:spcBef>
                <a:spcPts val="667"/>
              </a:spcBef>
              <a:buClr>
                <a:schemeClr val="dk1"/>
              </a:buClr>
              <a:buSzPts val="2600"/>
              <a:buFont typeface="Arial"/>
              <a:buChar char="•"/>
            </a:pPr>
            <a:r>
              <a:rPr lang="en" sz="3467" b="1" dirty="0">
                <a:solidFill>
                  <a:schemeClr val="dk1"/>
                </a:solidFill>
              </a:rPr>
              <a:t>How do we provide personalized learning opportunities?</a:t>
            </a:r>
            <a:endParaRPr b="1" dirty="0"/>
          </a:p>
          <a:p>
            <a:pPr marL="406390" indent="-406390">
              <a:spcBef>
                <a:spcPts val="667"/>
              </a:spcBef>
              <a:buClr>
                <a:schemeClr val="dk1"/>
              </a:buClr>
              <a:buSzPts val="2600"/>
              <a:buFont typeface="Arial"/>
              <a:buChar char="•"/>
            </a:pPr>
            <a:r>
              <a:rPr lang="en" sz="3467" b="1" dirty="0">
                <a:solidFill>
                  <a:schemeClr val="dk1"/>
                </a:solidFill>
              </a:rPr>
              <a:t>How do we provide extension beyond the course?</a:t>
            </a:r>
            <a:endParaRPr b="1" dirty="0"/>
          </a:p>
        </p:txBody>
      </p:sp>
    </p:spTree>
    <p:extLst>
      <p:ext uri="{BB962C8B-B14F-4D97-AF65-F5344CB8AC3E}">
        <p14:creationId xmlns:p14="http://schemas.microsoft.com/office/powerpoint/2010/main" val="1538831265"/>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76"/>
          <p:cNvSpPr txBox="1">
            <a:spLocks noGrp="1"/>
          </p:cNvSpPr>
          <p:nvPr>
            <p:ph type="body" idx="1"/>
          </p:nvPr>
        </p:nvSpPr>
        <p:spPr>
          <a:xfrm>
            <a:off x="1260833" y="697067"/>
            <a:ext cx="9774800" cy="5316000"/>
          </a:xfrm>
          <a:prstGeom prst="rect">
            <a:avLst/>
          </a:prstGeom>
        </p:spPr>
        <p:txBody>
          <a:bodyPr spcFirstLastPara="1" vert="horz" wrap="square" lIns="64200" tIns="64200" rIns="64200" bIns="64200" rtlCol="0" anchor="t" anchorCtr="0">
            <a:noAutofit/>
          </a:bodyPr>
          <a:lstStyle/>
          <a:p>
            <a:pPr marL="406390" indent="-186262" algn="ctr">
              <a:spcBef>
                <a:spcPts val="667"/>
              </a:spcBef>
              <a:buNone/>
            </a:pPr>
            <a:r>
              <a:rPr lang="en"/>
              <a:t>“Professor, my principal wants to have me lead on a technology initiative. Can you email him and tell him what my technology skills are?”</a:t>
            </a:r>
            <a:endParaRPr/>
          </a:p>
        </p:txBody>
      </p:sp>
    </p:spTree>
    <p:extLst>
      <p:ext uri="{BB962C8B-B14F-4D97-AF65-F5344CB8AC3E}">
        <p14:creationId xmlns:p14="http://schemas.microsoft.com/office/powerpoint/2010/main" val="2010764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F0112-5515-C04A-A0FA-AD14AC3222B8}"/>
              </a:ext>
            </a:extLst>
          </p:cNvPr>
          <p:cNvSpPr>
            <a:spLocks noGrp="1"/>
          </p:cNvSpPr>
          <p:nvPr>
            <p:ph type="title"/>
          </p:nvPr>
        </p:nvSpPr>
        <p:spPr/>
        <p:txBody>
          <a:bodyPr/>
          <a:lstStyle/>
          <a:p>
            <a:r>
              <a:rPr lang="en-US" b="1" dirty="0"/>
              <a:t>BYU </a:t>
            </a:r>
            <a:r>
              <a:rPr lang="en-US" b="1" dirty="0" err="1"/>
              <a:t>EdTec</a:t>
            </a:r>
            <a:r>
              <a:rPr lang="en-US" b="1" dirty="0"/>
              <a:t> Badges</a:t>
            </a:r>
          </a:p>
        </p:txBody>
      </p:sp>
      <p:pic>
        <p:nvPicPr>
          <p:cNvPr id="6" name="Picture 5">
            <a:extLst>
              <a:ext uri="{FF2B5EF4-FFF2-40B4-BE49-F238E27FC236}">
                <a16:creationId xmlns:a16="http://schemas.microsoft.com/office/drawing/2014/main" id="{A2D259A5-D2F0-8046-86CE-4A71141B2C9F}"/>
              </a:ext>
            </a:extLst>
          </p:cNvPr>
          <p:cNvPicPr>
            <a:picLocks noChangeAspect="1"/>
          </p:cNvPicPr>
          <p:nvPr/>
        </p:nvPicPr>
        <p:blipFill>
          <a:blip r:embed="rId2"/>
          <a:stretch>
            <a:fillRect/>
          </a:stretch>
        </p:blipFill>
        <p:spPr>
          <a:xfrm>
            <a:off x="0" y="293665"/>
            <a:ext cx="12192000" cy="6270671"/>
          </a:xfrm>
          <a:prstGeom prst="rect">
            <a:avLst/>
          </a:prstGeom>
        </p:spPr>
      </p:pic>
    </p:spTree>
    <p:extLst>
      <p:ext uri="{BB962C8B-B14F-4D97-AF65-F5344CB8AC3E}">
        <p14:creationId xmlns:p14="http://schemas.microsoft.com/office/powerpoint/2010/main" val="2771144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80"/>
          <p:cNvPicPr preferRelativeResize="0"/>
          <p:nvPr/>
        </p:nvPicPr>
        <p:blipFill>
          <a:blip r:embed="rId3">
            <a:alphaModFix/>
          </a:blip>
          <a:stretch>
            <a:fillRect/>
          </a:stretch>
        </p:blipFill>
        <p:spPr>
          <a:xfrm>
            <a:off x="952500" y="0"/>
            <a:ext cx="10287000" cy="6858000"/>
          </a:xfrm>
          <a:prstGeom prst="rect">
            <a:avLst/>
          </a:prstGeom>
          <a:noFill/>
          <a:ln>
            <a:noFill/>
          </a:ln>
        </p:spPr>
      </p:pic>
    </p:spTree>
    <p:extLst>
      <p:ext uri="{BB962C8B-B14F-4D97-AF65-F5344CB8AC3E}">
        <p14:creationId xmlns:p14="http://schemas.microsoft.com/office/powerpoint/2010/main" val="2515534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82"/>
          <p:cNvPicPr preferRelativeResize="0"/>
          <p:nvPr/>
        </p:nvPicPr>
        <p:blipFill>
          <a:blip r:embed="rId3">
            <a:alphaModFix/>
          </a:blip>
          <a:stretch>
            <a:fillRect/>
          </a:stretch>
        </p:blipFill>
        <p:spPr>
          <a:xfrm>
            <a:off x="952500" y="0"/>
            <a:ext cx="10287000" cy="6858000"/>
          </a:xfrm>
          <a:prstGeom prst="rect">
            <a:avLst/>
          </a:prstGeom>
          <a:noFill/>
          <a:ln>
            <a:noFill/>
          </a:ln>
        </p:spPr>
      </p:pic>
    </p:spTree>
    <p:extLst>
      <p:ext uri="{BB962C8B-B14F-4D97-AF65-F5344CB8AC3E}">
        <p14:creationId xmlns:p14="http://schemas.microsoft.com/office/powerpoint/2010/main" val="2966007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C054-3D07-0A43-AA3E-71F19D6935DB}"/>
              </a:ext>
            </a:extLst>
          </p:cNvPr>
          <p:cNvSpPr>
            <a:spLocks noGrp="1"/>
          </p:cNvSpPr>
          <p:nvPr>
            <p:ph type="title"/>
          </p:nvPr>
        </p:nvSpPr>
        <p:spPr/>
        <p:txBody>
          <a:bodyPr>
            <a:normAutofit/>
          </a:bodyPr>
          <a:lstStyle/>
          <a:p>
            <a:pPr algn="ctr"/>
            <a:r>
              <a:rPr lang="en-US" sz="4800" b="1" dirty="0"/>
              <a:t>Lifelong learning is required.</a:t>
            </a:r>
          </a:p>
        </p:txBody>
      </p:sp>
      <p:pic>
        <p:nvPicPr>
          <p:cNvPr id="1026" name="Picture 2" descr="Image result for Lifelong learning">
            <a:extLst>
              <a:ext uri="{FF2B5EF4-FFF2-40B4-BE49-F238E27FC236}">
                <a16:creationId xmlns:a16="http://schemas.microsoft.com/office/drawing/2014/main" id="{3111B0AC-6956-0041-A4EF-9DF6677AC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7413"/>
            <a:ext cx="12192000" cy="43703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0D4751-67D2-E749-8252-A852C5488BE6}"/>
              </a:ext>
            </a:extLst>
          </p:cNvPr>
          <p:cNvSpPr txBox="1"/>
          <p:nvPr/>
        </p:nvSpPr>
        <p:spPr>
          <a:xfrm>
            <a:off x="9073662" y="6488668"/>
            <a:ext cx="3118338" cy="369332"/>
          </a:xfrm>
          <a:prstGeom prst="rect">
            <a:avLst/>
          </a:prstGeom>
          <a:noFill/>
        </p:spPr>
        <p:txBody>
          <a:bodyPr wrap="square" rtlCol="0">
            <a:spAutoFit/>
          </a:bodyPr>
          <a:lstStyle/>
          <a:p>
            <a:r>
              <a:rPr lang="en-US" dirty="0"/>
              <a:t>The Economist, Jan 14, 2017</a:t>
            </a:r>
          </a:p>
        </p:txBody>
      </p:sp>
    </p:spTree>
    <p:extLst>
      <p:ext uri="{BB962C8B-B14F-4D97-AF65-F5344CB8AC3E}">
        <p14:creationId xmlns:p14="http://schemas.microsoft.com/office/powerpoint/2010/main" val="1809063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2" name="Google Shape;752;p119" descr="737212_10151440304655466_257151114_o.jpg"/>
          <p:cNvSpPr/>
          <p:nvPr/>
        </p:nvSpPr>
        <p:spPr>
          <a:xfrm>
            <a:off x="207433" y="-192617"/>
            <a:ext cx="406400" cy="406401"/>
          </a:xfrm>
          <a:prstGeom prst="rect">
            <a:avLst/>
          </a:prstGeom>
          <a:noFill/>
          <a:ln>
            <a:noFill/>
          </a:ln>
        </p:spPr>
        <p:txBody>
          <a:bodyPr spcFirstLastPara="1" wrap="square" lIns="121900" tIns="60933" rIns="121900" bIns="60933" anchor="t" anchorCtr="0">
            <a:noAutofit/>
          </a:bodyPr>
          <a:lstStyle/>
          <a:p>
            <a:pPr>
              <a:buClr>
                <a:srgbClr val="000000"/>
              </a:buClr>
            </a:pPr>
            <a:endParaRPr sz="1867">
              <a:solidFill>
                <a:srgbClr val="000000"/>
              </a:solidFill>
              <a:latin typeface="Arial"/>
              <a:ea typeface="Arial"/>
              <a:cs typeface="Arial"/>
              <a:sym typeface="Arial"/>
            </a:endParaRPr>
          </a:p>
        </p:txBody>
      </p:sp>
      <p:sp>
        <p:nvSpPr>
          <p:cNvPr id="753" name="Google Shape;753;p119" descr="737212_10151440304655466_257151114_o.jpg"/>
          <p:cNvSpPr/>
          <p:nvPr/>
        </p:nvSpPr>
        <p:spPr>
          <a:xfrm>
            <a:off x="207433" y="-192617"/>
            <a:ext cx="406400" cy="406401"/>
          </a:xfrm>
          <a:prstGeom prst="rect">
            <a:avLst/>
          </a:prstGeom>
          <a:noFill/>
          <a:ln>
            <a:noFill/>
          </a:ln>
        </p:spPr>
        <p:txBody>
          <a:bodyPr spcFirstLastPara="1" wrap="square" lIns="121900" tIns="60933" rIns="121900" bIns="60933" anchor="t" anchorCtr="0">
            <a:noAutofit/>
          </a:bodyPr>
          <a:lstStyle/>
          <a:p>
            <a:pPr>
              <a:buClr>
                <a:srgbClr val="000000"/>
              </a:buClr>
            </a:pPr>
            <a:endParaRPr sz="1867">
              <a:solidFill>
                <a:srgbClr val="000000"/>
              </a:solidFill>
              <a:latin typeface="Arial"/>
              <a:ea typeface="Arial"/>
              <a:cs typeface="Arial"/>
              <a:sym typeface="Arial"/>
            </a:endParaRPr>
          </a:p>
        </p:txBody>
      </p:sp>
      <p:pic>
        <p:nvPicPr>
          <p:cNvPr id="754" name="Google Shape;754;p119"/>
          <p:cNvPicPr preferRelativeResize="0"/>
          <p:nvPr/>
        </p:nvPicPr>
        <p:blipFill rotWithShape="1">
          <a:blip r:embed="rId3">
            <a:alphaModFix/>
          </a:blip>
          <a:srcRect r="15225"/>
          <a:stretch/>
        </p:blipFill>
        <p:spPr>
          <a:xfrm>
            <a:off x="3404276" y="353760"/>
            <a:ext cx="3758200" cy="1258340"/>
          </a:xfrm>
          <a:prstGeom prst="rect">
            <a:avLst/>
          </a:prstGeom>
          <a:noFill/>
          <a:ln>
            <a:noFill/>
          </a:ln>
        </p:spPr>
      </p:pic>
      <p:pic>
        <p:nvPicPr>
          <p:cNvPr id="755" name="Google Shape;755;p119"/>
          <p:cNvPicPr preferRelativeResize="0"/>
          <p:nvPr/>
        </p:nvPicPr>
        <p:blipFill>
          <a:blip r:embed="rId4">
            <a:alphaModFix/>
          </a:blip>
          <a:stretch>
            <a:fillRect/>
          </a:stretch>
        </p:blipFill>
        <p:spPr>
          <a:xfrm>
            <a:off x="8025533" y="-2425633"/>
            <a:ext cx="2032000" cy="2032000"/>
          </a:xfrm>
          <a:prstGeom prst="rect">
            <a:avLst/>
          </a:prstGeom>
          <a:noFill/>
          <a:ln>
            <a:noFill/>
          </a:ln>
        </p:spPr>
      </p:pic>
      <p:pic>
        <p:nvPicPr>
          <p:cNvPr id="756" name="Google Shape;756;p119"/>
          <p:cNvPicPr preferRelativeResize="0"/>
          <p:nvPr/>
        </p:nvPicPr>
        <p:blipFill>
          <a:blip r:embed="rId5">
            <a:alphaModFix/>
          </a:blip>
          <a:stretch>
            <a:fillRect/>
          </a:stretch>
        </p:blipFill>
        <p:spPr>
          <a:xfrm>
            <a:off x="4342000" y="5361738"/>
            <a:ext cx="3758200" cy="1375497"/>
          </a:xfrm>
          <a:prstGeom prst="rect">
            <a:avLst/>
          </a:prstGeom>
          <a:noFill/>
          <a:ln>
            <a:noFill/>
          </a:ln>
        </p:spPr>
      </p:pic>
      <p:pic>
        <p:nvPicPr>
          <p:cNvPr id="757" name="Google Shape;757;p119"/>
          <p:cNvPicPr preferRelativeResize="0"/>
          <p:nvPr/>
        </p:nvPicPr>
        <p:blipFill>
          <a:blip r:embed="rId6">
            <a:alphaModFix/>
          </a:blip>
          <a:stretch>
            <a:fillRect/>
          </a:stretch>
        </p:blipFill>
        <p:spPr>
          <a:xfrm>
            <a:off x="440367" y="596100"/>
            <a:ext cx="2032000" cy="2032000"/>
          </a:xfrm>
          <a:prstGeom prst="rect">
            <a:avLst/>
          </a:prstGeom>
          <a:noFill/>
          <a:ln>
            <a:noFill/>
          </a:ln>
        </p:spPr>
      </p:pic>
      <p:pic>
        <p:nvPicPr>
          <p:cNvPr id="758" name="Google Shape;758;p119"/>
          <p:cNvPicPr preferRelativeResize="0"/>
          <p:nvPr/>
        </p:nvPicPr>
        <p:blipFill>
          <a:blip r:embed="rId7">
            <a:alphaModFix/>
          </a:blip>
          <a:stretch>
            <a:fillRect/>
          </a:stretch>
        </p:blipFill>
        <p:spPr>
          <a:xfrm>
            <a:off x="8635017" y="5260267"/>
            <a:ext cx="3339623" cy="1375500"/>
          </a:xfrm>
          <a:prstGeom prst="rect">
            <a:avLst/>
          </a:prstGeom>
          <a:noFill/>
          <a:ln>
            <a:noFill/>
          </a:ln>
        </p:spPr>
      </p:pic>
      <p:pic>
        <p:nvPicPr>
          <p:cNvPr id="759" name="Google Shape;759;p119" descr="Official PSU university mark1.jpg"/>
          <p:cNvPicPr preferRelativeResize="0"/>
          <p:nvPr/>
        </p:nvPicPr>
        <p:blipFill>
          <a:blip r:embed="rId8">
            <a:alphaModFix/>
          </a:blip>
          <a:stretch>
            <a:fillRect/>
          </a:stretch>
        </p:blipFill>
        <p:spPr>
          <a:xfrm>
            <a:off x="5730233" y="2508834"/>
            <a:ext cx="3665003" cy="1149900"/>
          </a:xfrm>
          <a:prstGeom prst="rect">
            <a:avLst/>
          </a:prstGeom>
          <a:noFill/>
          <a:ln>
            <a:noFill/>
          </a:ln>
        </p:spPr>
      </p:pic>
      <p:pic>
        <p:nvPicPr>
          <p:cNvPr id="760" name="Google Shape;760;p119" descr="Ens8Ytl0.jpg"/>
          <p:cNvPicPr preferRelativeResize="0"/>
          <p:nvPr/>
        </p:nvPicPr>
        <p:blipFill>
          <a:blip r:embed="rId9">
            <a:alphaModFix/>
          </a:blip>
          <a:stretch>
            <a:fillRect/>
          </a:stretch>
        </p:blipFill>
        <p:spPr>
          <a:xfrm>
            <a:off x="9395234" y="412051"/>
            <a:ext cx="2400101" cy="2400101"/>
          </a:xfrm>
          <a:prstGeom prst="rect">
            <a:avLst/>
          </a:prstGeom>
          <a:noFill/>
          <a:ln>
            <a:noFill/>
          </a:ln>
        </p:spPr>
      </p:pic>
      <p:pic>
        <p:nvPicPr>
          <p:cNvPr id="761" name="Google Shape;761;p119" descr="uofmpreferred2crgb.png"/>
          <p:cNvPicPr preferRelativeResize="0"/>
          <p:nvPr/>
        </p:nvPicPr>
        <p:blipFill>
          <a:blip r:embed="rId10">
            <a:alphaModFix/>
          </a:blip>
          <a:stretch>
            <a:fillRect/>
          </a:stretch>
        </p:blipFill>
        <p:spPr>
          <a:xfrm>
            <a:off x="7044617" y="3617876"/>
            <a:ext cx="3993833" cy="1318400"/>
          </a:xfrm>
          <a:prstGeom prst="rect">
            <a:avLst/>
          </a:prstGeom>
          <a:noFill/>
          <a:ln>
            <a:noFill/>
          </a:ln>
        </p:spPr>
      </p:pic>
      <p:pic>
        <p:nvPicPr>
          <p:cNvPr id="762" name="Google Shape;762;p119" descr="UoPeople - The world's first tuition-free Accredited Online University" title="UoPeople - The world's first tuition-free Accredited Online University"/>
          <p:cNvPicPr preferRelativeResize="0"/>
          <p:nvPr/>
        </p:nvPicPr>
        <p:blipFill>
          <a:blip r:embed="rId11">
            <a:alphaModFix/>
          </a:blip>
          <a:stretch>
            <a:fillRect/>
          </a:stretch>
        </p:blipFill>
        <p:spPr>
          <a:xfrm>
            <a:off x="1" y="3105967"/>
            <a:ext cx="5168545" cy="1375500"/>
          </a:xfrm>
          <a:prstGeom prst="rect">
            <a:avLst/>
          </a:prstGeom>
          <a:noFill/>
          <a:ln>
            <a:noFill/>
          </a:ln>
        </p:spPr>
      </p:pic>
      <p:pic>
        <p:nvPicPr>
          <p:cNvPr id="763" name="Google Shape;763;p119" descr="Image result for cmich.edu"/>
          <p:cNvPicPr preferRelativeResize="0"/>
          <p:nvPr/>
        </p:nvPicPr>
        <p:blipFill>
          <a:blip r:embed="rId12">
            <a:alphaModFix/>
          </a:blip>
          <a:stretch>
            <a:fillRect/>
          </a:stretch>
        </p:blipFill>
        <p:spPr>
          <a:xfrm>
            <a:off x="613824" y="4959332"/>
            <a:ext cx="3193408" cy="1676400"/>
          </a:xfrm>
          <a:prstGeom prst="rect">
            <a:avLst/>
          </a:prstGeom>
          <a:noFill/>
          <a:ln>
            <a:noFill/>
          </a:ln>
        </p:spPr>
      </p:pic>
      <p:sp>
        <p:nvSpPr>
          <p:cNvPr id="18" name="Title 1">
            <a:extLst>
              <a:ext uri="{FF2B5EF4-FFF2-40B4-BE49-F238E27FC236}">
                <a16:creationId xmlns:a16="http://schemas.microsoft.com/office/drawing/2014/main" id="{4357DBF1-5A79-5C42-A903-058CD27E7B94}"/>
              </a:ext>
            </a:extLst>
          </p:cNvPr>
          <p:cNvSpPr txBox="1">
            <a:spLocks/>
          </p:cNvSpPr>
          <p:nvPr/>
        </p:nvSpPr>
        <p:spPr>
          <a:xfrm>
            <a:off x="1321149" y="-139841"/>
            <a:ext cx="10972800" cy="1143200"/>
          </a:xfrm>
          <a:prstGeom prst="rect">
            <a:avLst/>
          </a:prstGeom>
          <a:no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1pPr>
            <a:lvl2pPr marR="0" lvl="1"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2pPr>
            <a:lvl3pPr marR="0" lvl="2"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3pPr>
            <a:lvl4pPr marR="0" lvl="3"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4pPr>
            <a:lvl5pPr marR="0" lvl="4"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5pPr>
            <a:lvl6pPr marR="0" lvl="5"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6pPr>
            <a:lvl7pPr marR="0" lvl="6"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7pPr>
            <a:lvl8pPr marR="0" lvl="7"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8pPr>
            <a:lvl9pPr marR="0" lvl="8" indent="0" algn="l" rtl="0">
              <a:lnSpc>
                <a:spcPct val="100000"/>
              </a:lnSpc>
              <a:spcBef>
                <a:spcPts val="0"/>
              </a:spcBef>
              <a:spcAft>
                <a:spcPts val="0"/>
              </a:spcAft>
              <a:buClr>
                <a:schemeClr val="dk1"/>
              </a:buClr>
              <a:buSzPts val="1400"/>
              <a:buFont typeface="Oswald"/>
              <a:buNone/>
              <a:defRPr sz="3000" b="0" i="0" u="none" strike="noStrike" cap="none">
                <a:solidFill>
                  <a:schemeClr val="dk1"/>
                </a:solidFill>
                <a:latin typeface="Oswald"/>
                <a:ea typeface="Oswald"/>
                <a:cs typeface="Oswald"/>
                <a:sym typeface="Oswald"/>
              </a:defRPr>
            </a:lvl9pPr>
          </a:lstStyle>
          <a:p>
            <a:r>
              <a:rPr lang="en-US" sz="4000" b="1" dirty="0">
                <a:solidFill>
                  <a:schemeClr val="bg1"/>
                </a:solidFill>
              </a:rPr>
              <a:t>Next step: Partnering Around Standards</a:t>
            </a:r>
          </a:p>
        </p:txBody>
      </p:sp>
    </p:spTree>
    <p:extLst>
      <p:ext uri="{BB962C8B-B14F-4D97-AF65-F5344CB8AC3E}">
        <p14:creationId xmlns:p14="http://schemas.microsoft.com/office/powerpoint/2010/main" val="2181844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8" name="Picture 7">
            <a:extLst>
              <a:ext uri="{FF2B5EF4-FFF2-40B4-BE49-F238E27FC236}">
                <a16:creationId xmlns:a16="http://schemas.microsoft.com/office/drawing/2014/main" id="{B53BC295-D41F-1449-9C69-BEDD3BC757AD}"/>
              </a:ext>
            </a:extLst>
          </p:cNvPr>
          <p:cNvPicPr>
            <a:picLocks noChangeAspect="1"/>
          </p:cNvPicPr>
          <p:nvPr/>
        </p:nvPicPr>
        <p:blipFill>
          <a:blip r:embed="rId3"/>
          <a:stretch>
            <a:fillRect/>
          </a:stretch>
        </p:blipFill>
        <p:spPr>
          <a:xfrm>
            <a:off x="768350" y="412750"/>
            <a:ext cx="10655300" cy="6032500"/>
          </a:xfrm>
          <a:prstGeom prst="rect">
            <a:avLst/>
          </a:prstGeom>
        </p:spPr>
      </p:pic>
    </p:spTree>
    <p:extLst>
      <p:ext uri="{BB962C8B-B14F-4D97-AF65-F5344CB8AC3E}">
        <p14:creationId xmlns:p14="http://schemas.microsoft.com/office/powerpoint/2010/main" val="4218129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860C-6DB9-3142-80CC-AF5209C70EBE}"/>
              </a:ext>
            </a:extLst>
          </p:cNvPr>
          <p:cNvSpPr>
            <a:spLocks noGrp="1"/>
          </p:cNvSpPr>
          <p:nvPr>
            <p:ph type="title"/>
          </p:nvPr>
        </p:nvSpPr>
        <p:spPr/>
        <p:txBody>
          <a:bodyPr/>
          <a:lstStyle/>
          <a:p>
            <a:pPr algn="ctr"/>
            <a:r>
              <a:rPr lang="en-US" b="1" dirty="0"/>
              <a:t>Faculty Professional Development</a:t>
            </a:r>
          </a:p>
        </p:txBody>
      </p:sp>
      <p:pic>
        <p:nvPicPr>
          <p:cNvPr id="6" name="Picture 5">
            <a:extLst>
              <a:ext uri="{FF2B5EF4-FFF2-40B4-BE49-F238E27FC236}">
                <a16:creationId xmlns:a16="http://schemas.microsoft.com/office/drawing/2014/main" id="{E912A230-24B2-3F48-8573-6FDAA8CC7158}"/>
              </a:ext>
            </a:extLst>
          </p:cNvPr>
          <p:cNvPicPr>
            <a:picLocks noChangeAspect="1"/>
          </p:cNvPicPr>
          <p:nvPr/>
        </p:nvPicPr>
        <p:blipFill>
          <a:blip r:embed="rId2"/>
          <a:stretch>
            <a:fillRect/>
          </a:stretch>
        </p:blipFill>
        <p:spPr>
          <a:xfrm>
            <a:off x="650497" y="1705905"/>
            <a:ext cx="2435734" cy="2435734"/>
          </a:xfrm>
          <a:prstGeom prst="rect">
            <a:avLst/>
          </a:prstGeom>
        </p:spPr>
      </p:pic>
      <p:pic>
        <p:nvPicPr>
          <p:cNvPr id="8" name="Picture 7">
            <a:extLst>
              <a:ext uri="{FF2B5EF4-FFF2-40B4-BE49-F238E27FC236}">
                <a16:creationId xmlns:a16="http://schemas.microsoft.com/office/drawing/2014/main" id="{E010876B-C72E-424E-AD78-BE5A0A936951}"/>
              </a:ext>
            </a:extLst>
          </p:cNvPr>
          <p:cNvPicPr>
            <a:picLocks noChangeAspect="1"/>
          </p:cNvPicPr>
          <p:nvPr/>
        </p:nvPicPr>
        <p:blipFill>
          <a:blip r:embed="rId3"/>
          <a:stretch>
            <a:fillRect/>
          </a:stretch>
        </p:blipFill>
        <p:spPr>
          <a:xfrm>
            <a:off x="3543908" y="1705902"/>
            <a:ext cx="2590323" cy="2590323"/>
          </a:xfrm>
          <a:prstGeom prst="rect">
            <a:avLst/>
          </a:prstGeom>
        </p:spPr>
      </p:pic>
      <p:pic>
        <p:nvPicPr>
          <p:cNvPr id="10" name="Picture 9">
            <a:extLst>
              <a:ext uri="{FF2B5EF4-FFF2-40B4-BE49-F238E27FC236}">
                <a16:creationId xmlns:a16="http://schemas.microsoft.com/office/drawing/2014/main" id="{F4999508-A7F2-0741-AFFC-5D78304324C1}"/>
              </a:ext>
            </a:extLst>
          </p:cNvPr>
          <p:cNvPicPr>
            <a:picLocks noChangeAspect="1"/>
          </p:cNvPicPr>
          <p:nvPr/>
        </p:nvPicPr>
        <p:blipFill>
          <a:blip r:embed="rId4"/>
          <a:stretch>
            <a:fillRect/>
          </a:stretch>
        </p:blipFill>
        <p:spPr>
          <a:xfrm>
            <a:off x="6394749" y="1705902"/>
            <a:ext cx="2503979" cy="2503979"/>
          </a:xfrm>
          <a:prstGeom prst="rect">
            <a:avLst/>
          </a:prstGeom>
        </p:spPr>
      </p:pic>
      <p:pic>
        <p:nvPicPr>
          <p:cNvPr id="12" name="Picture 11">
            <a:extLst>
              <a:ext uri="{FF2B5EF4-FFF2-40B4-BE49-F238E27FC236}">
                <a16:creationId xmlns:a16="http://schemas.microsoft.com/office/drawing/2014/main" id="{63CCA991-E6EF-6C4F-A730-D542DC4EEEE2}"/>
              </a:ext>
            </a:extLst>
          </p:cNvPr>
          <p:cNvPicPr>
            <a:picLocks noChangeAspect="1"/>
          </p:cNvPicPr>
          <p:nvPr/>
        </p:nvPicPr>
        <p:blipFill>
          <a:blip r:embed="rId5"/>
          <a:stretch>
            <a:fillRect/>
          </a:stretch>
        </p:blipFill>
        <p:spPr>
          <a:xfrm>
            <a:off x="9351937" y="1735667"/>
            <a:ext cx="2565028" cy="2565028"/>
          </a:xfrm>
          <a:prstGeom prst="rect">
            <a:avLst/>
          </a:prstGeom>
        </p:spPr>
      </p:pic>
      <p:pic>
        <p:nvPicPr>
          <p:cNvPr id="11" name="Picture 10">
            <a:extLst>
              <a:ext uri="{FF2B5EF4-FFF2-40B4-BE49-F238E27FC236}">
                <a16:creationId xmlns:a16="http://schemas.microsoft.com/office/drawing/2014/main" id="{15CD8E19-0822-874E-BCF2-E6D321780A12}"/>
              </a:ext>
            </a:extLst>
          </p:cNvPr>
          <p:cNvPicPr>
            <a:picLocks noChangeAspect="1"/>
          </p:cNvPicPr>
          <p:nvPr/>
        </p:nvPicPr>
        <p:blipFill>
          <a:blip r:embed="rId6"/>
          <a:stretch>
            <a:fillRect/>
          </a:stretch>
        </p:blipFill>
        <p:spPr>
          <a:xfrm>
            <a:off x="5224939" y="4471515"/>
            <a:ext cx="3673789" cy="1974232"/>
          </a:xfrm>
          <a:prstGeom prst="rect">
            <a:avLst/>
          </a:prstGeom>
        </p:spPr>
      </p:pic>
      <p:pic>
        <p:nvPicPr>
          <p:cNvPr id="14" name="Picture 13">
            <a:extLst>
              <a:ext uri="{FF2B5EF4-FFF2-40B4-BE49-F238E27FC236}">
                <a16:creationId xmlns:a16="http://schemas.microsoft.com/office/drawing/2014/main" id="{707F82D6-3AFB-0E42-86B0-9FB1FB482FD1}"/>
              </a:ext>
            </a:extLst>
          </p:cNvPr>
          <p:cNvPicPr>
            <a:picLocks noChangeAspect="1"/>
          </p:cNvPicPr>
          <p:nvPr/>
        </p:nvPicPr>
        <p:blipFill>
          <a:blip r:embed="rId7"/>
          <a:stretch>
            <a:fillRect/>
          </a:stretch>
        </p:blipFill>
        <p:spPr>
          <a:xfrm>
            <a:off x="3086231" y="4471515"/>
            <a:ext cx="1787520" cy="2003493"/>
          </a:xfrm>
          <a:prstGeom prst="rect">
            <a:avLst/>
          </a:prstGeom>
        </p:spPr>
      </p:pic>
    </p:spTree>
    <p:extLst>
      <p:ext uri="{BB962C8B-B14F-4D97-AF65-F5344CB8AC3E}">
        <p14:creationId xmlns:p14="http://schemas.microsoft.com/office/powerpoint/2010/main" val="852176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23"/>
          <p:cNvSpPr txBox="1">
            <a:spLocks noGrp="1"/>
          </p:cNvSpPr>
          <p:nvPr>
            <p:ph type="title"/>
          </p:nvPr>
        </p:nvSpPr>
        <p:spPr>
          <a:xfrm>
            <a:off x="609129" y="274836"/>
            <a:ext cx="10973600" cy="1143200"/>
          </a:xfrm>
          <a:prstGeom prst="rect">
            <a:avLst/>
          </a:prstGeom>
        </p:spPr>
        <p:txBody>
          <a:bodyPr spcFirstLastPara="1" vert="horz" wrap="square" lIns="64200" tIns="64200" rIns="64200" bIns="64200" rtlCol="0" anchor="ctr" anchorCtr="0">
            <a:noAutofit/>
          </a:bodyPr>
          <a:lstStyle/>
          <a:p>
            <a:pPr algn="ctr">
              <a:spcBef>
                <a:spcPts val="0"/>
              </a:spcBef>
            </a:pPr>
            <a:r>
              <a:rPr lang="en" b="1" dirty="0"/>
              <a:t>Interdisciplinary Design Thinking</a:t>
            </a:r>
            <a:endParaRPr b="1" dirty="0"/>
          </a:p>
        </p:txBody>
      </p:sp>
      <p:pic>
        <p:nvPicPr>
          <p:cNvPr id="792" name="Google Shape;792;p123"/>
          <p:cNvPicPr preferRelativeResize="0"/>
          <p:nvPr/>
        </p:nvPicPr>
        <p:blipFill>
          <a:blip r:embed="rId3">
            <a:alphaModFix/>
          </a:blip>
          <a:stretch>
            <a:fillRect/>
          </a:stretch>
        </p:blipFill>
        <p:spPr>
          <a:xfrm>
            <a:off x="203201" y="1621235"/>
            <a:ext cx="2607668" cy="2599199"/>
          </a:xfrm>
          <a:prstGeom prst="rect">
            <a:avLst/>
          </a:prstGeom>
          <a:noFill/>
          <a:ln>
            <a:noFill/>
          </a:ln>
        </p:spPr>
      </p:pic>
      <p:pic>
        <p:nvPicPr>
          <p:cNvPr id="793" name="Google Shape;793;p123"/>
          <p:cNvPicPr preferRelativeResize="0"/>
          <p:nvPr/>
        </p:nvPicPr>
        <p:blipFill>
          <a:blip r:embed="rId4">
            <a:alphaModFix/>
          </a:blip>
          <a:stretch>
            <a:fillRect/>
          </a:stretch>
        </p:blipFill>
        <p:spPr>
          <a:xfrm>
            <a:off x="7254300" y="4131224"/>
            <a:ext cx="2607667" cy="2616144"/>
          </a:xfrm>
          <a:prstGeom prst="rect">
            <a:avLst/>
          </a:prstGeom>
          <a:noFill/>
          <a:ln>
            <a:noFill/>
          </a:ln>
        </p:spPr>
      </p:pic>
      <p:pic>
        <p:nvPicPr>
          <p:cNvPr id="794" name="Google Shape;794;p123"/>
          <p:cNvPicPr preferRelativeResize="0"/>
          <p:nvPr/>
        </p:nvPicPr>
        <p:blipFill>
          <a:blip r:embed="rId5">
            <a:alphaModFix/>
          </a:blip>
          <a:stretch>
            <a:fillRect/>
          </a:stretch>
        </p:blipFill>
        <p:spPr>
          <a:xfrm>
            <a:off x="2489333" y="3799867"/>
            <a:ext cx="2947499" cy="2947499"/>
          </a:xfrm>
          <a:prstGeom prst="rect">
            <a:avLst/>
          </a:prstGeom>
          <a:noFill/>
          <a:ln>
            <a:noFill/>
          </a:ln>
        </p:spPr>
      </p:pic>
      <p:pic>
        <p:nvPicPr>
          <p:cNvPr id="795" name="Google Shape;795;p123"/>
          <p:cNvPicPr preferRelativeResize="0"/>
          <p:nvPr/>
        </p:nvPicPr>
        <p:blipFill>
          <a:blip r:embed="rId6">
            <a:alphaModFix/>
          </a:blip>
          <a:stretch>
            <a:fillRect/>
          </a:stretch>
        </p:blipFill>
        <p:spPr>
          <a:xfrm>
            <a:off x="5125615" y="1815367"/>
            <a:ext cx="2487187" cy="2483165"/>
          </a:xfrm>
          <a:prstGeom prst="rect">
            <a:avLst/>
          </a:prstGeom>
          <a:noFill/>
          <a:ln>
            <a:noFill/>
          </a:ln>
        </p:spPr>
      </p:pic>
      <p:pic>
        <p:nvPicPr>
          <p:cNvPr id="796" name="Google Shape;796;p123"/>
          <p:cNvPicPr preferRelativeResize="0"/>
          <p:nvPr/>
        </p:nvPicPr>
        <p:blipFill>
          <a:blip r:embed="rId7">
            <a:alphaModFix/>
          </a:blip>
          <a:stretch>
            <a:fillRect/>
          </a:stretch>
        </p:blipFill>
        <p:spPr>
          <a:xfrm>
            <a:off x="9420011" y="1738167"/>
            <a:ext cx="2641856" cy="2637567"/>
          </a:xfrm>
          <a:prstGeom prst="rect">
            <a:avLst/>
          </a:prstGeom>
          <a:noFill/>
          <a:ln>
            <a:noFill/>
          </a:ln>
        </p:spPr>
      </p:pic>
    </p:spTree>
    <p:extLst>
      <p:ext uri="{BB962C8B-B14F-4D97-AF65-F5344CB8AC3E}">
        <p14:creationId xmlns:p14="http://schemas.microsoft.com/office/powerpoint/2010/main" val="747883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8BB3FA-9982-F34E-B56A-2846B8B0DB75}"/>
              </a:ext>
            </a:extLst>
          </p:cNvPr>
          <p:cNvPicPr>
            <a:picLocks noChangeAspect="1"/>
          </p:cNvPicPr>
          <p:nvPr/>
        </p:nvPicPr>
        <p:blipFill>
          <a:blip r:embed="rId2"/>
          <a:stretch>
            <a:fillRect/>
          </a:stretch>
        </p:blipFill>
        <p:spPr>
          <a:xfrm>
            <a:off x="321547" y="147456"/>
            <a:ext cx="11570666" cy="6544745"/>
          </a:xfrm>
          <a:prstGeom prst="rect">
            <a:avLst/>
          </a:prstGeom>
        </p:spPr>
      </p:pic>
    </p:spTree>
    <p:extLst>
      <p:ext uri="{BB962C8B-B14F-4D97-AF65-F5344CB8AC3E}">
        <p14:creationId xmlns:p14="http://schemas.microsoft.com/office/powerpoint/2010/main" val="1343032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27"/>
          <p:cNvSpPr txBox="1">
            <a:spLocks noGrp="1"/>
          </p:cNvSpPr>
          <p:nvPr>
            <p:ph type="title"/>
          </p:nvPr>
        </p:nvSpPr>
        <p:spPr>
          <a:xfrm>
            <a:off x="609129" y="274836"/>
            <a:ext cx="10973600" cy="1143200"/>
          </a:xfrm>
          <a:prstGeom prst="rect">
            <a:avLst/>
          </a:prstGeom>
        </p:spPr>
        <p:txBody>
          <a:bodyPr spcFirstLastPara="1" vert="horz" wrap="square" lIns="64200" tIns="64200" rIns="64200" bIns="64200" rtlCol="0" anchor="ctr" anchorCtr="0">
            <a:noAutofit/>
          </a:bodyPr>
          <a:lstStyle/>
          <a:p>
            <a:pPr>
              <a:spcBef>
                <a:spcPts val="0"/>
              </a:spcBef>
            </a:pPr>
            <a:r>
              <a:rPr lang="en" sz="5400" b="1" dirty="0">
                <a:latin typeface="Arial Rounded MT Bold" panose="020F0704030504030204" pitchFamily="34" charset="77"/>
              </a:rPr>
              <a:t>Benefits Seen So Far</a:t>
            </a:r>
            <a:endParaRPr sz="5400" b="1" dirty="0">
              <a:latin typeface="Arial Rounded MT Bold" panose="020F0704030504030204" pitchFamily="34" charset="77"/>
            </a:endParaRPr>
          </a:p>
        </p:txBody>
      </p:sp>
      <p:sp>
        <p:nvSpPr>
          <p:cNvPr id="824" name="Google Shape;824;p127"/>
          <p:cNvSpPr txBox="1">
            <a:spLocks noGrp="1"/>
          </p:cNvSpPr>
          <p:nvPr>
            <p:ph type="body" idx="1"/>
          </p:nvPr>
        </p:nvSpPr>
        <p:spPr>
          <a:xfrm>
            <a:off x="415600" y="1536633"/>
            <a:ext cx="11568800" cy="4555200"/>
          </a:xfrm>
          <a:prstGeom prst="rect">
            <a:avLst/>
          </a:prstGeom>
        </p:spPr>
        <p:txBody>
          <a:bodyPr spcFirstLastPara="1" vert="horz" wrap="square" lIns="64200" tIns="64200" rIns="64200" bIns="64200" rtlCol="0" anchor="t" anchorCtr="0">
            <a:noAutofit/>
          </a:bodyPr>
          <a:lstStyle/>
          <a:p>
            <a:pPr marL="609585" indent="-558786">
              <a:spcBef>
                <a:spcPts val="667"/>
              </a:spcBef>
              <a:buSzPts val="3000"/>
              <a:buAutoNum type="arabicPeriod"/>
            </a:pPr>
            <a:r>
              <a:rPr lang="en" sz="4000" dirty="0"/>
              <a:t>We are better teachers</a:t>
            </a:r>
            <a:endParaRPr sz="4000" dirty="0"/>
          </a:p>
          <a:p>
            <a:pPr marL="609585" indent="-558786">
              <a:spcBef>
                <a:spcPts val="0"/>
              </a:spcBef>
              <a:buSzPts val="3000"/>
              <a:buAutoNum type="arabicPeriod"/>
            </a:pPr>
            <a:r>
              <a:rPr lang="en" sz="4000" dirty="0"/>
              <a:t>We are thinking deeply about standards</a:t>
            </a:r>
            <a:endParaRPr sz="4000" dirty="0"/>
          </a:p>
          <a:p>
            <a:pPr marL="609585" indent="-558786">
              <a:spcBef>
                <a:spcPts val="0"/>
              </a:spcBef>
              <a:buSzPts val="3000"/>
              <a:buAutoNum type="arabicPeriod"/>
            </a:pPr>
            <a:r>
              <a:rPr lang="en" sz="4000" dirty="0"/>
              <a:t>Our students have more options</a:t>
            </a:r>
            <a:endParaRPr sz="4000" dirty="0"/>
          </a:p>
          <a:p>
            <a:pPr marL="609585" indent="-558786">
              <a:spcBef>
                <a:spcPts val="0"/>
              </a:spcBef>
              <a:buSzPts val="3000"/>
              <a:buAutoNum type="arabicPeriod"/>
            </a:pPr>
            <a:r>
              <a:rPr lang="en" sz="4000" dirty="0"/>
              <a:t>We can grow and create more badges</a:t>
            </a:r>
            <a:endParaRPr sz="4000" dirty="0"/>
          </a:p>
          <a:p>
            <a:pPr marL="609585" indent="-558786">
              <a:spcBef>
                <a:spcPts val="0"/>
              </a:spcBef>
              <a:buSzPts val="3000"/>
              <a:buAutoNum type="arabicPeriod"/>
            </a:pPr>
            <a:r>
              <a:rPr lang="en" sz="4000" dirty="0"/>
              <a:t>More legitimacy through endorsements</a:t>
            </a:r>
            <a:endParaRPr sz="4000" dirty="0"/>
          </a:p>
        </p:txBody>
      </p:sp>
    </p:spTree>
    <p:extLst>
      <p:ext uri="{BB962C8B-B14F-4D97-AF65-F5344CB8AC3E}">
        <p14:creationId xmlns:p14="http://schemas.microsoft.com/office/powerpoint/2010/main" val="2008337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27"/>
          <p:cNvSpPr txBox="1">
            <a:spLocks noGrp="1"/>
          </p:cNvSpPr>
          <p:nvPr>
            <p:ph type="title"/>
          </p:nvPr>
        </p:nvSpPr>
        <p:spPr>
          <a:xfrm>
            <a:off x="609129" y="274836"/>
            <a:ext cx="10973600" cy="1143200"/>
          </a:xfrm>
          <a:prstGeom prst="rect">
            <a:avLst/>
          </a:prstGeom>
        </p:spPr>
        <p:txBody>
          <a:bodyPr spcFirstLastPara="1" vert="horz" wrap="square" lIns="64200" tIns="64200" rIns="64200" bIns="64200" rtlCol="0" anchor="ctr" anchorCtr="0">
            <a:noAutofit/>
          </a:bodyPr>
          <a:lstStyle/>
          <a:p>
            <a:pPr>
              <a:spcBef>
                <a:spcPts val="0"/>
              </a:spcBef>
            </a:pPr>
            <a:r>
              <a:rPr lang="en" b="1" dirty="0">
                <a:latin typeface="Arial Rounded MT Bold" panose="020F0704030504030204" pitchFamily="34" charset="77"/>
              </a:rPr>
              <a:t>A Few FAQs …</a:t>
            </a:r>
            <a:endParaRPr b="1" dirty="0">
              <a:latin typeface="Arial Rounded MT Bold" panose="020F0704030504030204" pitchFamily="34" charset="77"/>
            </a:endParaRPr>
          </a:p>
        </p:txBody>
      </p:sp>
      <p:sp>
        <p:nvSpPr>
          <p:cNvPr id="824" name="Google Shape;824;p127"/>
          <p:cNvSpPr txBox="1">
            <a:spLocks noGrp="1"/>
          </p:cNvSpPr>
          <p:nvPr>
            <p:ph type="body" idx="1"/>
          </p:nvPr>
        </p:nvSpPr>
        <p:spPr>
          <a:xfrm>
            <a:off x="415600" y="1536633"/>
            <a:ext cx="11568800" cy="4555200"/>
          </a:xfrm>
          <a:prstGeom prst="rect">
            <a:avLst/>
          </a:prstGeom>
        </p:spPr>
        <p:txBody>
          <a:bodyPr spcFirstLastPara="1" vert="horz" wrap="square" lIns="64200" tIns="64200" rIns="64200" bIns="64200" rtlCol="0" anchor="t" anchorCtr="0">
            <a:noAutofit/>
          </a:bodyPr>
          <a:lstStyle/>
          <a:p>
            <a:pPr marL="609585" indent="-558786">
              <a:spcBef>
                <a:spcPts val="667"/>
              </a:spcBef>
              <a:buSzPts val="3000"/>
              <a:buAutoNum type="arabicPeriod"/>
            </a:pPr>
            <a:r>
              <a:rPr lang="en-US" sz="4000" dirty="0"/>
              <a:t>How do you assess the important things?</a:t>
            </a:r>
          </a:p>
          <a:p>
            <a:pPr marL="609585" indent="-558786">
              <a:spcBef>
                <a:spcPts val="667"/>
              </a:spcBef>
              <a:buSzPts val="3000"/>
              <a:buAutoNum type="arabicPeriod"/>
            </a:pPr>
            <a:endParaRPr lang="en-US" sz="4000" dirty="0"/>
          </a:p>
          <a:p>
            <a:pPr marL="50799" indent="0">
              <a:spcBef>
                <a:spcPts val="667"/>
              </a:spcBef>
              <a:buSzPts val="3000"/>
              <a:buNone/>
            </a:pPr>
            <a:endParaRPr lang="en-US" sz="4000" dirty="0"/>
          </a:p>
        </p:txBody>
      </p:sp>
      <p:pic>
        <p:nvPicPr>
          <p:cNvPr id="2" name="Picture 1">
            <a:extLst>
              <a:ext uri="{FF2B5EF4-FFF2-40B4-BE49-F238E27FC236}">
                <a16:creationId xmlns:a16="http://schemas.microsoft.com/office/drawing/2014/main" id="{46A49799-7944-8549-A51D-BF4A589FE451}"/>
              </a:ext>
            </a:extLst>
          </p:cNvPr>
          <p:cNvPicPr>
            <a:picLocks noChangeAspect="1"/>
          </p:cNvPicPr>
          <p:nvPr/>
        </p:nvPicPr>
        <p:blipFill>
          <a:blip r:embed="rId3"/>
          <a:stretch>
            <a:fillRect/>
          </a:stretch>
        </p:blipFill>
        <p:spPr>
          <a:xfrm>
            <a:off x="415600" y="2782497"/>
            <a:ext cx="5492831" cy="3427933"/>
          </a:xfrm>
          <a:prstGeom prst="rect">
            <a:avLst/>
          </a:prstGeom>
        </p:spPr>
      </p:pic>
      <p:sp>
        <p:nvSpPr>
          <p:cNvPr id="3" name="Rectangle 2">
            <a:extLst>
              <a:ext uri="{FF2B5EF4-FFF2-40B4-BE49-F238E27FC236}">
                <a16:creationId xmlns:a16="http://schemas.microsoft.com/office/drawing/2014/main" id="{E7C8E710-E51E-3D4A-8A7C-7D8784BF2379}"/>
              </a:ext>
            </a:extLst>
          </p:cNvPr>
          <p:cNvSpPr/>
          <p:nvPr/>
        </p:nvSpPr>
        <p:spPr>
          <a:xfrm>
            <a:off x="531017" y="6210430"/>
            <a:ext cx="3287054" cy="276999"/>
          </a:xfrm>
          <a:prstGeom prst="rect">
            <a:avLst/>
          </a:prstGeom>
        </p:spPr>
        <p:txBody>
          <a:bodyPr wrap="none">
            <a:spAutoFit/>
          </a:bodyPr>
          <a:lstStyle/>
          <a:p>
            <a:r>
              <a:rPr lang="en-US" sz="1200" dirty="0"/>
              <a:t>https://</a:t>
            </a:r>
            <a:r>
              <a:rPr lang="en-US" sz="1200" dirty="0" err="1"/>
              <a:t>dailyalchemy.com</a:t>
            </a:r>
            <a:r>
              <a:rPr lang="en-US" sz="1200" dirty="0"/>
              <a:t>/stop-creating-problem/</a:t>
            </a:r>
          </a:p>
        </p:txBody>
      </p:sp>
      <p:sp>
        <p:nvSpPr>
          <p:cNvPr id="4" name="TextBox 3">
            <a:extLst>
              <a:ext uri="{FF2B5EF4-FFF2-40B4-BE49-F238E27FC236}">
                <a16:creationId xmlns:a16="http://schemas.microsoft.com/office/drawing/2014/main" id="{D2FA8D12-8410-0B4D-8F6A-42CE0E0FD9AF}"/>
              </a:ext>
            </a:extLst>
          </p:cNvPr>
          <p:cNvSpPr txBox="1"/>
          <p:nvPr/>
        </p:nvSpPr>
        <p:spPr>
          <a:xfrm>
            <a:off x="6541477" y="3053802"/>
            <a:ext cx="4662435" cy="3046988"/>
          </a:xfrm>
          <a:prstGeom prst="rect">
            <a:avLst/>
          </a:prstGeom>
          <a:noFill/>
        </p:spPr>
        <p:txBody>
          <a:bodyPr wrap="square" rtlCol="0">
            <a:spAutoFit/>
          </a:bodyPr>
          <a:lstStyle/>
          <a:p>
            <a:r>
              <a:rPr lang="en-US" sz="3200" i="1" dirty="0"/>
              <a:t>However … creating </a:t>
            </a:r>
            <a:r>
              <a:rPr lang="en-US" sz="3200" i="1" dirty="0" err="1"/>
              <a:t>microcredentials</a:t>
            </a:r>
            <a:r>
              <a:rPr lang="en-US" sz="3200" i="1" dirty="0"/>
              <a:t> does force us to think about our assessments. I have found my assessments are much better in </a:t>
            </a:r>
            <a:r>
              <a:rPr lang="en-US" sz="3200" i="1" dirty="0" err="1"/>
              <a:t>microcredentials</a:t>
            </a:r>
            <a:endParaRPr lang="en-US" sz="3200" i="1" dirty="0"/>
          </a:p>
        </p:txBody>
      </p:sp>
    </p:spTree>
    <p:extLst>
      <p:ext uri="{BB962C8B-B14F-4D97-AF65-F5344CB8AC3E}">
        <p14:creationId xmlns:p14="http://schemas.microsoft.com/office/powerpoint/2010/main" val="35461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4" name="Google Shape;824;p127"/>
          <p:cNvSpPr txBox="1">
            <a:spLocks noGrp="1"/>
          </p:cNvSpPr>
          <p:nvPr>
            <p:ph type="body" idx="1"/>
          </p:nvPr>
        </p:nvSpPr>
        <p:spPr>
          <a:xfrm>
            <a:off x="425648" y="340879"/>
            <a:ext cx="11568800" cy="4555200"/>
          </a:xfrm>
          <a:prstGeom prst="rect">
            <a:avLst/>
          </a:prstGeom>
        </p:spPr>
        <p:txBody>
          <a:bodyPr spcFirstLastPara="1" vert="horz" wrap="square" lIns="64200" tIns="64200" rIns="64200" bIns="64200" rtlCol="0" anchor="t" anchorCtr="0">
            <a:noAutofit/>
          </a:bodyPr>
          <a:lstStyle/>
          <a:p>
            <a:pPr marL="50799" indent="0">
              <a:spcBef>
                <a:spcPts val="667"/>
              </a:spcBef>
              <a:buSzPts val="3000"/>
              <a:buNone/>
            </a:pPr>
            <a:r>
              <a:rPr lang="en-US" sz="4000" dirty="0"/>
              <a:t>2. How do you know someone really earned the credential?</a:t>
            </a:r>
          </a:p>
        </p:txBody>
      </p:sp>
      <p:pic>
        <p:nvPicPr>
          <p:cNvPr id="5" name="Picture 4">
            <a:extLst>
              <a:ext uri="{FF2B5EF4-FFF2-40B4-BE49-F238E27FC236}">
                <a16:creationId xmlns:a16="http://schemas.microsoft.com/office/drawing/2014/main" id="{1297FEEA-E703-4648-AC60-21AE20D6B7DD}"/>
              </a:ext>
            </a:extLst>
          </p:cNvPr>
          <p:cNvPicPr>
            <a:picLocks noChangeAspect="1"/>
          </p:cNvPicPr>
          <p:nvPr/>
        </p:nvPicPr>
        <p:blipFill>
          <a:blip r:embed="rId3"/>
          <a:stretch>
            <a:fillRect/>
          </a:stretch>
        </p:blipFill>
        <p:spPr>
          <a:xfrm>
            <a:off x="2806217" y="1788607"/>
            <a:ext cx="8876319" cy="4857122"/>
          </a:xfrm>
          <a:prstGeom prst="rect">
            <a:avLst/>
          </a:prstGeom>
        </p:spPr>
      </p:pic>
    </p:spTree>
    <p:extLst>
      <p:ext uri="{BB962C8B-B14F-4D97-AF65-F5344CB8AC3E}">
        <p14:creationId xmlns:p14="http://schemas.microsoft.com/office/powerpoint/2010/main" val="28737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4" name="Google Shape;824;p127"/>
          <p:cNvSpPr txBox="1">
            <a:spLocks noGrp="1"/>
          </p:cNvSpPr>
          <p:nvPr>
            <p:ph type="body" idx="1"/>
          </p:nvPr>
        </p:nvSpPr>
        <p:spPr>
          <a:xfrm>
            <a:off x="435697" y="411218"/>
            <a:ext cx="11568800" cy="4555200"/>
          </a:xfrm>
          <a:prstGeom prst="rect">
            <a:avLst/>
          </a:prstGeom>
        </p:spPr>
        <p:txBody>
          <a:bodyPr spcFirstLastPara="1" vert="horz" wrap="square" lIns="64200" tIns="64200" rIns="64200" bIns="64200" rtlCol="0" anchor="t" anchorCtr="0">
            <a:noAutofit/>
          </a:bodyPr>
          <a:lstStyle/>
          <a:p>
            <a:pPr marL="50799" indent="0">
              <a:spcBef>
                <a:spcPts val="667"/>
              </a:spcBef>
              <a:buSzPts val="3000"/>
              <a:buNone/>
            </a:pPr>
            <a:r>
              <a:rPr lang="en-US" sz="4000" dirty="0"/>
              <a:t>3. Will employers recognize these credentials?</a:t>
            </a:r>
          </a:p>
        </p:txBody>
      </p:sp>
      <p:pic>
        <p:nvPicPr>
          <p:cNvPr id="10" name="Google Shape;818;p126">
            <a:extLst>
              <a:ext uri="{FF2B5EF4-FFF2-40B4-BE49-F238E27FC236}">
                <a16:creationId xmlns:a16="http://schemas.microsoft.com/office/drawing/2014/main" id="{8E4D10EA-1657-A948-B250-73BB938CA82D}"/>
              </a:ext>
            </a:extLst>
          </p:cNvPr>
          <p:cNvPicPr preferRelativeResize="0"/>
          <p:nvPr/>
        </p:nvPicPr>
        <p:blipFill>
          <a:blip r:embed="rId3">
            <a:alphaModFix/>
          </a:blip>
          <a:stretch>
            <a:fillRect/>
          </a:stretch>
        </p:blipFill>
        <p:spPr>
          <a:xfrm>
            <a:off x="2301073" y="1457011"/>
            <a:ext cx="8323385" cy="5300191"/>
          </a:xfrm>
          <a:prstGeom prst="rect">
            <a:avLst/>
          </a:prstGeom>
          <a:noFill/>
          <a:ln>
            <a:noFill/>
          </a:ln>
        </p:spPr>
      </p:pic>
    </p:spTree>
    <p:extLst>
      <p:ext uri="{BB962C8B-B14F-4D97-AF65-F5344CB8AC3E}">
        <p14:creationId xmlns:p14="http://schemas.microsoft.com/office/powerpoint/2010/main" val="220873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8C39-83D3-1E41-9E3F-BC468FA8F58E}"/>
              </a:ext>
            </a:extLst>
          </p:cNvPr>
          <p:cNvSpPr>
            <a:spLocks noGrp="1"/>
          </p:cNvSpPr>
          <p:nvPr>
            <p:ph type="title"/>
          </p:nvPr>
        </p:nvSpPr>
        <p:spPr/>
        <p:txBody>
          <a:bodyPr/>
          <a:lstStyle/>
          <a:p>
            <a:r>
              <a:rPr lang="en-US" b="1" dirty="0"/>
              <a:t>One solution …</a:t>
            </a:r>
          </a:p>
        </p:txBody>
      </p:sp>
      <p:pic>
        <p:nvPicPr>
          <p:cNvPr id="6146" name="Picture 2" descr="Image result for partnership">
            <a:extLst>
              <a:ext uri="{FF2B5EF4-FFF2-40B4-BE49-F238E27FC236}">
                <a16:creationId xmlns:a16="http://schemas.microsoft.com/office/drawing/2014/main" id="{56131988-9B0F-E747-8B76-C8E793237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370" y="1761112"/>
            <a:ext cx="6083024" cy="43080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E57716-CAD5-6241-BDAC-C00F5E7307FA}"/>
              </a:ext>
            </a:extLst>
          </p:cNvPr>
          <p:cNvSpPr/>
          <p:nvPr/>
        </p:nvSpPr>
        <p:spPr>
          <a:xfrm>
            <a:off x="5235849" y="5792204"/>
            <a:ext cx="1614545" cy="276999"/>
          </a:xfrm>
          <a:prstGeom prst="rect">
            <a:avLst/>
          </a:prstGeom>
        </p:spPr>
        <p:txBody>
          <a:bodyPr wrap="none">
            <a:spAutoFit/>
          </a:bodyPr>
          <a:lstStyle/>
          <a:p>
            <a:r>
              <a:rPr lang="en-US" sz="1200" b="0" i="1" dirty="0">
                <a:effectLst/>
                <a:latin typeface="Minion Pro" panose="02040503050306020203" pitchFamily="18" charset="0"/>
              </a:rPr>
              <a:t>(Source: Asia Info Blog)</a:t>
            </a:r>
            <a:endParaRPr lang="en-US" sz="1200" dirty="0"/>
          </a:p>
        </p:txBody>
      </p:sp>
      <p:sp>
        <p:nvSpPr>
          <p:cNvPr id="6" name="TextBox 5">
            <a:extLst>
              <a:ext uri="{FF2B5EF4-FFF2-40B4-BE49-F238E27FC236}">
                <a16:creationId xmlns:a16="http://schemas.microsoft.com/office/drawing/2014/main" id="{17D08D7B-E64A-C143-9081-79E9A8ABC708}"/>
              </a:ext>
            </a:extLst>
          </p:cNvPr>
          <p:cNvSpPr txBox="1"/>
          <p:nvPr/>
        </p:nvSpPr>
        <p:spPr>
          <a:xfrm>
            <a:off x="7739270" y="1761112"/>
            <a:ext cx="3935895" cy="3970318"/>
          </a:xfrm>
          <a:prstGeom prst="rect">
            <a:avLst/>
          </a:prstGeom>
          <a:noFill/>
        </p:spPr>
        <p:txBody>
          <a:bodyPr wrap="square" rtlCol="0">
            <a:spAutoFit/>
          </a:bodyPr>
          <a:lstStyle/>
          <a:p>
            <a:r>
              <a:rPr lang="en-US" sz="2800" dirty="0"/>
              <a:t>Work with employers to create badges</a:t>
            </a:r>
          </a:p>
          <a:p>
            <a:endParaRPr lang="en-US" sz="2800" dirty="0"/>
          </a:p>
          <a:p>
            <a:r>
              <a:rPr lang="en-US" sz="2800" dirty="0"/>
              <a:t>Have employers endorse badges</a:t>
            </a:r>
          </a:p>
          <a:p>
            <a:endParaRPr lang="en-US" sz="2800" dirty="0"/>
          </a:p>
          <a:p>
            <a:r>
              <a:rPr lang="en-US" sz="2800" dirty="0"/>
              <a:t>Have employers recommend badges for employees</a:t>
            </a:r>
          </a:p>
        </p:txBody>
      </p:sp>
    </p:spTree>
    <p:extLst>
      <p:ext uri="{BB962C8B-B14F-4D97-AF65-F5344CB8AC3E}">
        <p14:creationId xmlns:p14="http://schemas.microsoft.com/office/powerpoint/2010/main" val="2952054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EFFC4-6274-C749-B899-4A0AAF868ECF}"/>
              </a:ext>
            </a:extLst>
          </p:cNvPr>
          <p:cNvPicPr>
            <a:picLocks noChangeAspect="1"/>
          </p:cNvPicPr>
          <p:nvPr/>
        </p:nvPicPr>
        <p:blipFill>
          <a:blip r:embed="rId2"/>
          <a:stretch>
            <a:fillRect/>
          </a:stretch>
        </p:blipFill>
        <p:spPr>
          <a:xfrm>
            <a:off x="874509" y="105425"/>
            <a:ext cx="10026278" cy="6254638"/>
          </a:xfrm>
          <a:prstGeom prst="rect">
            <a:avLst/>
          </a:prstGeom>
        </p:spPr>
      </p:pic>
      <p:sp>
        <p:nvSpPr>
          <p:cNvPr id="6" name="TextBox 5">
            <a:extLst>
              <a:ext uri="{FF2B5EF4-FFF2-40B4-BE49-F238E27FC236}">
                <a16:creationId xmlns:a16="http://schemas.microsoft.com/office/drawing/2014/main" id="{B6D5AA5B-A75D-2F44-98E3-5CA7FF66A5B1}"/>
              </a:ext>
            </a:extLst>
          </p:cNvPr>
          <p:cNvSpPr txBox="1"/>
          <p:nvPr/>
        </p:nvSpPr>
        <p:spPr>
          <a:xfrm>
            <a:off x="9609574" y="6488668"/>
            <a:ext cx="2582426" cy="369332"/>
          </a:xfrm>
          <a:prstGeom prst="rect">
            <a:avLst/>
          </a:prstGeom>
          <a:noFill/>
        </p:spPr>
        <p:txBody>
          <a:bodyPr wrap="square" rtlCol="0">
            <a:spAutoFit/>
          </a:bodyPr>
          <a:lstStyle/>
          <a:p>
            <a:r>
              <a:rPr lang="en-US" dirty="0"/>
              <a:t>Dennis Callahan, Degreed</a:t>
            </a:r>
          </a:p>
        </p:txBody>
      </p:sp>
    </p:spTree>
    <p:extLst>
      <p:ext uri="{BB962C8B-B14F-4D97-AF65-F5344CB8AC3E}">
        <p14:creationId xmlns:p14="http://schemas.microsoft.com/office/powerpoint/2010/main" val="455330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4" name="Google Shape;824;p127"/>
          <p:cNvSpPr txBox="1">
            <a:spLocks noGrp="1"/>
          </p:cNvSpPr>
          <p:nvPr>
            <p:ph type="body" idx="1"/>
          </p:nvPr>
        </p:nvSpPr>
        <p:spPr>
          <a:xfrm>
            <a:off x="455356" y="317433"/>
            <a:ext cx="11568800" cy="954776"/>
          </a:xfrm>
          <a:prstGeom prst="rect">
            <a:avLst/>
          </a:prstGeom>
        </p:spPr>
        <p:txBody>
          <a:bodyPr spcFirstLastPara="1" vert="horz" wrap="square" lIns="64200" tIns="64200" rIns="64200" bIns="64200" rtlCol="0" anchor="t" anchorCtr="0">
            <a:noAutofit/>
          </a:bodyPr>
          <a:lstStyle/>
          <a:p>
            <a:pPr marL="50799" indent="0">
              <a:spcBef>
                <a:spcPts val="667"/>
              </a:spcBef>
              <a:buSzPts val="3000"/>
              <a:buNone/>
            </a:pPr>
            <a:r>
              <a:rPr lang="en-US" sz="4000" dirty="0"/>
              <a:t>4. Will students like this?</a:t>
            </a:r>
          </a:p>
        </p:txBody>
      </p:sp>
      <p:sp>
        <p:nvSpPr>
          <p:cNvPr id="4" name="TextBox 3">
            <a:extLst>
              <a:ext uri="{FF2B5EF4-FFF2-40B4-BE49-F238E27FC236}">
                <a16:creationId xmlns:a16="http://schemas.microsoft.com/office/drawing/2014/main" id="{E637B57B-DBDF-D34A-9A67-6D6B7D1414E1}"/>
              </a:ext>
            </a:extLst>
          </p:cNvPr>
          <p:cNvSpPr txBox="1"/>
          <p:nvPr/>
        </p:nvSpPr>
        <p:spPr>
          <a:xfrm>
            <a:off x="740104" y="1272209"/>
            <a:ext cx="10999304" cy="5293757"/>
          </a:xfrm>
          <a:prstGeom prst="rect">
            <a:avLst/>
          </a:prstGeom>
          <a:noFill/>
        </p:spPr>
        <p:txBody>
          <a:bodyPr wrap="square" rtlCol="0">
            <a:spAutoFit/>
          </a:bodyPr>
          <a:lstStyle/>
          <a:p>
            <a:r>
              <a:rPr lang="en-US" sz="3200" dirty="0" err="1"/>
              <a:t>Primorska</a:t>
            </a:r>
            <a:r>
              <a:rPr lang="en-US" sz="3200" dirty="0"/>
              <a:t> student responses:</a:t>
            </a:r>
          </a:p>
          <a:p>
            <a:endParaRPr lang="en-US" dirty="0"/>
          </a:p>
          <a:p>
            <a:pPr marL="285750" indent="-285750">
              <a:buFontTx/>
              <a:buChar char="-"/>
            </a:pPr>
            <a:r>
              <a:rPr lang="en-US" sz="2400" dirty="0"/>
              <a:t>“It … could separate me from the others. It could be interesting note in my CV”</a:t>
            </a:r>
          </a:p>
          <a:p>
            <a:pPr marL="285750" indent="-285750">
              <a:buFontTx/>
              <a:buChar char="-"/>
            </a:pPr>
            <a:r>
              <a:rPr lang="en-US" sz="2400" dirty="0"/>
              <a:t>“I think it can be useful tool to summarize our skills when we want to apply for a job.”</a:t>
            </a:r>
          </a:p>
          <a:p>
            <a:pPr marL="285750" indent="-285750">
              <a:buFontTx/>
              <a:buChar char="-"/>
            </a:pPr>
            <a:r>
              <a:rPr lang="en-US" sz="2400" dirty="0"/>
              <a:t>“I can’t understand why I didn’t know about this before … Definitely I would like to have my knowledge somewhere … one place.”</a:t>
            </a:r>
          </a:p>
          <a:p>
            <a:pPr marL="285750" indent="-285750">
              <a:buFontTx/>
              <a:buChar char="-"/>
            </a:pPr>
            <a:r>
              <a:rPr lang="en-US" sz="2400" dirty="0"/>
              <a:t>“They can help students to get more attention to what they are doing. It is really interesting.”</a:t>
            </a:r>
          </a:p>
          <a:p>
            <a:pPr marL="285750" indent="-285750">
              <a:buFontTx/>
              <a:buChar char="-"/>
            </a:pPr>
            <a:r>
              <a:rPr lang="en-US" sz="2400" dirty="0"/>
              <a:t>“It’s a great idea to motivate students or young people to learn more.”</a:t>
            </a:r>
          </a:p>
          <a:p>
            <a:pPr marL="285750" indent="-285750">
              <a:buFontTx/>
              <a:buChar char="-"/>
            </a:pPr>
            <a:r>
              <a:rPr lang="en-US" sz="2400" dirty="0"/>
              <a:t>”It’s a great way to be recognized for effort we put into learning something.”</a:t>
            </a:r>
          </a:p>
          <a:p>
            <a:pPr marL="285750" indent="-285750">
              <a:buFontTx/>
              <a:buChar char="-"/>
            </a:pPr>
            <a:r>
              <a:rPr lang="en-US" sz="2400" dirty="0"/>
              <a:t>“I believe it should be the future.”</a:t>
            </a:r>
          </a:p>
          <a:p>
            <a:pPr marL="285750" indent="-285750">
              <a:buFontTx/>
              <a:buChar char="-"/>
            </a:pPr>
            <a:r>
              <a:rPr lang="en-US" sz="2400" dirty="0"/>
              <a:t>“Great boost in student motivation”</a:t>
            </a:r>
          </a:p>
          <a:p>
            <a:pPr marL="285750" indent="-285750">
              <a:buFontTx/>
              <a:buChar char="-"/>
            </a:pPr>
            <a:r>
              <a:rPr lang="en-US" sz="2400" dirty="0"/>
              <a:t>”This is an excellent idea.”</a:t>
            </a:r>
          </a:p>
        </p:txBody>
      </p:sp>
    </p:spTree>
    <p:extLst>
      <p:ext uri="{BB962C8B-B14F-4D97-AF65-F5344CB8AC3E}">
        <p14:creationId xmlns:p14="http://schemas.microsoft.com/office/powerpoint/2010/main" val="60906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4" name="Google Shape;824;p127"/>
          <p:cNvSpPr txBox="1">
            <a:spLocks noGrp="1"/>
          </p:cNvSpPr>
          <p:nvPr>
            <p:ph type="body" idx="1"/>
          </p:nvPr>
        </p:nvSpPr>
        <p:spPr>
          <a:xfrm>
            <a:off x="362591" y="224668"/>
            <a:ext cx="11568800" cy="4555200"/>
          </a:xfrm>
          <a:prstGeom prst="rect">
            <a:avLst/>
          </a:prstGeom>
        </p:spPr>
        <p:txBody>
          <a:bodyPr spcFirstLastPara="1" vert="horz" wrap="square" lIns="64200" tIns="64200" rIns="64200" bIns="64200" rtlCol="0" anchor="t" anchorCtr="0">
            <a:noAutofit/>
          </a:bodyPr>
          <a:lstStyle/>
          <a:p>
            <a:pPr marL="50799" indent="0">
              <a:spcBef>
                <a:spcPts val="667"/>
              </a:spcBef>
              <a:buSzPts val="3000"/>
              <a:buNone/>
            </a:pPr>
            <a:r>
              <a:rPr lang="en-US" sz="4000" dirty="0"/>
              <a:t>5. How do I get started?</a:t>
            </a:r>
          </a:p>
        </p:txBody>
      </p:sp>
      <p:pic>
        <p:nvPicPr>
          <p:cNvPr id="5" name="Picture 4">
            <a:extLst>
              <a:ext uri="{FF2B5EF4-FFF2-40B4-BE49-F238E27FC236}">
                <a16:creationId xmlns:a16="http://schemas.microsoft.com/office/drawing/2014/main" id="{307F53D9-95C7-2944-B33F-74DDAF6D35F1}"/>
              </a:ext>
            </a:extLst>
          </p:cNvPr>
          <p:cNvPicPr>
            <a:picLocks noChangeAspect="1"/>
          </p:cNvPicPr>
          <p:nvPr/>
        </p:nvPicPr>
        <p:blipFill>
          <a:blip r:embed="rId3"/>
          <a:stretch>
            <a:fillRect/>
          </a:stretch>
        </p:blipFill>
        <p:spPr>
          <a:xfrm>
            <a:off x="1237697" y="1551333"/>
            <a:ext cx="5281647" cy="4451902"/>
          </a:xfrm>
          <a:prstGeom prst="rect">
            <a:avLst/>
          </a:prstGeom>
        </p:spPr>
      </p:pic>
      <p:sp>
        <p:nvSpPr>
          <p:cNvPr id="6" name="TextBox 5">
            <a:extLst>
              <a:ext uri="{FF2B5EF4-FFF2-40B4-BE49-F238E27FC236}">
                <a16:creationId xmlns:a16="http://schemas.microsoft.com/office/drawing/2014/main" id="{DE7DE785-B409-1B48-B369-4D52E3E8F79C}"/>
              </a:ext>
            </a:extLst>
          </p:cNvPr>
          <p:cNvSpPr txBox="1"/>
          <p:nvPr/>
        </p:nvSpPr>
        <p:spPr>
          <a:xfrm>
            <a:off x="8282610" y="2504661"/>
            <a:ext cx="3061252" cy="1323439"/>
          </a:xfrm>
          <a:prstGeom prst="rect">
            <a:avLst/>
          </a:prstGeom>
          <a:noFill/>
        </p:spPr>
        <p:txBody>
          <a:bodyPr wrap="square" rtlCol="0">
            <a:spAutoFit/>
          </a:bodyPr>
          <a:lstStyle/>
          <a:p>
            <a:pPr algn="ctr"/>
            <a:r>
              <a:rPr lang="en-US" sz="4000" b="1" dirty="0"/>
              <a:t>Email me for our paper!</a:t>
            </a:r>
          </a:p>
        </p:txBody>
      </p:sp>
    </p:spTree>
    <p:extLst>
      <p:ext uri="{BB962C8B-B14F-4D97-AF65-F5344CB8AC3E}">
        <p14:creationId xmlns:p14="http://schemas.microsoft.com/office/powerpoint/2010/main" val="38688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8"/>
          <p:cNvSpPr txBox="1">
            <a:spLocks noGrp="1"/>
          </p:cNvSpPr>
          <p:nvPr>
            <p:ph type="title"/>
          </p:nvPr>
        </p:nvSpPr>
        <p:spPr>
          <a:xfrm>
            <a:off x="557063" y="1628236"/>
            <a:ext cx="10973600" cy="1143200"/>
          </a:xfrm>
          <a:prstGeom prst="rect">
            <a:avLst/>
          </a:prstGeom>
        </p:spPr>
        <p:txBody>
          <a:bodyPr spcFirstLastPara="1" vert="horz" wrap="square" lIns="64200" tIns="64200" rIns="64200" bIns="64200" rtlCol="0" anchor="ctr" anchorCtr="0">
            <a:noAutofit/>
          </a:bodyPr>
          <a:lstStyle/>
          <a:p>
            <a:pPr algn="ctr">
              <a:spcBef>
                <a:spcPts val="0"/>
              </a:spcBef>
            </a:pPr>
            <a:r>
              <a:rPr lang="en" sz="5000" b="1" dirty="0"/>
              <a:t>A thought on why this all matters ...</a:t>
            </a:r>
            <a:endParaRPr sz="5000" b="1" dirty="0"/>
          </a:p>
        </p:txBody>
      </p:sp>
    </p:spTree>
    <p:extLst>
      <p:ext uri="{BB962C8B-B14F-4D97-AF65-F5344CB8AC3E}">
        <p14:creationId xmlns:p14="http://schemas.microsoft.com/office/powerpoint/2010/main" val="3048617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29"/>
          <p:cNvSpPr txBox="1">
            <a:spLocks noGrp="1"/>
          </p:cNvSpPr>
          <p:nvPr>
            <p:ph type="body" idx="1"/>
          </p:nvPr>
        </p:nvSpPr>
        <p:spPr>
          <a:xfrm>
            <a:off x="415600" y="182433"/>
            <a:ext cx="11360800" cy="5909200"/>
          </a:xfrm>
          <a:prstGeom prst="rect">
            <a:avLst/>
          </a:prstGeom>
        </p:spPr>
        <p:txBody>
          <a:bodyPr spcFirstLastPara="1" vert="horz" wrap="square" lIns="121900" tIns="121900" rIns="121900" bIns="121900" rtlCol="0" anchor="t" anchorCtr="0">
            <a:noAutofit/>
          </a:bodyPr>
          <a:lstStyle/>
          <a:p>
            <a:pPr marL="0" indent="0"/>
            <a:r>
              <a:rPr lang="en" sz="3200" dirty="0">
                <a:solidFill>
                  <a:schemeClr val="tx1"/>
                </a:solidFill>
                <a:latin typeface="Calibri"/>
                <a:ea typeface="Calibri"/>
                <a:cs typeface="Calibri"/>
                <a:sym typeface="Calibri"/>
              </a:rPr>
              <a:t>“An open education infrastructure, which can support extremely rapid, low cost experimentation and innovation, must be comprised of at least these four parts:</a:t>
            </a:r>
            <a:endParaRPr sz="3200" dirty="0">
              <a:solidFill>
                <a:schemeClr val="tx1"/>
              </a:solidFill>
              <a:latin typeface="Calibri"/>
              <a:ea typeface="Calibri"/>
              <a:cs typeface="Calibri"/>
              <a:sym typeface="Calibri"/>
            </a:endParaRPr>
          </a:p>
          <a:p>
            <a:pPr indent="-507987">
              <a:buClr>
                <a:srgbClr val="FFFFFF"/>
              </a:buClr>
              <a:buSzPts val="2400"/>
              <a:buFont typeface="Calibri"/>
              <a:buAutoNum type="arabicPeriod"/>
            </a:pPr>
            <a:r>
              <a:rPr lang="en" sz="3200" dirty="0">
                <a:solidFill>
                  <a:schemeClr val="tx1"/>
                </a:solidFill>
                <a:latin typeface="Calibri"/>
                <a:ea typeface="Calibri"/>
                <a:cs typeface="Calibri"/>
                <a:sym typeface="Calibri"/>
              </a:rPr>
              <a:t>Open Credentials</a:t>
            </a:r>
            <a:endParaRPr sz="3200" dirty="0">
              <a:solidFill>
                <a:schemeClr val="tx1"/>
              </a:solidFill>
              <a:latin typeface="Calibri"/>
              <a:ea typeface="Calibri"/>
              <a:cs typeface="Calibri"/>
              <a:sym typeface="Calibri"/>
            </a:endParaRPr>
          </a:p>
          <a:p>
            <a:pPr indent="-507987">
              <a:buClr>
                <a:srgbClr val="FFFFFF"/>
              </a:buClr>
              <a:buSzPts val="2400"/>
              <a:buFont typeface="Calibri"/>
              <a:buAutoNum type="arabicPeriod"/>
            </a:pPr>
            <a:r>
              <a:rPr lang="en" sz="3200" dirty="0">
                <a:solidFill>
                  <a:schemeClr val="tx1"/>
                </a:solidFill>
                <a:latin typeface="Calibri"/>
                <a:ea typeface="Calibri"/>
                <a:cs typeface="Calibri"/>
                <a:sym typeface="Calibri"/>
              </a:rPr>
              <a:t>Open Assessments</a:t>
            </a:r>
            <a:endParaRPr sz="3200" dirty="0">
              <a:solidFill>
                <a:schemeClr val="tx1"/>
              </a:solidFill>
              <a:latin typeface="Calibri"/>
              <a:ea typeface="Calibri"/>
              <a:cs typeface="Calibri"/>
              <a:sym typeface="Calibri"/>
            </a:endParaRPr>
          </a:p>
          <a:p>
            <a:pPr indent="-507987">
              <a:buClr>
                <a:srgbClr val="FFFFFF"/>
              </a:buClr>
              <a:buSzPts val="2400"/>
              <a:buFont typeface="Calibri"/>
              <a:buAutoNum type="arabicPeriod"/>
            </a:pPr>
            <a:r>
              <a:rPr lang="en" sz="3200" dirty="0">
                <a:solidFill>
                  <a:schemeClr val="tx1"/>
                </a:solidFill>
                <a:latin typeface="Calibri"/>
                <a:ea typeface="Calibri"/>
                <a:cs typeface="Calibri"/>
                <a:sym typeface="Calibri"/>
              </a:rPr>
              <a:t>Open Educational Resources</a:t>
            </a:r>
            <a:endParaRPr sz="3200" dirty="0">
              <a:solidFill>
                <a:schemeClr val="tx1"/>
              </a:solidFill>
              <a:latin typeface="Calibri"/>
              <a:ea typeface="Calibri"/>
              <a:cs typeface="Calibri"/>
              <a:sym typeface="Calibri"/>
            </a:endParaRPr>
          </a:p>
          <a:p>
            <a:pPr indent="-507987">
              <a:buClr>
                <a:srgbClr val="FFFFFF"/>
              </a:buClr>
              <a:buSzPts val="2400"/>
              <a:buFont typeface="Calibri"/>
              <a:buAutoNum type="arabicPeriod"/>
            </a:pPr>
            <a:r>
              <a:rPr lang="en" sz="3200" dirty="0">
                <a:solidFill>
                  <a:schemeClr val="tx1"/>
                </a:solidFill>
                <a:latin typeface="Calibri"/>
                <a:ea typeface="Calibri"/>
                <a:cs typeface="Calibri"/>
                <a:sym typeface="Calibri"/>
              </a:rPr>
              <a:t>Open Competencies”</a:t>
            </a:r>
            <a:endParaRPr sz="3200" dirty="0">
              <a:solidFill>
                <a:schemeClr val="tx1"/>
              </a:solidFill>
              <a:latin typeface="Calibri"/>
              <a:ea typeface="Calibri"/>
              <a:cs typeface="Calibri"/>
              <a:sym typeface="Calibri"/>
            </a:endParaRPr>
          </a:p>
          <a:p>
            <a:pPr marL="0" indent="0"/>
            <a:endParaRPr sz="3200" dirty="0">
              <a:solidFill>
                <a:schemeClr val="tx1"/>
              </a:solidFill>
              <a:latin typeface="Calibri"/>
              <a:ea typeface="Calibri"/>
              <a:cs typeface="Calibri"/>
              <a:sym typeface="Calibri"/>
            </a:endParaRPr>
          </a:p>
          <a:p>
            <a:pPr marL="0" indent="0"/>
            <a:r>
              <a:rPr lang="en" sz="3200" b="1" i="1" dirty="0">
                <a:solidFill>
                  <a:schemeClr val="tx1"/>
                </a:solidFill>
                <a:latin typeface="Calibri"/>
                <a:ea typeface="Calibri"/>
                <a:cs typeface="Calibri"/>
                <a:sym typeface="Calibri"/>
              </a:rPr>
              <a:t>From https://</a:t>
            </a:r>
            <a:r>
              <a:rPr lang="en" sz="3200" b="1" i="1" dirty="0" err="1">
                <a:solidFill>
                  <a:schemeClr val="tx1"/>
                </a:solidFill>
                <a:latin typeface="Calibri"/>
                <a:ea typeface="Calibri"/>
                <a:cs typeface="Calibri"/>
                <a:sym typeface="Calibri"/>
              </a:rPr>
              <a:t>lidtfoundations.pressbooks.com</a:t>
            </a:r>
            <a:endParaRPr sz="3200" b="1" i="1" dirty="0">
              <a:solidFill>
                <a:schemeClr val="tx1"/>
              </a:solidFill>
              <a:latin typeface="Calibri"/>
              <a:ea typeface="Calibri"/>
              <a:cs typeface="Calibri"/>
              <a:sym typeface="Calibri"/>
            </a:endParaRPr>
          </a:p>
          <a:p>
            <a:pPr marL="0" indent="0">
              <a:spcAft>
                <a:spcPts val="2133"/>
              </a:spcAft>
            </a:pPr>
            <a:endParaRPr sz="3200" dirty="0">
              <a:solidFill>
                <a:schemeClr val="tx1"/>
              </a:solidFill>
            </a:endParaRPr>
          </a:p>
        </p:txBody>
      </p:sp>
      <p:pic>
        <p:nvPicPr>
          <p:cNvPr id="835" name="Google Shape;835;p129"/>
          <p:cNvPicPr preferRelativeResize="0"/>
          <p:nvPr/>
        </p:nvPicPr>
        <p:blipFill>
          <a:blip r:embed="rId3">
            <a:alphaModFix/>
          </a:blip>
          <a:stretch>
            <a:fillRect/>
          </a:stretch>
        </p:blipFill>
        <p:spPr>
          <a:xfrm>
            <a:off x="8894234" y="3570201"/>
            <a:ext cx="3297767" cy="3287800"/>
          </a:xfrm>
          <a:prstGeom prst="rect">
            <a:avLst/>
          </a:prstGeom>
          <a:noFill/>
          <a:ln>
            <a:noFill/>
          </a:ln>
        </p:spPr>
      </p:pic>
    </p:spTree>
    <p:extLst>
      <p:ext uri="{BB962C8B-B14F-4D97-AF65-F5344CB8AC3E}">
        <p14:creationId xmlns:p14="http://schemas.microsoft.com/office/powerpoint/2010/main" val="1816263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130"/>
          <p:cNvPicPr preferRelativeResize="0"/>
          <p:nvPr/>
        </p:nvPicPr>
        <p:blipFill>
          <a:blip r:embed="rId3">
            <a:alphaModFix/>
          </a:blip>
          <a:stretch>
            <a:fillRect/>
          </a:stretch>
        </p:blipFill>
        <p:spPr>
          <a:xfrm>
            <a:off x="1165133" y="203201"/>
            <a:ext cx="9873927" cy="6451599"/>
          </a:xfrm>
          <a:prstGeom prst="rect">
            <a:avLst/>
          </a:prstGeom>
          <a:noFill/>
          <a:ln>
            <a:noFill/>
          </a:ln>
        </p:spPr>
      </p:pic>
      <p:sp>
        <p:nvSpPr>
          <p:cNvPr id="2" name="Rectangle 1">
            <a:extLst>
              <a:ext uri="{FF2B5EF4-FFF2-40B4-BE49-F238E27FC236}">
                <a16:creationId xmlns:a16="http://schemas.microsoft.com/office/drawing/2014/main" id="{7BDCC46B-C25D-2B49-AFD4-F349649E4844}"/>
              </a:ext>
            </a:extLst>
          </p:cNvPr>
          <p:cNvSpPr/>
          <p:nvPr/>
        </p:nvSpPr>
        <p:spPr>
          <a:xfrm>
            <a:off x="2286000" y="6146801"/>
            <a:ext cx="2218267" cy="5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4B44826F-5EA6-7142-9E84-07C84C769777}"/>
              </a:ext>
            </a:extLst>
          </p:cNvPr>
          <p:cNvSpPr txBox="1"/>
          <p:nvPr/>
        </p:nvSpPr>
        <p:spPr>
          <a:xfrm>
            <a:off x="1165133" y="6146801"/>
            <a:ext cx="4473667" cy="420564"/>
          </a:xfrm>
          <a:prstGeom prst="rect">
            <a:avLst/>
          </a:prstGeom>
          <a:noFill/>
        </p:spPr>
        <p:txBody>
          <a:bodyPr wrap="square" rtlCol="0">
            <a:spAutoFit/>
          </a:bodyPr>
          <a:lstStyle/>
          <a:p>
            <a:r>
              <a:rPr lang="en-US" sz="2133" b="1" dirty="0"/>
              <a:t>Mentored Authentic Experience</a:t>
            </a:r>
          </a:p>
        </p:txBody>
      </p:sp>
    </p:spTree>
    <p:extLst>
      <p:ext uri="{BB962C8B-B14F-4D97-AF65-F5344CB8AC3E}">
        <p14:creationId xmlns:p14="http://schemas.microsoft.com/office/powerpoint/2010/main" val="3303768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9871F-92B3-2D4E-B299-DD5F2341EEC8}"/>
              </a:ext>
            </a:extLst>
          </p:cNvPr>
          <p:cNvSpPr>
            <a:spLocks noGrp="1"/>
          </p:cNvSpPr>
          <p:nvPr>
            <p:ph type="title"/>
          </p:nvPr>
        </p:nvSpPr>
        <p:spPr>
          <a:xfrm>
            <a:off x="198782" y="518676"/>
            <a:ext cx="11661913" cy="1143200"/>
          </a:xfrm>
        </p:spPr>
        <p:txBody>
          <a:bodyPr>
            <a:normAutofit fontScale="90000"/>
          </a:bodyPr>
          <a:lstStyle/>
          <a:p>
            <a:pPr algn="ctr"/>
            <a:r>
              <a:rPr lang="en-US" sz="5300" b="1" dirty="0"/>
              <a:t>How can </a:t>
            </a:r>
            <a:r>
              <a:rPr lang="en-US" sz="5300" b="1" dirty="0" err="1"/>
              <a:t>microcredentials</a:t>
            </a:r>
            <a:r>
              <a:rPr lang="en-US" sz="5300" b="1" dirty="0"/>
              <a:t> benefit </a:t>
            </a:r>
            <a:r>
              <a:rPr lang="en-US" sz="5300" b="1" dirty="0" err="1"/>
              <a:t>Primorska</a:t>
            </a:r>
            <a:r>
              <a:rPr lang="en-US" sz="5300" b="1" dirty="0"/>
              <a:t>?</a:t>
            </a:r>
            <a:br>
              <a:rPr lang="en-US" sz="4267" b="1" dirty="0"/>
            </a:br>
            <a:br>
              <a:rPr lang="en-US" sz="4267" b="1" dirty="0"/>
            </a:br>
            <a:r>
              <a:rPr lang="en-US" sz="3200" dirty="0"/>
              <a:t>Let’s find out! I will be visiting </a:t>
            </a:r>
            <a:r>
              <a:rPr lang="en-US" sz="3200" dirty="0" err="1"/>
              <a:t>Primorska</a:t>
            </a:r>
            <a:r>
              <a:rPr lang="en-US" sz="3200" dirty="0"/>
              <a:t> from May 20-June 20!</a:t>
            </a:r>
            <a:endParaRPr lang="en-US" sz="4267" b="1" dirty="0"/>
          </a:p>
        </p:txBody>
      </p:sp>
      <p:pic>
        <p:nvPicPr>
          <p:cNvPr id="5" name="Picture 4">
            <a:extLst>
              <a:ext uri="{FF2B5EF4-FFF2-40B4-BE49-F238E27FC236}">
                <a16:creationId xmlns:a16="http://schemas.microsoft.com/office/drawing/2014/main" id="{0FD4BB53-800A-E042-9D5C-B840940DA5D6}"/>
              </a:ext>
            </a:extLst>
          </p:cNvPr>
          <p:cNvPicPr>
            <a:picLocks noChangeAspect="1"/>
          </p:cNvPicPr>
          <p:nvPr/>
        </p:nvPicPr>
        <p:blipFill>
          <a:blip r:embed="rId2"/>
          <a:stretch>
            <a:fillRect/>
          </a:stretch>
        </p:blipFill>
        <p:spPr>
          <a:xfrm>
            <a:off x="2283159" y="2385328"/>
            <a:ext cx="7625541" cy="4472673"/>
          </a:xfrm>
          <a:prstGeom prst="rect">
            <a:avLst/>
          </a:prstGeom>
        </p:spPr>
      </p:pic>
    </p:spTree>
    <p:extLst>
      <p:ext uri="{BB962C8B-B14F-4D97-AF65-F5344CB8AC3E}">
        <p14:creationId xmlns:p14="http://schemas.microsoft.com/office/powerpoint/2010/main" val="810725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98B-6896-4347-AF6E-A8A7CB3F8060}"/>
              </a:ext>
            </a:extLst>
          </p:cNvPr>
          <p:cNvPicPr>
            <a:picLocks noChangeAspect="1"/>
          </p:cNvPicPr>
          <p:nvPr/>
        </p:nvPicPr>
        <p:blipFill>
          <a:blip r:embed="rId2"/>
          <a:stretch>
            <a:fillRect/>
          </a:stretch>
        </p:blipFill>
        <p:spPr>
          <a:xfrm>
            <a:off x="2112630" y="0"/>
            <a:ext cx="8498757" cy="6858000"/>
          </a:xfrm>
          <a:prstGeom prst="rect">
            <a:avLst/>
          </a:prstGeom>
        </p:spPr>
      </p:pic>
    </p:spTree>
    <p:extLst>
      <p:ext uri="{BB962C8B-B14F-4D97-AF65-F5344CB8AC3E}">
        <p14:creationId xmlns:p14="http://schemas.microsoft.com/office/powerpoint/2010/main" val="2447207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ABB81-D4BE-4A44-9980-D1560C5F06CC}"/>
              </a:ext>
            </a:extLst>
          </p:cNvPr>
          <p:cNvPicPr>
            <a:picLocks noChangeAspect="1"/>
          </p:cNvPicPr>
          <p:nvPr/>
        </p:nvPicPr>
        <p:blipFill>
          <a:blip r:embed="rId2"/>
          <a:stretch>
            <a:fillRect/>
          </a:stretch>
        </p:blipFill>
        <p:spPr>
          <a:xfrm>
            <a:off x="1119804" y="393924"/>
            <a:ext cx="9791700" cy="5308600"/>
          </a:xfrm>
          <a:prstGeom prst="rect">
            <a:avLst/>
          </a:prstGeom>
        </p:spPr>
      </p:pic>
      <p:sp>
        <p:nvSpPr>
          <p:cNvPr id="5" name="Rectangle 4">
            <a:extLst>
              <a:ext uri="{FF2B5EF4-FFF2-40B4-BE49-F238E27FC236}">
                <a16:creationId xmlns:a16="http://schemas.microsoft.com/office/drawing/2014/main" id="{09A65516-A048-CA4E-8EE5-5EB9E7A9AD6A}"/>
              </a:ext>
            </a:extLst>
          </p:cNvPr>
          <p:cNvSpPr/>
          <p:nvPr/>
        </p:nvSpPr>
        <p:spPr>
          <a:xfrm>
            <a:off x="8026116" y="6488668"/>
            <a:ext cx="4165884" cy="369332"/>
          </a:xfrm>
          <a:prstGeom prst="rect">
            <a:avLst/>
          </a:prstGeom>
        </p:spPr>
        <p:txBody>
          <a:bodyPr wrap="none">
            <a:spAutoFit/>
          </a:bodyPr>
          <a:lstStyle/>
          <a:p>
            <a:r>
              <a:rPr lang="en-US" dirty="0"/>
              <a:t>https://www.fraser.k12.mi.us/domain/168</a:t>
            </a:r>
          </a:p>
        </p:txBody>
      </p:sp>
    </p:spTree>
    <p:extLst>
      <p:ext uri="{BB962C8B-B14F-4D97-AF65-F5344CB8AC3E}">
        <p14:creationId xmlns:p14="http://schemas.microsoft.com/office/powerpoint/2010/main" val="2951698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7666-1454-4142-92E4-40D30763D5B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093EFD3-13A9-344E-94F4-6B65960174C6}"/>
              </a:ext>
            </a:extLst>
          </p:cNvPr>
          <p:cNvPicPr>
            <a:picLocks noChangeAspect="1"/>
          </p:cNvPicPr>
          <p:nvPr/>
        </p:nvPicPr>
        <p:blipFill>
          <a:blip r:embed="rId2"/>
          <a:stretch>
            <a:fillRect/>
          </a:stretch>
        </p:blipFill>
        <p:spPr>
          <a:xfrm>
            <a:off x="1386673" y="0"/>
            <a:ext cx="9164097" cy="6873073"/>
          </a:xfrm>
          <a:prstGeom prst="rect">
            <a:avLst/>
          </a:prstGeom>
        </p:spPr>
      </p:pic>
      <p:sp>
        <p:nvSpPr>
          <p:cNvPr id="5" name="TextBox 4">
            <a:extLst>
              <a:ext uri="{FF2B5EF4-FFF2-40B4-BE49-F238E27FC236}">
                <a16:creationId xmlns:a16="http://schemas.microsoft.com/office/drawing/2014/main" id="{3821D2DC-D7FF-E741-9BBF-3716CF318BBA}"/>
              </a:ext>
            </a:extLst>
          </p:cNvPr>
          <p:cNvSpPr txBox="1"/>
          <p:nvPr/>
        </p:nvSpPr>
        <p:spPr>
          <a:xfrm>
            <a:off x="8631534" y="6488668"/>
            <a:ext cx="3560466" cy="369332"/>
          </a:xfrm>
          <a:prstGeom prst="rect">
            <a:avLst/>
          </a:prstGeom>
          <a:noFill/>
        </p:spPr>
        <p:txBody>
          <a:bodyPr wrap="square" rtlCol="0">
            <a:spAutoFit/>
          </a:bodyPr>
          <a:lstStyle/>
          <a:p>
            <a:r>
              <a:rPr lang="en-US" dirty="0"/>
              <a:t>July 7, 2017 By </a:t>
            </a:r>
            <a:r>
              <a:rPr lang="en-US" dirty="0">
                <a:hlinkClick r:id="rId3" tooltip="Posts by Canada Study News"/>
              </a:rPr>
              <a:t>Canada Study News</a:t>
            </a:r>
            <a:endParaRPr lang="en-US" dirty="0"/>
          </a:p>
        </p:txBody>
      </p:sp>
    </p:spTree>
    <p:extLst>
      <p:ext uri="{BB962C8B-B14F-4D97-AF65-F5344CB8AC3E}">
        <p14:creationId xmlns:p14="http://schemas.microsoft.com/office/powerpoint/2010/main" val="422297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2485-E3CE-624A-91AA-6676CDDF4A71}"/>
              </a:ext>
            </a:extLst>
          </p:cNvPr>
          <p:cNvSpPr>
            <a:spLocks noGrp="1"/>
          </p:cNvSpPr>
          <p:nvPr>
            <p:ph type="title"/>
          </p:nvPr>
        </p:nvSpPr>
        <p:spPr/>
        <p:txBody>
          <a:bodyPr>
            <a:normAutofit/>
          </a:bodyPr>
          <a:lstStyle/>
          <a:p>
            <a:pPr algn="ctr"/>
            <a:r>
              <a:rPr lang="en-US" sz="4800" b="1" dirty="0"/>
              <a:t>Learning is Open</a:t>
            </a:r>
          </a:p>
        </p:txBody>
      </p:sp>
      <p:pic>
        <p:nvPicPr>
          <p:cNvPr id="6" name="Picture 5">
            <a:extLst>
              <a:ext uri="{FF2B5EF4-FFF2-40B4-BE49-F238E27FC236}">
                <a16:creationId xmlns:a16="http://schemas.microsoft.com/office/drawing/2014/main" id="{BC9E9F72-93C3-F542-9241-2FF16CE8844F}"/>
              </a:ext>
            </a:extLst>
          </p:cNvPr>
          <p:cNvPicPr>
            <a:picLocks noChangeAspect="1"/>
          </p:cNvPicPr>
          <p:nvPr/>
        </p:nvPicPr>
        <p:blipFill>
          <a:blip r:embed="rId2"/>
          <a:stretch>
            <a:fillRect/>
          </a:stretch>
        </p:blipFill>
        <p:spPr>
          <a:xfrm>
            <a:off x="1464341" y="1960475"/>
            <a:ext cx="9520740" cy="4741775"/>
          </a:xfrm>
          <a:prstGeom prst="rect">
            <a:avLst/>
          </a:prstGeom>
        </p:spPr>
      </p:pic>
      <p:sp>
        <p:nvSpPr>
          <p:cNvPr id="7" name="Rectangle 6">
            <a:extLst>
              <a:ext uri="{FF2B5EF4-FFF2-40B4-BE49-F238E27FC236}">
                <a16:creationId xmlns:a16="http://schemas.microsoft.com/office/drawing/2014/main" id="{EB3EB0D2-01B0-6945-8257-C03000D5D7BE}"/>
              </a:ext>
            </a:extLst>
          </p:cNvPr>
          <p:cNvSpPr/>
          <p:nvPr/>
        </p:nvSpPr>
        <p:spPr>
          <a:xfrm>
            <a:off x="8083952" y="6488668"/>
            <a:ext cx="4108048" cy="369332"/>
          </a:xfrm>
          <a:prstGeom prst="rect">
            <a:avLst/>
          </a:prstGeom>
        </p:spPr>
        <p:txBody>
          <a:bodyPr wrap="none">
            <a:spAutoFit/>
          </a:bodyPr>
          <a:lstStyle/>
          <a:p>
            <a:r>
              <a:rPr lang="en-US" b="1" i="0" u="sng" dirty="0">
                <a:solidFill>
                  <a:srgbClr val="F16C20"/>
                </a:solidFill>
                <a:effectLst/>
                <a:latin typeface="Open Sans"/>
                <a:hlinkClick r:id="rId3" tooltip="Posts by Michelle Pacansky-Brock"/>
              </a:rPr>
              <a:t>Michelle Pacansky-Brock</a:t>
            </a:r>
            <a:r>
              <a:rPr lang="en-US" b="1" i="0" dirty="0">
                <a:solidFill>
                  <a:srgbClr val="313131"/>
                </a:solidFill>
                <a:effectLst/>
                <a:latin typeface="Open Sans"/>
              </a:rPr>
              <a:t> </a:t>
            </a:r>
            <a:r>
              <a:rPr lang="en-US" dirty="0"/>
              <a:t>August 26, 2015</a:t>
            </a:r>
          </a:p>
        </p:txBody>
      </p:sp>
    </p:spTree>
    <p:extLst>
      <p:ext uri="{BB962C8B-B14F-4D97-AF65-F5344CB8AC3E}">
        <p14:creationId xmlns:p14="http://schemas.microsoft.com/office/powerpoint/2010/main" val="356380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Office Theme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fontScheme name="1_Office Theme">
    <a:majorFont>
      <a:latin typeface="Arial"/>
      <a:ea typeface="MS PGothic"/>
      <a:cs typeface="MS Gothic"/>
    </a:majorFont>
    <a:minorFont>
      <a:latin typeface="Arial"/>
      <a:ea typeface="MS P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1541</TotalTime>
  <Words>2083</Words>
  <Application>Microsoft Macintosh PowerPoint</Application>
  <PresentationFormat>Widescreen</PresentationFormat>
  <Paragraphs>326</Paragraphs>
  <Slides>66</Slides>
  <Notes>25</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66</vt:i4>
      </vt:variant>
    </vt:vector>
  </HeadingPairs>
  <TitlesOfParts>
    <vt:vector size="87" baseType="lpstr">
      <vt:lpstr>HelvNeue for IBM</vt:lpstr>
      <vt:lpstr>inherit</vt:lpstr>
      <vt:lpstr>Lubalin for IBM Demi</vt:lpstr>
      <vt:lpstr>MS Gothic</vt:lpstr>
      <vt:lpstr>ＭＳ Ｐゴシック</vt:lpstr>
      <vt:lpstr>ＭＳ Ｐゴシック</vt:lpstr>
      <vt:lpstr>Open Sans</vt:lpstr>
      <vt:lpstr>Oswald</vt:lpstr>
      <vt:lpstr>Roboto</vt:lpstr>
      <vt:lpstr>Arial</vt:lpstr>
      <vt:lpstr>Arial Rounded MT Bold</vt:lpstr>
      <vt:lpstr>Average</vt:lpstr>
      <vt:lpstr>Calibri</vt:lpstr>
      <vt:lpstr>Calibri Light</vt:lpstr>
      <vt:lpstr>Georgia</vt:lpstr>
      <vt:lpstr>Helvetica Neue</vt:lpstr>
      <vt:lpstr>Minion Pro</vt:lpstr>
      <vt:lpstr>Tahoma</vt:lpstr>
      <vt:lpstr>Times New Roman</vt:lpstr>
      <vt:lpstr>Wingdings</vt:lpstr>
      <vt:lpstr>Office Theme</vt:lpstr>
      <vt:lpstr>The Microcredential Revolution in Higher Education</vt:lpstr>
      <vt:lpstr>Society is changing</vt:lpstr>
      <vt:lpstr>The Number of Students is Growing</vt:lpstr>
      <vt:lpstr>PowerPoint Presentation</vt:lpstr>
      <vt:lpstr>Lifelong learning is required.</vt:lpstr>
      <vt:lpstr>PowerPoint Presentation</vt:lpstr>
      <vt:lpstr>PowerPoint Presentation</vt:lpstr>
      <vt:lpstr>PowerPoint Presentation</vt:lpstr>
      <vt:lpstr>Learning is Open</vt:lpstr>
      <vt:lpstr>That’s a good thing.</vt:lpstr>
      <vt:lpstr>PowerPoint Presentation</vt:lpstr>
      <vt:lpstr>We need new credentials to match 21st Century Learning</vt:lpstr>
      <vt:lpstr>PowerPoint Presentation</vt:lpstr>
      <vt:lpstr>PowerPoint Presentation</vt:lpstr>
      <vt:lpstr>PowerPoint Presentation</vt:lpstr>
      <vt:lpstr>PowerPoint Presentation</vt:lpstr>
      <vt:lpstr>PowerPoint Presentation</vt:lpstr>
      <vt:lpstr>Introducing Open Microcredentials!</vt:lpstr>
      <vt:lpstr>PowerPoint Presentation</vt:lpstr>
      <vt:lpstr>PowerPoint Presentation</vt:lpstr>
      <vt:lpstr>PowerPoint Presentation</vt:lpstr>
      <vt:lpstr>PowerPoint Presentation</vt:lpstr>
      <vt:lpstr>PowerPoint Presentation</vt:lpstr>
      <vt:lpstr>PowerPoint Presentation</vt:lpstr>
      <vt:lpstr>Easy to share, easy to post, easy to print</vt:lpstr>
      <vt:lpstr>PowerPoint Presentation</vt:lpstr>
      <vt:lpstr>PowerPoint Presentation</vt:lpstr>
      <vt:lpstr>PowerPoint Presentation</vt:lpstr>
      <vt:lpstr>Let’s look at a few examples…</vt:lpstr>
      <vt:lpstr>PowerPoint Presentation</vt:lpstr>
      <vt:lpstr>PowerPoint Presentation</vt:lpstr>
      <vt:lpstr>PowerPoint Presentation</vt:lpstr>
      <vt:lpstr>PowerPoint Presentation</vt:lpstr>
      <vt:lpstr>PowerPoint Presentation</vt:lpstr>
      <vt:lpstr>PowerPoint Presentation</vt:lpstr>
      <vt:lpstr>Badge Types: Four unique emblems for resume worthy achievements </vt:lpstr>
      <vt:lpstr>PowerPoint Presentation</vt:lpstr>
      <vt:lpstr>Big Data University Case Study: 14 Online Courses</vt:lpstr>
      <vt:lpstr>PowerPoint Presentation</vt:lpstr>
      <vt:lpstr>Open Badges: IBM badges have been issued to individuals from 81 different countries within the first eight weeks of the program</vt:lpstr>
      <vt:lpstr>Evidence: Badges provide real value to employers and badge earners</vt:lpstr>
      <vt:lpstr>PowerPoint Presentation</vt:lpstr>
      <vt:lpstr>PowerPoint Presentation</vt:lpstr>
      <vt:lpstr>PowerPoint Presentation</vt:lpstr>
      <vt:lpstr>PowerPoint Presentation</vt:lpstr>
      <vt:lpstr>PowerPoint Presentation</vt:lpstr>
      <vt:lpstr>BYU EdTec Badges</vt:lpstr>
      <vt:lpstr>PowerPoint Presentation</vt:lpstr>
      <vt:lpstr>PowerPoint Presentation</vt:lpstr>
      <vt:lpstr>PowerPoint Presentation</vt:lpstr>
      <vt:lpstr>PowerPoint Presentation</vt:lpstr>
      <vt:lpstr>Faculty Professional Development</vt:lpstr>
      <vt:lpstr>Interdisciplinary Design Thinking</vt:lpstr>
      <vt:lpstr>PowerPoint Presentation</vt:lpstr>
      <vt:lpstr>Benefits Seen So Far</vt:lpstr>
      <vt:lpstr>A Few FAQs …</vt:lpstr>
      <vt:lpstr>PowerPoint Presentation</vt:lpstr>
      <vt:lpstr>PowerPoint Presentation</vt:lpstr>
      <vt:lpstr>One solution …</vt:lpstr>
      <vt:lpstr>PowerPoint Presentation</vt:lpstr>
      <vt:lpstr>PowerPoint Presentation</vt:lpstr>
      <vt:lpstr>A thought on why this all matters ...</vt:lpstr>
      <vt:lpstr>PowerPoint Presentation</vt:lpstr>
      <vt:lpstr>PowerPoint Presentation</vt:lpstr>
      <vt:lpstr>How can microcredentials benefit Primorska?  Let’s find out! I will be visiting Primorska from May 20-June 20!</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Reviewer</cp:lastModifiedBy>
  <cp:revision>16</cp:revision>
  <dcterms:created xsi:type="dcterms:W3CDTF">2019-03-06T09:17:50Z</dcterms:created>
  <dcterms:modified xsi:type="dcterms:W3CDTF">2019-03-08T07:47:27Z</dcterms:modified>
</cp:coreProperties>
</file>