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61" r:id="rId3"/>
    <p:sldId id="300" r:id="rId4"/>
    <p:sldId id="280" r:id="rId5"/>
    <p:sldId id="278" r:id="rId6"/>
    <p:sldId id="293" r:id="rId7"/>
    <p:sldId id="279" r:id="rId8"/>
    <p:sldId id="281" r:id="rId9"/>
    <p:sldId id="282" r:id="rId10"/>
    <p:sldId id="272" r:id="rId11"/>
    <p:sldId id="273" r:id="rId12"/>
    <p:sldId id="296" r:id="rId13"/>
    <p:sldId id="283" r:id="rId14"/>
    <p:sldId id="284" r:id="rId15"/>
    <p:sldId id="285" r:id="rId16"/>
    <p:sldId id="287" r:id="rId17"/>
    <p:sldId id="289" r:id="rId18"/>
    <p:sldId id="292" r:id="rId19"/>
    <p:sldId id="291" r:id="rId20"/>
    <p:sldId id="274" r:id="rId21"/>
    <p:sldId id="299" r:id="rId22"/>
    <p:sldId id="276" r:id="rId23"/>
    <p:sldId id="294" r:id="rId24"/>
    <p:sldId id="301" r:id="rId25"/>
    <p:sldId id="302" r:id="rId26"/>
    <p:sldId id="260" r:id="rId27"/>
    <p:sldId id="263" r:id="rId28"/>
    <p:sldId id="303" r:id="rId29"/>
    <p:sldId id="304" r:id="rId30"/>
    <p:sldId id="305"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1812" y="68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png"/><Relationship Id="rId5" Type="http://schemas.microsoft.com/office/2007/relationships/hdphoto" Target="../media/hdphoto1.wdp"/><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l-SI"/>
              <a:t>Kliknite, če želite urediti slog naslova matrice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4E039F58-65B8-4CC9-8577-3797FBBB307D}" type="datetimeFigureOut">
              <a:rPr lang="sl-SI" smtClean="0"/>
              <a:t>22. 03. 2025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11EC77E-14C8-413D-9B4D-5301E148218F}" type="slidenum">
              <a:rPr lang="sl-SI" smtClean="0"/>
              <a:t>‹#›</a:t>
            </a:fld>
            <a:endParaRPr lang="sl-SI"/>
          </a:p>
        </p:txBody>
      </p:sp>
    </p:spTree>
    <p:extLst>
      <p:ext uri="{BB962C8B-B14F-4D97-AF65-F5344CB8AC3E}">
        <p14:creationId xmlns:p14="http://schemas.microsoft.com/office/powerpoint/2010/main" val="538491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4E039F58-65B8-4CC9-8577-3797FBBB307D}" type="datetimeFigureOut">
              <a:rPr lang="sl-SI" smtClean="0"/>
              <a:t>22. 03. 2025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11EC77E-14C8-413D-9B4D-5301E148218F}" type="slidenum">
              <a:rPr lang="sl-SI" smtClean="0"/>
              <a:t>‹#›</a:t>
            </a:fld>
            <a:endParaRPr lang="sl-SI"/>
          </a:p>
        </p:txBody>
      </p:sp>
    </p:spTree>
    <p:extLst>
      <p:ext uri="{BB962C8B-B14F-4D97-AF65-F5344CB8AC3E}">
        <p14:creationId xmlns:p14="http://schemas.microsoft.com/office/powerpoint/2010/main" val="979857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4E039F58-65B8-4CC9-8577-3797FBBB307D}" type="datetimeFigureOut">
              <a:rPr lang="sl-SI" smtClean="0"/>
              <a:t>22. 03. 2025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11EC77E-14C8-413D-9B4D-5301E148218F}" type="slidenum">
              <a:rPr lang="sl-SI" smtClean="0"/>
              <a:t>‹#›</a:t>
            </a:fld>
            <a:endParaRPr lang="sl-SI"/>
          </a:p>
        </p:txBody>
      </p:sp>
    </p:spTree>
    <p:extLst>
      <p:ext uri="{BB962C8B-B14F-4D97-AF65-F5344CB8AC3E}">
        <p14:creationId xmlns:p14="http://schemas.microsoft.com/office/powerpoint/2010/main" val="1600243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4E039F58-65B8-4CC9-8577-3797FBBB307D}" type="datetimeFigureOut">
              <a:rPr lang="sl-SI" smtClean="0"/>
              <a:t>22. 03. 2025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11EC77E-14C8-413D-9B4D-5301E148218F}" type="slidenum">
              <a:rPr lang="sl-SI" smtClean="0"/>
              <a:t>‹#›</a:t>
            </a:fld>
            <a:endParaRPr lang="sl-SI"/>
          </a:p>
        </p:txBody>
      </p:sp>
    </p:spTree>
    <p:extLst>
      <p:ext uri="{BB962C8B-B14F-4D97-AF65-F5344CB8AC3E}">
        <p14:creationId xmlns:p14="http://schemas.microsoft.com/office/powerpoint/2010/main" val="1052982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l-SI"/>
              <a:t>Kliknite, če želite urediti slog naslova matrice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4E039F58-65B8-4CC9-8577-3797FBBB307D}" type="datetimeFigureOut">
              <a:rPr lang="sl-SI" smtClean="0"/>
              <a:t>22. 03. 2025</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11EC77E-14C8-413D-9B4D-5301E148218F}" type="slidenum">
              <a:rPr lang="sl-SI" smtClean="0"/>
              <a:t>‹#›</a:t>
            </a:fld>
            <a:endParaRPr lang="sl-SI"/>
          </a:p>
        </p:txBody>
      </p:sp>
    </p:spTree>
    <p:extLst>
      <p:ext uri="{BB962C8B-B14F-4D97-AF65-F5344CB8AC3E}">
        <p14:creationId xmlns:p14="http://schemas.microsoft.com/office/powerpoint/2010/main" val="1182709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4E039F58-65B8-4CC9-8577-3797FBBB307D}" type="datetimeFigureOut">
              <a:rPr lang="sl-SI" smtClean="0"/>
              <a:t>22. 03. 2025</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F11EC77E-14C8-413D-9B4D-5301E148218F}" type="slidenum">
              <a:rPr lang="sl-SI" smtClean="0"/>
              <a:t>‹#›</a:t>
            </a:fld>
            <a:endParaRPr lang="sl-SI"/>
          </a:p>
        </p:txBody>
      </p:sp>
    </p:spTree>
    <p:extLst>
      <p:ext uri="{BB962C8B-B14F-4D97-AF65-F5344CB8AC3E}">
        <p14:creationId xmlns:p14="http://schemas.microsoft.com/office/powerpoint/2010/main" val="704519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629842" y="2505075"/>
            <a:ext cx="3868340"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4629150" y="2505075"/>
            <a:ext cx="3887391"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4E039F58-65B8-4CC9-8577-3797FBBB307D}" type="datetimeFigureOut">
              <a:rPr lang="sl-SI" smtClean="0"/>
              <a:t>22. 03. 2025</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F11EC77E-14C8-413D-9B4D-5301E148218F}" type="slidenum">
              <a:rPr lang="sl-SI" smtClean="0"/>
              <a:t>‹#›</a:t>
            </a:fld>
            <a:endParaRPr lang="sl-SI"/>
          </a:p>
        </p:txBody>
      </p:sp>
    </p:spTree>
    <p:extLst>
      <p:ext uri="{BB962C8B-B14F-4D97-AF65-F5344CB8AC3E}">
        <p14:creationId xmlns:p14="http://schemas.microsoft.com/office/powerpoint/2010/main" val="3391093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4E039F58-65B8-4CC9-8577-3797FBBB307D}" type="datetimeFigureOut">
              <a:rPr lang="sl-SI" smtClean="0"/>
              <a:t>22. 03. 2025</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F11EC77E-14C8-413D-9B4D-5301E148218F}" type="slidenum">
              <a:rPr lang="sl-SI" smtClean="0"/>
              <a:t>‹#›</a:t>
            </a:fld>
            <a:endParaRPr lang="sl-SI"/>
          </a:p>
        </p:txBody>
      </p:sp>
    </p:spTree>
    <p:extLst>
      <p:ext uri="{BB962C8B-B14F-4D97-AF65-F5344CB8AC3E}">
        <p14:creationId xmlns:p14="http://schemas.microsoft.com/office/powerpoint/2010/main" val="1130684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039F58-65B8-4CC9-8577-3797FBBB307D}" type="datetimeFigureOut">
              <a:rPr lang="sl-SI" smtClean="0"/>
              <a:t>22. 03. 2025</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F11EC77E-14C8-413D-9B4D-5301E148218F}" type="slidenum">
              <a:rPr lang="sl-SI" smtClean="0"/>
              <a:t>‹#›</a:t>
            </a:fld>
            <a:endParaRPr lang="sl-SI"/>
          </a:p>
        </p:txBody>
      </p:sp>
      <p:grpSp>
        <p:nvGrpSpPr>
          <p:cNvPr id="5" name="Skupina 4">
            <a:extLst>
              <a:ext uri="{FF2B5EF4-FFF2-40B4-BE49-F238E27FC236}">
                <a16:creationId xmlns:a16="http://schemas.microsoft.com/office/drawing/2014/main" id="{FF6B9F52-932A-493D-B06C-04330BB85272}"/>
              </a:ext>
            </a:extLst>
          </p:cNvPr>
          <p:cNvGrpSpPr/>
          <p:nvPr userDrawn="1"/>
        </p:nvGrpSpPr>
        <p:grpSpPr>
          <a:xfrm>
            <a:off x="0" y="1"/>
            <a:ext cx="9144000" cy="6857999"/>
            <a:chOff x="0" y="1"/>
            <a:chExt cx="9144000" cy="6857999"/>
          </a:xfrm>
        </p:grpSpPr>
        <p:pic>
          <p:nvPicPr>
            <p:cNvPr id="6" name="Slika 5">
              <a:extLst>
                <a:ext uri="{FF2B5EF4-FFF2-40B4-BE49-F238E27FC236}">
                  <a16:creationId xmlns:a16="http://schemas.microsoft.com/office/drawing/2014/main" id="{A01F60E9-5F41-4FFB-BB6B-D62760E29822}"/>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82881" y="5935183"/>
              <a:ext cx="8905461" cy="922817"/>
            </a:xfrm>
            <a:prstGeom prst="rect">
              <a:avLst/>
            </a:prstGeom>
          </p:spPr>
        </p:pic>
        <p:pic>
          <p:nvPicPr>
            <p:cNvPr id="7" name="Slika 6">
              <a:extLst>
                <a:ext uri="{FF2B5EF4-FFF2-40B4-BE49-F238E27FC236}">
                  <a16:creationId xmlns:a16="http://schemas.microsoft.com/office/drawing/2014/main" id="{F9FBA74F-AE5E-47E7-BA2F-3D2B849A46BD}"/>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1"/>
              <a:ext cx="9144000" cy="2001292"/>
            </a:xfrm>
            <a:prstGeom prst="rect">
              <a:avLst/>
            </a:prstGeom>
          </p:spPr>
        </p:pic>
        <p:grpSp>
          <p:nvGrpSpPr>
            <p:cNvPr id="8" name="Skupina 7">
              <a:extLst>
                <a:ext uri="{FF2B5EF4-FFF2-40B4-BE49-F238E27FC236}">
                  <a16:creationId xmlns:a16="http://schemas.microsoft.com/office/drawing/2014/main" id="{99609138-ED45-4E6B-BA0F-AE04FC2A19B7}"/>
                </a:ext>
              </a:extLst>
            </p:cNvPr>
            <p:cNvGrpSpPr/>
            <p:nvPr/>
          </p:nvGrpSpPr>
          <p:grpSpPr>
            <a:xfrm>
              <a:off x="95939" y="675174"/>
              <a:ext cx="859769" cy="556590"/>
              <a:chOff x="95939" y="675174"/>
              <a:chExt cx="859769" cy="556590"/>
            </a:xfrm>
          </p:grpSpPr>
          <p:pic>
            <p:nvPicPr>
              <p:cNvPr id="9" name="Slika 8">
                <a:extLst>
                  <a:ext uri="{FF2B5EF4-FFF2-40B4-BE49-F238E27FC236}">
                    <a16:creationId xmlns:a16="http://schemas.microsoft.com/office/drawing/2014/main" id="{C7109423-877F-4A92-B334-39A30DCBDD7B}"/>
                  </a:ext>
                </a:extLst>
              </p:cNvPr>
              <p:cNvPicPr>
                <a:picLocks noChangeAspect="1"/>
              </p:cNvPicPr>
              <p:nvPr/>
            </p:nvPicPr>
            <p:blipFill>
              <a:blip r:embed="rId4" cstate="print">
                <a:clrChange>
                  <a:clrFrom>
                    <a:srgbClr val="FFFFFF"/>
                  </a:clrFrom>
                  <a:clrTo>
                    <a:srgbClr val="FFFFFF">
                      <a:alpha val="0"/>
                    </a:srgbClr>
                  </a:clrTo>
                </a:clrChange>
                <a:duotone>
                  <a:schemeClr val="accent6">
                    <a:shade val="45000"/>
                    <a:satMod val="135000"/>
                  </a:schemeClr>
                  <a:prstClr val="white"/>
                </a:duotone>
                <a:extLst>
                  <a:ext uri="{BEBA8EAE-BF5A-486C-A8C5-ECC9F3942E4B}">
                    <a14:imgProps xmlns:a14="http://schemas.microsoft.com/office/drawing/2010/main">
                      <a14:imgLayer r:embed="rId5">
                        <a14:imgEffect>
                          <a14:saturation sat="300000"/>
                        </a14:imgEffect>
                      </a14:imgLayer>
                    </a14:imgProps>
                  </a:ext>
                  <a:ext uri="{28A0092B-C50C-407E-A947-70E740481C1C}">
                    <a14:useLocalDpi xmlns:a14="http://schemas.microsoft.com/office/drawing/2010/main" val="0"/>
                  </a:ext>
                </a:extLst>
              </a:blip>
              <a:stretch>
                <a:fillRect/>
              </a:stretch>
            </p:blipFill>
            <p:spPr>
              <a:xfrm rot="5400000">
                <a:off x="89050" y="698653"/>
                <a:ext cx="540000" cy="526222"/>
              </a:xfrm>
              <a:prstGeom prst="rect">
                <a:avLst/>
              </a:prstGeom>
            </p:spPr>
          </p:pic>
          <p:pic>
            <p:nvPicPr>
              <p:cNvPr id="10" name="Slika 9">
                <a:extLst>
                  <a:ext uri="{FF2B5EF4-FFF2-40B4-BE49-F238E27FC236}">
                    <a16:creationId xmlns:a16="http://schemas.microsoft.com/office/drawing/2014/main" id="{18741659-F033-4B7F-A1E6-B03F55C4F3FC}"/>
                  </a:ext>
                </a:extLst>
              </p:cNvPr>
              <p:cNvPicPr>
                <a:picLocks noChangeAspect="1"/>
              </p:cNvPicPr>
              <p:nvPr/>
            </p:nvPicPr>
            <p:blipFill>
              <a:blip r:embed="rId6" cstate="print">
                <a:clrChange>
                  <a:clrFrom>
                    <a:srgbClr val="FFFFFF"/>
                  </a:clrFrom>
                  <a:clrTo>
                    <a:srgbClr val="FFFFFF">
                      <a:alpha val="0"/>
                    </a:srgbClr>
                  </a:clrTo>
                </a:clrChange>
                <a:lum bright="70000" contrast="-70000"/>
                <a:extLst>
                  <a:ext uri="{28A0092B-C50C-407E-A947-70E740481C1C}">
                    <a14:useLocalDpi xmlns:a14="http://schemas.microsoft.com/office/drawing/2010/main" val="0"/>
                  </a:ext>
                </a:extLst>
              </a:blip>
              <a:stretch>
                <a:fillRect/>
              </a:stretch>
            </p:blipFill>
            <p:spPr>
              <a:xfrm flipH="1">
                <a:off x="415708" y="675174"/>
                <a:ext cx="540000" cy="523188"/>
              </a:xfrm>
              <a:prstGeom prst="rect">
                <a:avLst/>
              </a:prstGeom>
            </p:spPr>
          </p:pic>
        </p:grpSp>
      </p:grpSp>
    </p:spTree>
    <p:extLst>
      <p:ext uri="{BB962C8B-B14F-4D97-AF65-F5344CB8AC3E}">
        <p14:creationId xmlns:p14="http://schemas.microsoft.com/office/powerpoint/2010/main" val="2387528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l-SI"/>
              <a:t>Kliknite, če želite urediti slog naslova matrice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Date Placeholder 4"/>
          <p:cNvSpPr>
            <a:spLocks noGrp="1"/>
          </p:cNvSpPr>
          <p:nvPr>
            <p:ph type="dt" sz="half" idx="10"/>
          </p:nvPr>
        </p:nvSpPr>
        <p:spPr/>
        <p:txBody>
          <a:bodyPr/>
          <a:lstStyle/>
          <a:p>
            <a:fld id="{4E039F58-65B8-4CC9-8577-3797FBBB307D}" type="datetimeFigureOut">
              <a:rPr lang="sl-SI" smtClean="0"/>
              <a:t>22. 03. 2025</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F11EC77E-14C8-413D-9B4D-5301E148218F}" type="slidenum">
              <a:rPr lang="sl-SI" smtClean="0"/>
              <a:t>‹#›</a:t>
            </a:fld>
            <a:endParaRPr lang="sl-SI"/>
          </a:p>
        </p:txBody>
      </p:sp>
    </p:spTree>
    <p:extLst>
      <p:ext uri="{BB962C8B-B14F-4D97-AF65-F5344CB8AC3E}">
        <p14:creationId xmlns:p14="http://schemas.microsoft.com/office/powerpoint/2010/main" val="2079446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Date Placeholder 4"/>
          <p:cNvSpPr>
            <a:spLocks noGrp="1"/>
          </p:cNvSpPr>
          <p:nvPr>
            <p:ph type="dt" sz="half" idx="10"/>
          </p:nvPr>
        </p:nvSpPr>
        <p:spPr/>
        <p:txBody>
          <a:bodyPr/>
          <a:lstStyle/>
          <a:p>
            <a:fld id="{4E039F58-65B8-4CC9-8577-3797FBBB307D}" type="datetimeFigureOut">
              <a:rPr lang="sl-SI" smtClean="0"/>
              <a:t>22. 03. 2025</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F11EC77E-14C8-413D-9B4D-5301E148218F}" type="slidenum">
              <a:rPr lang="sl-SI" smtClean="0"/>
              <a:t>‹#›</a:t>
            </a:fld>
            <a:endParaRPr lang="sl-SI"/>
          </a:p>
        </p:txBody>
      </p:sp>
    </p:spTree>
    <p:extLst>
      <p:ext uri="{BB962C8B-B14F-4D97-AF65-F5344CB8AC3E}">
        <p14:creationId xmlns:p14="http://schemas.microsoft.com/office/powerpoint/2010/main" val="1602420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039F58-65B8-4CC9-8577-3797FBBB307D}" type="datetimeFigureOut">
              <a:rPr lang="sl-SI" smtClean="0"/>
              <a:t>22. 03. 2025</a:t>
            </a:fld>
            <a:endParaRPr lang="sl-SI"/>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1EC77E-14C8-413D-9B4D-5301E148218F}" type="slidenum">
              <a:rPr lang="sl-SI" smtClean="0"/>
              <a:t>‹#›</a:t>
            </a:fld>
            <a:endParaRPr lang="sl-SI"/>
          </a:p>
        </p:txBody>
      </p:sp>
    </p:spTree>
    <p:extLst>
      <p:ext uri="{BB962C8B-B14F-4D97-AF65-F5344CB8AC3E}">
        <p14:creationId xmlns:p14="http://schemas.microsoft.com/office/powerpoint/2010/main" val="375737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odprtaup.upr.si/course/view.php?id=121"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en.wikipedia.org/wiki/Citation#Styles"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editor.citationstyles.org/visualEditor" TargetMode="External"/><Relationship Id="rId2" Type="http://schemas.openxmlformats.org/officeDocument/2006/relationships/hyperlink" Target="https://en.wikipedia.org/wiki/Citation_Style_Language" TargetMode="External"/><Relationship Id="rId1" Type="http://schemas.openxmlformats.org/officeDocument/2006/relationships/slideLayout" Target="../slideLayouts/slideLayout7.xml"/><Relationship Id="rId5" Type="http://schemas.openxmlformats.org/officeDocument/2006/relationships/hyperlink" Target="https://www.zotero.org/styles" TargetMode="External"/><Relationship Id="rId4" Type="http://schemas.openxmlformats.org/officeDocument/2006/relationships/hyperlink" Target="https://csl.mendeley.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krneki.epizy.com/vir.html"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hyperlink" Target="https://www.zotero.org/download" TargetMode="External"/><Relationship Id="rId2" Type="http://schemas.openxmlformats.org/officeDocument/2006/relationships/hyperlink" Target="https://www.zotero.org/"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s://ikashnitsky.github.io/2019/zotero"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s://odprtaup.upr.si/mod/resource/view.php?id=1678"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hyperlink" Target="https://odprtaup.upr.si/mod/assign/view.php?id=1679"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https://www.sciencedirect.com/science/article/abs/pii/S0261517708000162" TargetMode="External"/><Relationship Id="rId2" Type="http://schemas.openxmlformats.org/officeDocument/2006/relationships/hyperlink" Target="http://krneki.epizy.com/vir.html" TargetMode="External"/><Relationship Id="rId1" Type="http://schemas.openxmlformats.org/officeDocument/2006/relationships/slideLayout" Target="../slideLayouts/slideLayout7.xml"/><Relationship Id="rId6" Type="http://schemas.openxmlformats.org/officeDocument/2006/relationships/hyperlink" Target="https://www.unwto.org/tourism-statistics/un-standards-for-measuring-tourism" TargetMode="External"/><Relationship Id="rId5" Type="http://schemas.openxmlformats.org/officeDocument/2006/relationships/hyperlink" Target="https://link.springer.com/chapter/10.1007/978-3-7091-6373-3_24" TargetMode="External"/><Relationship Id="rId4" Type="http://schemas.openxmlformats.org/officeDocument/2006/relationships/hyperlink" Target="https://books.google.si/books?id=Hye2BAAAQBAJ&amp;printsec=frontcover"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odprtaup.upr.si/mod/assign/view.php?id=1679" TargetMode="External"/><Relationship Id="rId2" Type="http://schemas.openxmlformats.org/officeDocument/2006/relationships/hyperlink" Target="https://odprtaup.upr.si/mod/quiz/view.php?id=1688"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https://www.zotero.org/support" TargetMode="External"/><Relationship Id="rId2" Type="http://schemas.openxmlformats.org/officeDocument/2006/relationships/hyperlink" Target="https://odprtaup.upr.si/mod/forum/view.php?id=1680" TargetMode="External"/><Relationship Id="rId1" Type="http://schemas.openxmlformats.org/officeDocument/2006/relationships/slideLayout" Target="../slideLayouts/slideLayout7.xml"/><Relationship Id="rId6" Type="http://schemas.openxmlformats.org/officeDocument/2006/relationships/hyperlink" Target="https://vodici.pef.uni-lj.si/subjects/guide.php?subject=programi" TargetMode="External"/><Relationship Id="rId5" Type="http://schemas.openxmlformats.org/officeDocument/2006/relationships/hyperlink" Target="https://vodici.pef.uni-lj.si/subjects/guide.php?subject=mendeley" TargetMode="External"/><Relationship Id="rId4" Type="http://schemas.openxmlformats.org/officeDocument/2006/relationships/hyperlink" Target="https://www.zotero.org/support/screencast_tutorial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en.wikipedia.org/wiki/Reference_management_software"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mendeley.com/" TargetMode="External"/><Relationship Id="rId2" Type="http://schemas.openxmlformats.org/officeDocument/2006/relationships/hyperlink" Target="https://www.zotero.org/" TargetMode="External"/><Relationship Id="rId1" Type="http://schemas.openxmlformats.org/officeDocument/2006/relationships/slideLayout" Target="../slideLayouts/slideLayout7.xml"/><Relationship Id="rId4" Type="http://schemas.openxmlformats.org/officeDocument/2006/relationships/hyperlink" Target="https://endnote.co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anystyle.io/" TargetMode="External"/><Relationship Id="rId2" Type="http://schemas.openxmlformats.org/officeDocument/2006/relationships/hyperlink" Target="https://rintze.zelle.me/ref-extractor"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F968BB98-BF9E-4CFB-A49D-B9C9E6593812}"/>
              </a:ext>
            </a:extLst>
          </p:cNvPr>
          <p:cNvSpPr/>
          <p:nvPr/>
        </p:nvSpPr>
        <p:spPr>
          <a:xfrm>
            <a:off x="0" y="1754113"/>
            <a:ext cx="9144000" cy="1015663"/>
          </a:xfrm>
          <a:prstGeom prst="rect">
            <a:avLst/>
          </a:prstGeom>
        </p:spPr>
        <p:txBody>
          <a:bodyPr wrap="square">
            <a:spAutoFit/>
          </a:bodyPr>
          <a:lstStyle/>
          <a:p>
            <a:pPr algn="ctr"/>
            <a:r>
              <a:rPr lang="sl-SI" sz="3000" dirty="0" err="1">
                <a:solidFill>
                  <a:schemeClr val="accent1">
                    <a:lumMod val="75000"/>
                  </a:schemeClr>
                </a:solidFill>
              </a:rPr>
              <a:t>GDI</a:t>
            </a:r>
            <a:r>
              <a:rPr lang="sl-SI" sz="3000" dirty="0">
                <a:solidFill>
                  <a:schemeClr val="accent1">
                    <a:lumMod val="75000"/>
                  </a:schemeClr>
                </a:solidFill>
              </a:rPr>
              <a:t> - Digitalni PAI - Delavnica</a:t>
            </a:r>
          </a:p>
          <a:p>
            <a:pPr algn="ctr"/>
            <a:r>
              <a:rPr lang="sl-SI" sz="3000" dirty="0">
                <a:solidFill>
                  <a:schemeClr val="accent1">
                    <a:lumMod val="75000"/>
                  </a:schemeClr>
                </a:solidFill>
              </a:rPr>
              <a:t>Orodja za podporo pisanju znanstvenih besedil</a:t>
            </a:r>
          </a:p>
        </p:txBody>
      </p:sp>
      <p:sp>
        <p:nvSpPr>
          <p:cNvPr id="3" name="Pravokotnik 2">
            <a:extLst>
              <a:ext uri="{FF2B5EF4-FFF2-40B4-BE49-F238E27FC236}">
                <a16:creationId xmlns:a16="http://schemas.microsoft.com/office/drawing/2014/main" id="{C365C252-0BE1-4E3B-AE8C-60A9717DAC62}"/>
              </a:ext>
            </a:extLst>
          </p:cNvPr>
          <p:cNvSpPr/>
          <p:nvPr/>
        </p:nvSpPr>
        <p:spPr>
          <a:xfrm>
            <a:off x="0" y="3031594"/>
            <a:ext cx="9144000" cy="830997"/>
          </a:xfrm>
          <a:prstGeom prst="rect">
            <a:avLst/>
          </a:prstGeom>
        </p:spPr>
        <p:txBody>
          <a:bodyPr wrap="square">
            <a:spAutoFit/>
          </a:bodyPr>
          <a:lstStyle/>
          <a:p>
            <a:pPr algn="ctr"/>
            <a:r>
              <a:rPr lang="sl-SI" sz="2400" dirty="0">
                <a:solidFill>
                  <a:schemeClr val="accent1">
                    <a:lumMod val="75000"/>
                  </a:schemeClr>
                </a:solidFill>
              </a:rPr>
              <a:t>Uporaba urejevalnikov literature</a:t>
            </a:r>
          </a:p>
          <a:p>
            <a:pPr algn="ctr"/>
            <a:r>
              <a:rPr lang="sl-SI" sz="2400" dirty="0">
                <a:solidFill>
                  <a:schemeClr val="accent1">
                    <a:lumMod val="75000"/>
                  </a:schemeClr>
                </a:solidFill>
              </a:rPr>
              <a:t>Koper, 11. april 2025</a:t>
            </a:r>
          </a:p>
        </p:txBody>
      </p:sp>
      <p:sp>
        <p:nvSpPr>
          <p:cNvPr id="4" name="Pravokotnik 3">
            <a:extLst>
              <a:ext uri="{FF2B5EF4-FFF2-40B4-BE49-F238E27FC236}">
                <a16:creationId xmlns:a16="http://schemas.microsoft.com/office/drawing/2014/main" id="{E82FADE6-0E9A-4A4C-8529-4095AE758003}"/>
              </a:ext>
            </a:extLst>
          </p:cNvPr>
          <p:cNvSpPr/>
          <p:nvPr/>
        </p:nvSpPr>
        <p:spPr>
          <a:xfrm>
            <a:off x="1" y="4247251"/>
            <a:ext cx="9143999" cy="1631216"/>
          </a:xfrm>
          <a:prstGeom prst="rect">
            <a:avLst/>
          </a:prstGeom>
        </p:spPr>
        <p:txBody>
          <a:bodyPr wrap="square">
            <a:spAutoFit/>
          </a:bodyPr>
          <a:lstStyle/>
          <a:p>
            <a:pPr algn="ctr"/>
            <a:r>
              <a:rPr lang="sl-SI" sz="2000" dirty="0">
                <a:solidFill>
                  <a:schemeClr val="accent1">
                    <a:lumMod val="75000"/>
                  </a:schemeClr>
                </a:solidFill>
                <a:latin typeface="-apple-system"/>
              </a:rPr>
              <a:t>Saša Planinc</a:t>
            </a:r>
          </a:p>
          <a:p>
            <a:pPr algn="ctr"/>
            <a:r>
              <a:rPr lang="sl-SI" sz="2000" b="0" i="0" dirty="0">
                <a:solidFill>
                  <a:schemeClr val="accent1">
                    <a:lumMod val="75000"/>
                  </a:schemeClr>
                </a:solidFill>
                <a:effectLst/>
                <a:latin typeface="-apple-system"/>
              </a:rPr>
              <a:t>Univerza na Primorskem, Fakulteta za turistične študije - </a:t>
            </a:r>
            <a:r>
              <a:rPr lang="sl-SI" sz="2000" b="0" i="0" dirty="0" err="1">
                <a:solidFill>
                  <a:schemeClr val="accent1">
                    <a:lumMod val="75000"/>
                  </a:schemeClr>
                </a:solidFill>
                <a:effectLst/>
                <a:latin typeface="-apple-system"/>
              </a:rPr>
              <a:t>Turistica</a:t>
            </a:r>
            <a:endParaRPr lang="sl-SI" sz="2000" b="0" i="0" dirty="0">
              <a:solidFill>
                <a:schemeClr val="accent1">
                  <a:lumMod val="75000"/>
                </a:schemeClr>
              </a:solidFill>
              <a:effectLst/>
              <a:latin typeface="-apple-system"/>
            </a:endParaRPr>
          </a:p>
          <a:p>
            <a:pPr algn="ctr"/>
            <a:r>
              <a:rPr lang="sl-SI" sz="2000" dirty="0" err="1">
                <a:solidFill>
                  <a:schemeClr val="accent1">
                    <a:lumMod val="75000"/>
                  </a:schemeClr>
                </a:solidFill>
                <a:latin typeface="-apple-system"/>
              </a:rPr>
              <a:t>sasa.planinc@fts.upr.si</a:t>
            </a:r>
            <a:endParaRPr lang="sl-SI" sz="2000" dirty="0">
              <a:solidFill>
                <a:schemeClr val="accent1">
                  <a:lumMod val="75000"/>
                </a:schemeClr>
              </a:solidFill>
              <a:latin typeface="-apple-system"/>
            </a:endParaRPr>
          </a:p>
          <a:p>
            <a:pPr algn="ctr"/>
            <a:endParaRPr lang="sl-SI" sz="2000" b="0" i="0" dirty="0">
              <a:solidFill>
                <a:schemeClr val="accent1">
                  <a:lumMod val="75000"/>
                </a:schemeClr>
              </a:solidFill>
              <a:effectLst/>
              <a:latin typeface="-apple-system"/>
            </a:endParaRPr>
          </a:p>
          <a:p>
            <a:r>
              <a:rPr lang="sl-SI" sz="2000" dirty="0">
                <a:solidFill>
                  <a:schemeClr val="accent1">
                    <a:lumMod val="75000"/>
                  </a:schemeClr>
                </a:solidFill>
                <a:latin typeface="-apple-system"/>
              </a:rPr>
              <a:t>                                Gradivo je na objavljeno na spletišču</a:t>
            </a:r>
            <a:endParaRPr lang="sl-SI" sz="2000" b="0" i="0" dirty="0">
              <a:solidFill>
                <a:schemeClr val="accent1">
                  <a:lumMod val="75000"/>
                </a:schemeClr>
              </a:solidFill>
              <a:effectLst/>
              <a:latin typeface="-apple-system"/>
            </a:endParaRPr>
          </a:p>
        </p:txBody>
      </p:sp>
      <p:pic>
        <p:nvPicPr>
          <p:cNvPr id="5" name="Slika 4">
            <a:hlinkClick r:id="rId2"/>
            <a:extLst>
              <a:ext uri="{FF2B5EF4-FFF2-40B4-BE49-F238E27FC236}">
                <a16:creationId xmlns:a16="http://schemas.microsoft.com/office/drawing/2014/main" id="{E119227F-975E-4955-97E1-8DB519BA2DA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767387" y="5419726"/>
            <a:ext cx="1744613" cy="447674"/>
          </a:xfrm>
          <a:prstGeom prst="rect">
            <a:avLst/>
          </a:prstGeom>
          <a:noFill/>
          <a:ln>
            <a:noFill/>
          </a:ln>
        </p:spPr>
      </p:pic>
    </p:spTree>
    <p:extLst>
      <p:ext uri="{BB962C8B-B14F-4D97-AF65-F5344CB8AC3E}">
        <p14:creationId xmlns:p14="http://schemas.microsoft.com/office/powerpoint/2010/main" val="1771977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9"/>
            <a:ext cx="8260596" cy="553998"/>
          </a:xfrm>
          <a:prstGeom prst="rect">
            <a:avLst/>
          </a:prstGeom>
        </p:spPr>
        <p:txBody>
          <a:bodyPr wrap="square">
            <a:spAutoFit/>
          </a:bodyPr>
          <a:lstStyle/>
          <a:p>
            <a:r>
              <a:rPr lang="sl-SI" sz="3000" dirty="0">
                <a:solidFill>
                  <a:schemeClr val="accent1">
                    <a:lumMod val="75000"/>
                  </a:schemeClr>
                </a:solidFill>
                <a:latin typeface="-apple-system"/>
              </a:rPr>
              <a:t>Stili navajanja</a:t>
            </a:r>
          </a:p>
        </p:txBody>
      </p:sp>
      <p:sp>
        <p:nvSpPr>
          <p:cNvPr id="4" name="Pravokotnik 3">
            <a:extLst>
              <a:ext uri="{FF2B5EF4-FFF2-40B4-BE49-F238E27FC236}">
                <a16:creationId xmlns:a16="http://schemas.microsoft.com/office/drawing/2014/main" id="{B7FD1181-0229-4D53-B9C8-A1DDC90376E8}"/>
              </a:ext>
            </a:extLst>
          </p:cNvPr>
          <p:cNvSpPr/>
          <p:nvPr/>
        </p:nvSpPr>
        <p:spPr>
          <a:xfrm>
            <a:off x="883405" y="1820663"/>
            <a:ext cx="8260596" cy="4154984"/>
          </a:xfrm>
          <a:prstGeom prst="rect">
            <a:avLst/>
          </a:prstGeom>
        </p:spPr>
        <p:txBody>
          <a:bodyPr wrap="square">
            <a:spAutoFit/>
          </a:bodyPr>
          <a:lstStyle/>
          <a:p>
            <a:pPr marL="285750" indent="-285750">
              <a:buFont typeface="Arial" panose="020B0604020202020204" pitchFamily="34" charset="0"/>
              <a:buChar char="•"/>
            </a:pPr>
            <a:r>
              <a:rPr lang="sl-SI" sz="2400" dirty="0"/>
              <a:t>Obstaja veliko različnih </a:t>
            </a:r>
            <a:r>
              <a:rPr lang="sl-SI" sz="2400" dirty="0">
                <a:hlinkClick r:id="rId2"/>
              </a:rPr>
              <a:t>stilov navajanja</a:t>
            </a:r>
            <a:r>
              <a:rPr lang="sl-SI" sz="2400" dirty="0"/>
              <a:t> (</a:t>
            </a:r>
            <a:r>
              <a:rPr lang="sl-SI" sz="2400" dirty="0" err="1"/>
              <a:t>APA</a:t>
            </a:r>
            <a:r>
              <a:rPr lang="sl-SI" sz="2400" dirty="0"/>
              <a:t>, ASA, Chicago, </a:t>
            </a:r>
            <a:r>
              <a:rPr lang="sl-SI" sz="2400" dirty="0" err="1"/>
              <a:t>IEEE</a:t>
            </a:r>
            <a:r>
              <a:rPr lang="sl-SI" sz="2400" dirty="0"/>
              <a:t>, </a:t>
            </a:r>
            <a:r>
              <a:rPr lang="sl-SI" sz="2400" dirty="0" err="1"/>
              <a:t>MLA</a:t>
            </a:r>
            <a:r>
              <a:rPr lang="sl-SI" sz="2400" dirty="0"/>
              <a:t>, Vancouver idr.).</a:t>
            </a:r>
          </a:p>
          <a:p>
            <a:pPr marL="285750" indent="-285750">
              <a:buFont typeface="Arial" panose="020B0604020202020204" pitchFamily="34" charset="0"/>
              <a:buChar char="•"/>
            </a:pPr>
            <a:r>
              <a:rPr lang="sl-SI" sz="2400" dirty="0"/>
              <a:t>Za vsakega veljajo točno določena pravila uporabe, ki se jih moramo dosledno držati v celotnem besedilu.</a:t>
            </a:r>
          </a:p>
          <a:p>
            <a:pPr marL="285750" indent="-285750">
              <a:buFont typeface="Arial" panose="020B0604020202020204" pitchFamily="34" charset="0"/>
              <a:buChar char="•"/>
            </a:pPr>
            <a:r>
              <a:rPr lang="sl-SI" sz="2400" dirty="0"/>
              <a:t>Nekateri stili zahtevajo prikazovanje določenih podatkov že pri sklicevanju med besedilom, v seznamu virov pa so nato vse podrobnosti, drugi pa med besedilom zahtevajo npr. le zaporedno številko in se vse podatke prikaže le v seznamu virov.</a:t>
            </a:r>
          </a:p>
          <a:p>
            <a:pPr marL="285750" indent="-285750">
              <a:buFont typeface="Arial" panose="020B0604020202020204" pitchFamily="34" charset="0"/>
              <a:buChar char="•"/>
            </a:pPr>
            <a:r>
              <a:rPr lang="sl-SI" sz="2400" dirty="0"/>
              <a:t>Založniki ipd. določijo kateri stil navajanja se bo uporabljalo v neki publikaciji, ali celo določijo svoja specifična navodila.</a:t>
            </a:r>
          </a:p>
        </p:txBody>
      </p:sp>
    </p:spTree>
    <p:extLst>
      <p:ext uri="{BB962C8B-B14F-4D97-AF65-F5344CB8AC3E}">
        <p14:creationId xmlns:p14="http://schemas.microsoft.com/office/powerpoint/2010/main" val="2079831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6"/>
            <a:ext cx="8260596" cy="553998"/>
          </a:xfrm>
          <a:prstGeom prst="rect">
            <a:avLst/>
          </a:prstGeom>
        </p:spPr>
        <p:txBody>
          <a:bodyPr wrap="square">
            <a:spAutoFit/>
          </a:bodyPr>
          <a:lstStyle/>
          <a:p>
            <a:r>
              <a:rPr lang="sl-SI" sz="3000" dirty="0">
                <a:solidFill>
                  <a:schemeClr val="accent1">
                    <a:lumMod val="75000"/>
                  </a:schemeClr>
                </a:solidFill>
                <a:latin typeface="-apple-system"/>
              </a:rPr>
              <a:t>Jezik stila navajanja</a:t>
            </a:r>
          </a:p>
        </p:txBody>
      </p:sp>
      <p:sp>
        <p:nvSpPr>
          <p:cNvPr id="4" name="Pravokotnik 3">
            <a:extLst>
              <a:ext uri="{FF2B5EF4-FFF2-40B4-BE49-F238E27FC236}">
                <a16:creationId xmlns:a16="http://schemas.microsoft.com/office/drawing/2014/main" id="{59EA8358-8F48-4887-9505-72F53E9466DC}"/>
              </a:ext>
            </a:extLst>
          </p:cNvPr>
          <p:cNvSpPr/>
          <p:nvPr/>
        </p:nvSpPr>
        <p:spPr>
          <a:xfrm>
            <a:off x="883405" y="1820663"/>
            <a:ext cx="8260596" cy="4247317"/>
          </a:xfrm>
          <a:prstGeom prst="rect">
            <a:avLst/>
          </a:prstGeom>
        </p:spPr>
        <p:txBody>
          <a:bodyPr wrap="square">
            <a:spAutoFit/>
          </a:bodyPr>
          <a:lstStyle/>
          <a:p>
            <a:pPr marL="285750" indent="-285750">
              <a:lnSpc>
                <a:spcPts val="2700"/>
              </a:lnSpc>
              <a:buFont typeface="Arial" panose="020B0604020202020204" pitchFamily="34" charset="0"/>
              <a:buChar char="•"/>
            </a:pPr>
            <a:r>
              <a:rPr lang="sl-SI" sz="2400" dirty="0" err="1">
                <a:hlinkClick r:id="rId2"/>
              </a:rPr>
              <a:t>Citation</a:t>
            </a:r>
            <a:r>
              <a:rPr lang="sl-SI" sz="2400" dirty="0">
                <a:hlinkClick r:id="rId2"/>
              </a:rPr>
              <a:t> </a:t>
            </a:r>
            <a:r>
              <a:rPr lang="sl-SI" sz="2400" dirty="0" err="1">
                <a:hlinkClick r:id="rId2"/>
              </a:rPr>
              <a:t>Style</a:t>
            </a:r>
            <a:r>
              <a:rPr lang="sl-SI" sz="2400" dirty="0">
                <a:hlinkClick r:id="rId2"/>
              </a:rPr>
              <a:t> </a:t>
            </a:r>
            <a:r>
              <a:rPr lang="sl-SI" sz="2400" dirty="0" err="1">
                <a:hlinkClick r:id="rId2"/>
              </a:rPr>
              <a:t>Language</a:t>
            </a:r>
            <a:r>
              <a:rPr lang="sl-SI" sz="2400" dirty="0"/>
              <a:t> (</a:t>
            </a:r>
            <a:r>
              <a:rPr lang="sl-SI" sz="2400" dirty="0" err="1"/>
              <a:t>CSL</a:t>
            </a:r>
            <a:r>
              <a:rPr lang="sl-SI" sz="2400" dirty="0"/>
              <a:t>) je jezik, s katerim lahko ustvarimo povsem lasten stil navajanja, ki si ga uporabniki lahko nato uvozijo v urejevalnik literature in uporabijo pri svojem pisanju.</a:t>
            </a:r>
          </a:p>
          <a:p>
            <a:pPr marL="285750" indent="-285750">
              <a:lnSpc>
                <a:spcPts val="2700"/>
              </a:lnSpc>
              <a:buFont typeface="Arial" panose="020B0604020202020204" pitchFamily="34" charset="0"/>
              <a:buChar char="•"/>
            </a:pPr>
            <a:r>
              <a:rPr lang="sl-SI" sz="2400" dirty="0" err="1"/>
              <a:t>CSL</a:t>
            </a:r>
            <a:r>
              <a:rPr lang="sl-SI" sz="2400" dirty="0"/>
              <a:t> z navodili navajanja lahko urejamo kar v beležki, ker bazira na odprtem formatu XML (demonstriram), ampak za ta namen so veliko prijaznejši in primernejši namenski urejevalniki stilov (Zotero ima vgrajenega že v samo aplikacijo, izpostavimo pa lahko še spletna urejevalnika stilov na </a:t>
            </a:r>
            <a:r>
              <a:rPr lang="sl-SI" sz="2400" dirty="0" err="1">
                <a:hlinkClick r:id="rId3"/>
              </a:rPr>
              <a:t>citationstyles.org</a:t>
            </a:r>
            <a:r>
              <a:rPr lang="sl-SI" sz="2400" dirty="0"/>
              <a:t> in </a:t>
            </a:r>
            <a:r>
              <a:rPr lang="sl-SI" sz="2400" dirty="0" err="1">
                <a:hlinkClick r:id="rId4"/>
              </a:rPr>
              <a:t>mendeley.com</a:t>
            </a:r>
            <a:r>
              <a:rPr lang="sl-SI" sz="2400" dirty="0"/>
              <a:t>).</a:t>
            </a:r>
          </a:p>
          <a:p>
            <a:pPr marL="285750" indent="-285750">
              <a:lnSpc>
                <a:spcPts val="2700"/>
              </a:lnSpc>
              <a:buFont typeface="Arial" panose="020B0604020202020204" pitchFamily="34" charset="0"/>
              <a:buChar char="•"/>
            </a:pPr>
            <a:r>
              <a:rPr lang="sl-SI" sz="2400" dirty="0"/>
              <a:t>Na voljo je </a:t>
            </a:r>
            <a:r>
              <a:rPr lang="sl-SI" sz="2400" dirty="0" err="1">
                <a:hlinkClick r:id="rId5"/>
              </a:rPr>
              <a:t>repozitorij</a:t>
            </a:r>
            <a:r>
              <a:rPr lang="sl-SI" sz="2400" dirty="0"/>
              <a:t> z že v naprej pripravljenimi številnimi specifičnimi stili navajanja, ki jih lahko uvozimo v urejevalnike literature (poleg že obstoječih) in uporabimo pri pisanju.</a:t>
            </a:r>
          </a:p>
        </p:txBody>
      </p:sp>
    </p:spTree>
    <p:extLst>
      <p:ext uri="{BB962C8B-B14F-4D97-AF65-F5344CB8AC3E}">
        <p14:creationId xmlns:p14="http://schemas.microsoft.com/office/powerpoint/2010/main" val="2518556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6"/>
            <a:ext cx="8260596" cy="553998"/>
          </a:xfrm>
          <a:prstGeom prst="rect">
            <a:avLst/>
          </a:prstGeom>
        </p:spPr>
        <p:txBody>
          <a:bodyPr wrap="square">
            <a:spAutoFit/>
          </a:bodyPr>
          <a:lstStyle/>
          <a:p>
            <a:r>
              <a:rPr lang="sl-SI" sz="3000" dirty="0">
                <a:solidFill>
                  <a:schemeClr val="accent1">
                    <a:lumMod val="75000"/>
                  </a:schemeClr>
                </a:solidFill>
                <a:latin typeface="-apple-system"/>
              </a:rPr>
              <a:t>Jezik stila navajanja</a:t>
            </a:r>
          </a:p>
        </p:txBody>
      </p:sp>
      <p:sp>
        <p:nvSpPr>
          <p:cNvPr id="4" name="Pravokotnik 3">
            <a:extLst>
              <a:ext uri="{FF2B5EF4-FFF2-40B4-BE49-F238E27FC236}">
                <a16:creationId xmlns:a16="http://schemas.microsoft.com/office/drawing/2014/main" id="{59EA8358-8F48-4887-9505-72F53E9466DC}"/>
              </a:ext>
            </a:extLst>
          </p:cNvPr>
          <p:cNvSpPr/>
          <p:nvPr/>
        </p:nvSpPr>
        <p:spPr>
          <a:xfrm>
            <a:off x="883405" y="1820663"/>
            <a:ext cx="8260596" cy="3785652"/>
          </a:xfrm>
          <a:prstGeom prst="rect">
            <a:avLst/>
          </a:prstGeom>
        </p:spPr>
        <p:txBody>
          <a:bodyPr wrap="square">
            <a:spAutoFit/>
          </a:bodyPr>
          <a:lstStyle/>
          <a:p>
            <a:pPr marL="285750" indent="-285750">
              <a:buFont typeface="Arial" panose="020B0604020202020204" pitchFamily="34" charset="0"/>
              <a:buChar char="•"/>
            </a:pPr>
            <a:r>
              <a:rPr lang="sl-SI" sz="2400" dirty="0"/>
              <a:t>V primeru, da imate neka specifična pravila za vašo revijo ali neko drugo publikacijo, lahko s takim vnaprej izdelanim stilom navajanja avtorjem in urednikom olajšate delo, če tak stil navajanja objavite na svojih uradnih spletnih straneh revij oz. založb in v </a:t>
            </a:r>
            <a:r>
              <a:rPr lang="sl-SI" sz="2400" dirty="0" err="1"/>
              <a:t>repozitorijih</a:t>
            </a:r>
            <a:r>
              <a:rPr lang="sl-SI" sz="2400" dirty="0"/>
              <a:t> stilov navajanja.</a:t>
            </a:r>
          </a:p>
          <a:p>
            <a:pPr marL="285750" indent="-285750">
              <a:buFont typeface="Arial" panose="020B0604020202020204" pitchFamily="34" charset="0"/>
              <a:buChar char="•"/>
            </a:pPr>
            <a:r>
              <a:rPr lang="sl-SI" sz="2400" dirty="0"/>
              <a:t>Kot avtorji pa je koristno, da za posamezno objavo v neki publikaciji, pri kateri se zahteva neko specifično obliko navajanja, preverite, ali morebiti že ne obstaja na voljo specifični stil navajanja v </a:t>
            </a:r>
            <a:r>
              <a:rPr lang="sl-SI" sz="2400" dirty="0" err="1"/>
              <a:t>repozitorijih</a:t>
            </a:r>
            <a:r>
              <a:rPr lang="sl-SI" sz="2400" dirty="0"/>
              <a:t>, ali na spletnih straneh revij oz. založb.</a:t>
            </a:r>
          </a:p>
        </p:txBody>
      </p:sp>
    </p:spTree>
    <p:extLst>
      <p:ext uri="{BB962C8B-B14F-4D97-AF65-F5344CB8AC3E}">
        <p14:creationId xmlns:p14="http://schemas.microsoft.com/office/powerpoint/2010/main" val="4151636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9"/>
            <a:ext cx="8260596" cy="553998"/>
          </a:xfrm>
          <a:prstGeom prst="rect">
            <a:avLst/>
          </a:prstGeom>
        </p:spPr>
        <p:txBody>
          <a:bodyPr wrap="square">
            <a:spAutoFit/>
          </a:bodyPr>
          <a:lstStyle/>
          <a:p>
            <a:r>
              <a:rPr lang="sl-SI" sz="3000" dirty="0">
                <a:solidFill>
                  <a:schemeClr val="accent1">
                    <a:lumMod val="75000"/>
                  </a:schemeClr>
                </a:solidFill>
                <a:latin typeface="-apple-system"/>
              </a:rPr>
              <a:t>Primeri uporabe </a:t>
            </a:r>
            <a:r>
              <a:rPr lang="sl-SI" sz="3000" dirty="0" err="1">
                <a:solidFill>
                  <a:schemeClr val="accent1">
                    <a:lumMod val="75000"/>
                  </a:schemeClr>
                </a:solidFill>
                <a:latin typeface="-apple-system"/>
              </a:rPr>
              <a:t>APA</a:t>
            </a:r>
            <a:r>
              <a:rPr lang="sl-SI" sz="3000" dirty="0">
                <a:solidFill>
                  <a:schemeClr val="accent1">
                    <a:lumMod val="75000"/>
                  </a:schemeClr>
                </a:solidFill>
                <a:latin typeface="-apple-system"/>
              </a:rPr>
              <a:t> stila med besedilom</a:t>
            </a:r>
          </a:p>
        </p:txBody>
      </p:sp>
      <p:sp>
        <p:nvSpPr>
          <p:cNvPr id="3" name="Pravokotnik 2">
            <a:extLst>
              <a:ext uri="{FF2B5EF4-FFF2-40B4-BE49-F238E27FC236}">
                <a16:creationId xmlns:a16="http://schemas.microsoft.com/office/drawing/2014/main" id="{C5763F85-201B-494F-B1DE-081593937732}"/>
              </a:ext>
            </a:extLst>
          </p:cNvPr>
          <p:cNvSpPr/>
          <p:nvPr/>
        </p:nvSpPr>
        <p:spPr>
          <a:xfrm>
            <a:off x="883404" y="1820667"/>
            <a:ext cx="8260596" cy="3785652"/>
          </a:xfrm>
          <a:prstGeom prst="rect">
            <a:avLst/>
          </a:prstGeom>
        </p:spPr>
        <p:txBody>
          <a:bodyPr wrap="square">
            <a:spAutoFit/>
          </a:bodyPr>
          <a:lstStyle/>
          <a:p>
            <a:pPr marL="171450" indent="-171450">
              <a:buFont typeface="Arial" panose="020B0604020202020204" pitchFamily="34" charset="0"/>
              <a:buChar char="•"/>
            </a:pPr>
            <a:r>
              <a:rPr lang="sl-SI" sz="1500" dirty="0"/>
              <a:t>Analiza kakovosti turističnih brošur različnih kategorij hotelov </a:t>
            </a:r>
            <a:r>
              <a:rPr lang="sl-SI" sz="1500" dirty="0">
                <a:solidFill>
                  <a:srgbClr val="00B0F0"/>
                </a:solidFill>
              </a:rPr>
              <a:t>(Kerma, 2020)</a:t>
            </a:r>
            <a:r>
              <a:rPr lang="sl-SI" sz="1500" dirty="0"/>
              <a:t> je pokazala, da…</a:t>
            </a:r>
          </a:p>
          <a:p>
            <a:pPr marL="171450" indent="-171450">
              <a:buFont typeface="Arial" panose="020B0604020202020204" pitchFamily="34" charset="0"/>
              <a:buChar char="•"/>
            </a:pPr>
            <a:r>
              <a:rPr lang="sl-SI" sz="1500" dirty="0">
                <a:solidFill>
                  <a:srgbClr val="00B0F0"/>
                </a:solidFill>
              </a:rPr>
              <a:t>Cvikl in </a:t>
            </a:r>
            <a:r>
              <a:rPr lang="sl-SI" sz="1500" dirty="0" err="1">
                <a:solidFill>
                  <a:srgbClr val="00B0F0"/>
                </a:solidFill>
              </a:rPr>
              <a:t>Mekinc</a:t>
            </a:r>
            <a:r>
              <a:rPr lang="sl-SI" sz="1500" dirty="0">
                <a:solidFill>
                  <a:srgbClr val="00B0F0"/>
                </a:solidFill>
              </a:rPr>
              <a:t> (2019) </a:t>
            </a:r>
            <a:r>
              <a:rPr lang="sl-SI" sz="1500" dirty="0"/>
              <a:t>v svojem delu ugotavljata, da…</a:t>
            </a:r>
          </a:p>
          <a:p>
            <a:pPr marL="171450" indent="-171450">
              <a:buFont typeface="Arial" panose="020B0604020202020204" pitchFamily="34" charset="0"/>
              <a:buChar char="•"/>
            </a:pPr>
            <a:r>
              <a:rPr lang="sl-SI" sz="1500" dirty="0"/>
              <a:t>Skrb za varnost osebnih podatkov gostov omogoča zaupanje gosta </a:t>
            </a:r>
            <a:r>
              <a:rPr lang="sl-SI" sz="1500" dirty="0">
                <a:solidFill>
                  <a:srgbClr val="00B0F0"/>
                </a:solidFill>
              </a:rPr>
              <a:t>(Cvikl in </a:t>
            </a:r>
            <a:r>
              <a:rPr lang="sl-SI" sz="1500" dirty="0" err="1">
                <a:solidFill>
                  <a:srgbClr val="00B0F0"/>
                </a:solidFill>
              </a:rPr>
              <a:t>Mekinc</a:t>
            </a:r>
            <a:r>
              <a:rPr lang="sl-SI" sz="1500" dirty="0">
                <a:solidFill>
                  <a:srgbClr val="00B0F0"/>
                </a:solidFill>
              </a:rPr>
              <a:t>, 2019) </a:t>
            </a:r>
            <a:r>
              <a:rPr lang="sl-SI" sz="1500" dirty="0"/>
              <a:t>in...</a:t>
            </a:r>
          </a:p>
          <a:p>
            <a:pPr marL="171450" indent="-171450">
              <a:buFont typeface="Arial" panose="020B0604020202020204" pitchFamily="34" charset="0"/>
              <a:buChar char="•"/>
            </a:pPr>
            <a:r>
              <a:rPr lang="sl-SI" sz="1500" dirty="0"/>
              <a:t>Trženjsko komuniciranje igra ključno vlogo pri promociji destinacije </a:t>
            </a:r>
            <a:r>
              <a:rPr lang="sl-SI" sz="1500" dirty="0">
                <a:solidFill>
                  <a:srgbClr val="00B0F0"/>
                </a:solidFill>
              </a:rPr>
              <a:t>(Brezovec et </a:t>
            </a:r>
            <a:r>
              <a:rPr lang="sl-SI" sz="1500" dirty="0" err="1">
                <a:solidFill>
                  <a:srgbClr val="00B0F0"/>
                </a:solidFill>
              </a:rPr>
              <a:t>al</a:t>
            </a:r>
            <a:r>
              <a:rPr lang="sl-SI" sz="1500" dirty="0">
                <a:solidFill>
                  <a:srgbClr val="00B0F0"/>
                </a:solidFill>
              </a:rPr>
              <a:t>., 2019)</a:t>
            </a:r>
            <a:r>
              <a:rPr lang="sl-SI" sz="1500" dirty="0"/>
              <a:t>.</a:t>
            </a:r>
          </a:p>
          <a:p>
            <a:pPr marL="171450" indent="-171450">
              <a:buFont typeface="Arial" panose="020B0604020202020204" pitchFamily="34" charset="0"/>
              <a:buChar char="•"/>
            </a:pPr>
            <a:r>
              <a:rPr lang="sl-SI" sz="1500" dirty="0">
                <a:solidFill>
                  <a:srgbClr val="00B0F0"/>
                </a:solidFill>
              </a:rPr>
              <a:t>Ivankovič (b. d.) </a:t>
            </a:r>
            <a:r>
              <a:rPr lang="sl-SI" sz="1500" dirty="0"/>
              <a:t>v svojem delu ugotavlja, da…</a:t>
            </a:r>
          </a:p>
          <a:p>
            <a:pPr marL="171450" indent="-171450">
              <a:buFont typeface="Arial" panose="020B0604020202020204" pitchFamily="34" charset="0"/>
              <a:buChar char="•"/>
            </a:pPr>
            <a:r>
              <a:rPr lang="sl-SI" sz="1500" dirty="0"/>
              <a:t>Podrobni podatki razkrivajo razlike po regijah </a:t>
            </a:r>
            <a:r>
              <a:rPr lang="sl-SI" sz="1500" dirty="0">
                <a:solidFill>
                  <a:srgbClr val="00B0F0"/>
                </a:solidFill>
              </a:rPr>
              <a:t>(</a:t>
            </a:r>
            <a:r>
              <a:rPr lang="sl-SI" sz="1500" dirty="0" err="1">
                <a:solidFill>
                  <a:srgbClr val="00B0F0"/>
                </a:solidFill>
              </a:rPr>
              <a:t>SURS</a:t>
            </a:r>
            <a:r>
              <a:rPr lang="sl-SI" sz="1500" dirty="0">
                <a:solidFill>
                  <a:srgbClr val="00B0F0"/>
                </a:solidFill>
              </a:rPr>
              <a:t>, 2021)</a:t>
            </a:r>
            <a:r>
              <a:rPr lang="sl-SI" sz="1500" dirty="0"/>
              <a:t>.</a:t>
            </a:r>
          </a:p>
          <a:p>
            <a:pPr marL="171450" indent="-171450">
              <a:buFont typeface="Arial" panose="020B0604020202020204" pitchFamily="34" charset="0"/>
              <a:buChar char="•"/>
            </a:pPr>
            <a:r>
              <a:rPr lang="sl-SI" sz="1500" dirty="0"/>
              <a:t>Iz nekaterih del </a:t>
            </a:r>
            <a:r>
              <a:rPr lang="sl-SI" sz="1500" dirty="0">
                <a:solidFill>
                  <a:srgbClr val="00B0F0"/>
                </a:solidFill>
              </a:rPr>
              <a:t>(G. Sedmak, </a:t>
            </a:r>
            <a:r>
              <a:rPr lang="sl-SI" sz="1500" dirty="0" err="1">
                <a:solidFill>
                  <a:srgbClr val="00B0F0"/>
                </a:solidFill>
              </a:rPr>
              <a:t>2006a</a:t>
            </a:r>
            <a:r>
              <a:rPr lang="sl-SI" sz="1500" dirty="0">
                <a:solidFill>
                  <a:srgbClr val="00B0F0"/>
                </a:solidFill>
              </a:rPr>
              <a:t>, </a:t>
            </a:r>
            <a:r>
              <a:rPr lang="sl-SI" sz="1500" dirty="0" err="1">
                <a:solidFill>
                  <a:srgbClr val="00B0F0"/>
                </a:solidFill>
              </a:rPr>
              <a:t>2006b</a:t>
            </a:r>
            <a:r>
              <a:rPr lang="sl-SI" sz="1500" dirty="0">
                <a:solidFill>
                  <a:srgbClr val="00B0F0"/>
                </a:solidFill>
              </a:rPr>
              <a:t>) </a:t>
            </a:r>
            <a:r>
              <a:rPr lang="sl-SI" sz="1500" dirty="0"/>
              <a:t>lahko razberemo...</a:t>
            </a:r>
          </a:p>
          <a:p>
            <a:pPr marL="171450" indent="-171450">
              <a:buFont typeface="Arial" panose="020B0604020202020204" pitchFamily="34" charset="0"/>
              <a:buChar char="•"/>
            </a:pPr>
            <a:r>
              <a:rPr lang="sl-SI" sz="1500" dirty="0"/>
              <a:t>Nekateri avtorji </a:t>
            </a:r>
            <a:r>
              <a:rPr lang="sl-SI" sz="1500" dirty="0">
                <a:solidFill>
                  <a:srgbClr val="00B0F0"/>
                </a:solidFill>
              </a:rPr>
              <a:t>(S. Sedmak, 2006; G. Sedmak, 2006)</a:t>
            </a:r>
            <a:r>
              <a:rPr lang="sl-SI" sz="1500" dirty="0"/>
              <a:t>, zagovarjajo...</a:t>
            </a:r>
          </a:p>
          <a:p>
            <a:pPr marL="171450" indent="-171450">
              <a:buFont typeface="Arial" panose="020B0604020202020204" pitchFamily="34" charset="0"/>
              <a:buChar char="•"/>
            </a:pPr>
            <a:r>
              <a:rPr lang="sl-SI" sz="1500" dirty="0"/>
              <a:t>"Kongresna destinacija je vsebinska, prostorska, storitvena in organizacijska entiteta, ki pomeni stičišče sreč(</a:t>
            </a:r>
            <a:r>
              <a:rPr lang="sl-SI" sz="1500" dirty="0" err="1"/>
              <a:t>ev</a:t>
            </a:r>
            <a:r>
              <a:rPr lang="sl-SI" sz="1500" dirty="0"/>
              <a:t>)</a:t>
            </a:r>
            <a:r>
              <a:rPr lang="sl-SI" sz="1500" dirty="0" err="1"/>
              <a:t>anj</a:t>
            </a:r>
            <a:r>
              <a:rPr lang="sl-SI" sz="1500" dirty="0"/>
              <a:t> več skupin deležnikov, ki predstavljajo ponudbo in povpraševanje po kongresnih storitvah" </a:t>
            </a:r>
            <a:r>
              <a:rPr lang="sl-SI" sz="1500" dirty="0">
                <a:solidFill>
                  <a:srgbClr val="00B0F0"/>
                </a:solidFill>
              </a:rPr>
              <a:t>(Sikošek, 2017, str. 187)</a:t>
            </a:r>
            <a:r>
              <a:rPr lang="sl-SI" sz="1500" dirty="0"/>
              <a:t>.</a:t>
            </a:r>
          </a:p>
          <a:p>
            <a:pPr marL="171450" indent="-171450">
              <a:buFont typeface="Arial" panose="020B0604020202020204" pitchFamily="34" charset="0"/>
              <a:buChar char="•"/>
            </a:pPr>
            <a:r>
              <a:rPr lang="sl-SI" sz="1500" dirty="0" err="1">
                <a:solidFill>
                  <a:srgbClr val="00B0F0"/>
                </a:solidFill>
              </a:rPr>
              <a:t>Inskeep</a:t>
            </a:r>
            <a:r>
              <a:rPr lang="sl-SI" sz="1500" dirty="0">
                <a:solidFill>
                  <a:srgbClr val="00B0F0"/>
                </a:solidFill>
              </a:rPr>
              <a:t> (v Sedmak, 2010, str. 27) </a:t>
            </a:r>
            <a:r>
              <a:rPr lang="sl-SI" sz="1500" dirty="0"/>
              <a:t>je podal definicijo trajnostnega razvoja turizma, ki pravi, da »Trajnostni razvoj turizma lahko razumemo kot zadovoljevanje potreb sedanjih turistov in lokalnega prebivalstva, obenem pa ohranjanje in povečevanje možnosti za prihodnost…«.</a:t>
            </a:r>
          </a:p>
          <a:p>
            <a:pPr marL="171450" indent="-171450">
              <a:buFont typeface="Arial" panose="020B0604020202020204" pitchFamily="34" charset="0"/>
              <a:buChar char="•"/>
            </a:pPr>
            <a:r>
              <a:rPr lang="sl-SI" sz="1500" dirty="0"/>
              <a:t>Predstavitev razvoja inovativnih produktov je potekala na okrogli mizi v okviru projekta </a:t>
            </a:r>
            <a:r>
              <a:rPr lang="sl-SI" sz="1500" dirty="0" err="1"/>
              <a:t>HINT</a:t>
            </a:r>
            <a:r>
              <a:rPr lang="sl-SI" sz="1500" dirty="0"/>
              <a:t>-LAB </a:t>
            </a:r>
            <a:r>
              <a:rPr lang="sl-SI" sz="1500" dirty="0">
                <a:solidFill>
                  <a:srgbClr val="00B0F0"/>
                </a:solidFill>
              </a:rPr>
              <a:t>(Brezplačna okrogla miza s sejalci in snovalci, 2016)</a:t>
            </a:r>
            <a:r>
              <a:rPr lang="sl-SI" sz="1500" dirty="0"/>
              <a:t>.</a:t>
            </a:r>
          </a:p>
        </p:txBody>
      </p:sp>
    </p:spTree>
    <p:extLst>
      <p:ext uri="{BB962C8B-B14F-4D97-AF65-F5344CB8AC3E}">
        <p14:creationId xmlns:p14="http://schemas.microsoft.com/office/powerpoint/2010/main" val="1937242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9"/>
            <a:ext cx="8260596" cy="553998"/>
          </a:xfrm>
          <a:prstGeom prst="rect">
            <a:avLst/>
          </a:prstGeom>
        </p:spPr>
        <p:txBody>
          <a:bodyPr wrap="square">
            <a:spAutoFit/>
          </a:bodyPr>
          <a:lstStyle/>
          <a:p>
            <a:r>
              <a:rPr lang="sl-SI" sz="3000" dirty="0">
                <a:solidFill>
                  <a:schemeClr val="accent1">
                    <a:lumMod val="75000"/>
                  </a:schemeClr>
                </a:solidFill>
                <a:latin typeface="-apple-system"/>
              </a:rPr>
              <a:t>Primeri uporabe </a:t>
            </a:r>
            <a:r>
              <a:rPr lang="sl-SI" sz="3000" dirty="0" err="1">
                <a:solidFill>
                  <a:schemeClr val="accent1">
                    <a:lumMod val="75000"/>
                  </a:schemeClr>
                </a:solidFill>
                <a:latin typeface="-apple-system"/>
              </a:rPr>
              <a:t>APA</a:t>
            </a:r>
            <a:r>
              <a:rPr lang="sl-SI" sz="3000" dirty="0">
                <a:solidFill>
                  <a:schemeClr val="accent1">
                    <a:lumMod val="75000"/>
                  </a:schemeClr>
                </a:solidFill>
                <a:latin typeface="-apple-system"/>
              </a:rPr>
              <a:t> stila v seznamu virov</a:t>
            </a:r>
          </a:p>
        </p:txBody>
      </p:sp>
      <p:sp>
        <p:nvSpPr>
          <p:cNvPr id="3" name="Pravokotnik 2">
            <a:extLst>
              <a:ext uri="{FF2B5EF4-FFF2-40B4-BE49-F238E27FC236}">
                <a16:creationId xmlns:a16="http://schemas.microsoft.com/office/drawing/2014/main" id="{C5763F85-201B-494F-B1DE-081593937732}"/>
              </a:ext>
            </a:extLst>
          </p:cNvPr>
          <p:cNvSpPr/>
          <p:nvPr/>
        </p:nvSpPr>
        <p:spPr>
          <a:xfrm>
            <a:off x="883404" y="1820667"/>
            <a:ext cx="8260596" cy="4016484"/>
          </a:xfrm>
          <a:prstGeom prst="rect">
            <a:avLst/>
          </a:prstGeom>
        </p:spPr>
        <p:txBody>
          <a:bodyPr wrap="square">
            <a:spAutoFit/>
          </a:bodyPr>
          <a:lstStyle/>
          <a:p>
            <a:pPr marL="171450" indent="-171450">
              <a:buFont typeface="Arial" panose="020B0604020202020204" pitchFamily="34" charset="0"/>
              <a:buChar char="•"/>
            </a:pPr>
            <a:r>
              <a:rPr lang="sl-SI" sz="1500" dirty="0"/>
              <a:t>Brezovec, A. in Nemec Rudež, H. (2009). </a:t>
            </a:r>
            <a:r>
              <a:rPr lang="sl-SI" sz="1500" i="1" dirty="0"/>
              <a:t>Marketing v turizmu: izhodišča za ustvarjalno razmišljanje in upravljanje</a:t>
            </a:r>
            <a:r>
              <a:rPr lang="sl-SI" sz="1500" dirty="0"/>
              <a:t>. Fakulteta za turistične študije – </a:t>
            </a:r>
            <a:r>
              <a:rPr lang="sl-SI" sz="1500" dirty="0" err="1"/>
              <a:t>Turistica</a:t>
            </a:r>
            <a:r>
              <a:rPr lang="sl-SI" sz="1500" dirty="0"/>
              <a:t>.</a:t>
            </a:r>
          </a:p>
          <a:p>
            <a:pPr marL="171450" indent="-171450">
              <a:buFont typeface="Arial" panose="020B0604020202020204" pitchFamily="34" charset="0"/>
              <a:buChar char="•"/>
            </a:pPr>
            <a:r>
              <a:rPr lang="sl-SI" sz="1500" dirty="0"/>
              <a:t>Brezovec, A. in </a:t>
            </a:r>
            <a:r>
              <a:rPr lang="sl-SI" sz="1500" dirty="0" err="1"/>
              <a:t>Mekinc</a:t>
            </a:r>
            <a:r>
              <a:rPr lang="sl-SI" sz="1500" dirty="0"/>
              <a:t>, J. (ur.). (2010). </a:t>
            </a:r>
            <a:r>
              <a:rPr lang="sl-SI" sz="1500" i="1" dirty="0"/>
              <a:t>Management, izobraževanje in turizem: družbena odgovornost za trajnostni razvoj</a:t>
            </a:r>
            <a:r>
              <a:rPr lang="sl-SI" sz="1500" dirty="0"/>
              <a:t>. Fakulteta za turistične študije – </a:t>
            </a:r>
            <a:r>
              <a:rPr lang="sl-SI" sz="1500" dirty="0" err="1"/>
              <a:t>Turistica</a:t>
            </a:r>
            <a:r>
              <a:rPr lang="sl-SI" sz="1500" dirty="0"/>
              <a:t>.</a:t>
            </a:r>
          </a:p>
          <a:p>
            <a:pPr marL="171450" indent="-171450">
              <a:buFont typeface="Arial" panose="020B0604020202020204" pitchFamily="34" charset="0"/>
              <a:buChar char="•"/>
            </a:pPr>
            <a:r>
              <a:rPr lang="sl-SI" sz="1500" dirty="0"/>
              <a:t>Novel, I. (2009). Analiza uspešnosti turistične dejavnosti v Sloveniji za leto 2008. V A. Brezovec in J. </a:t>
            </a:r>
            <a:r>
              <a:rPr lang="sl-SI" sz="1500" dirty="0" err="1"/>
              <a:t>Mekinc</a:t>
            </a:r>
            <a:r>
              <a:rPr lang="sl-SI" sz="1500" dirty="0"/>
              <a:t> (ur.), </a:t>
            </a:r>
            <a:r>
              <a:rPr lang="sl-SI" sz="1500" i="1" dirty="0"/>
              <a:t>Management, izobraževanje in turizem: kreativno v spremembe </a:t>
            </a:r>
            <a:r>
              <a:rPr lang="sl-SI" sz="1500" dirty="0"/>
              <a:t>(str. 231). Založba </a:t>
            </a:r>
            <a:r>
              <a:rPr lang="sl-SI" sz="1500" dirty="0" err="1"/>
              <a:t>Turistica</a:t>
            </a:r>
            <a:r>
              <a:rPr lang="sl-SI" sz="1500" dirty="0"/>
              <a:t>, Fakulteta za turistične študije Portorož, Univerza na Primorskem.</a:t>
            </a:r>
          </a:p>
          <a:p>
            <a:pPr marL="171450" indent="-171450">
              <a:buFont typeface="Arial" panose="020B0604020202020204" pitchFamily="34" charset="0"/>
              <a:buChar char="•"/>
            </a:pPr>
            <a:r>
              <a:rPr lang="sl-SI" sz="1500" dirty="0"/>
              <a:t>Kranjc, J. (2020). </a:t>
            </a:r>
            <a:r>
              <a:rPr lang="sl-SI" sz="1500" i="1" dirty="0"/>
              <a:t>Rimsko pravo</a:t>
            </a:r>
            <a:r>
              <a:rPr lang="sl-SI" sz="1500" dirty="0"/>
              <a:t> (4. pregledana in dopolnjena izd.). </a:t>
            </a:r>
            <a:r>
              <a:rPr lang="sl-SI" sz="1500" dirty="0" err="1"/>
              <a:t>Lexpera</a:t>
            </a:r>
            <a:r>
              <a:rPr lang="sl-SI" sz="1500" dirty="0"/>
              <a:t>, GV založba.</a:t>
            </a:r>
          </a:p>
          <a:p>
            <a:pPr marL="171450" indent="-171450">
              <a:buFont typeface="Arial" panose="020B0604020202020204" pitchFamily="34" charset="0"/>
              <a:buChar char="•"/>
            </a:pPr>
            <a:r>
              <a:rPr lang="sl-SI" sz="1500" dirty="0" err="1"/>
              <a:t>International</a:t>
            </a:r>
            <a:r>
              <a:rPr lang="sl-SI" sz="1500" dirty="0"/>
              <a:t> </a:t>
            </a:r>
            <a:r>
              <a:rPr lang="sl-SI" sz="1500" dirty="0" err="1"/>
              <a:t>SPA</a:t>
            </a:r>
            <a:r>
              <a:rPr lang="sl-SI" sz="1500" dirty="0"/>
              <a:t> </a:t>
            </a:r>
            <a:r>
              <a:rPr lang="sl-SI" sz="1500" dirty="0" err="1"/>
              <a:t>Association</a:t>
            </a:r>
            <a:r>
              <a:rPr lang="sl-SI" sz="1500" dirty="0"/>
              <a:t>. (2013). </a:t>
            </a:r>
            <a:r>
              <a:rPr lang="sl-SI" sz="1500" i="1" dirty="0" err="1"/>
              <a:t>Retail</a:t>
            </a:r>
            <a:r>
              <a:rPr lang="sl-SI" sz="1500" i="1" dirty="0"/>
              <a:t> Management </a:t>
            </a:r>
            <a:r>
              <a:rPr lang="sl-SI" sz="1500" i="1" dirty="0" err="1"/>
              <a:t>for</a:t>
            </a:r>
            <a:r>
              <a:rPr lang="sl-SI" sz="1500" i="1" dirty="0"/>
              <a:t> </a:t>
            </a:r>
            <a:r>
              <a:rPr lang="sl-SI" sz="1500" i="1" dirty="0" err="1"/>
              <a:t>Salons</a:t>
            </a:r>
            <a:r>
              <a:rPr lang="sl-SI" sz="1500" i="1" dirty="0"/>
              <a:t> &amp; </a:t>
            </a:r>
            <a:r>
              <a:rPr lang="sl-SI" sz="1500" i="1" dirty="0" err="1"/>
              <a:t>Spas</a:t>
            </a:r>
            <a:r>
              <a:rPr lang="sl-SI" sz="1500" dirty="0"/>
              <a:t>. </a:t>
            </a:r>
            <a:r>
              <a:rPr lang="sl-SI" sz="1500" dirty="0" err="1"/>
              <a:t>Milady</a:t>
            </a:r>
            <a:r>
              <a:rPr lang="sl-SI" sz="1500" dirty="0"/>
              <a:t>.</a:t>
            </a:r>
          </a:p>
          <a:p>
            <a:pPr marL="171450" indent="-171450">
              <a:buFont typeface="Arial" panose="020B0604020202020204" pitchFamily="34" charset="0"/>
              <a:buChar char="•"/>
            </a:pPr>
            <a:r>
              <a:rPr lang="sl-SI" sz="1500" dirty="0"/>
              <a:t>Sedmak, G. in Kociper, T. (2011). </a:t>
            </a:r>
            <a:r>
              <a:rPr lang="sl-SI" sz="1500" i="1" dirty="0"/>
              <a:t>Ekonomika turističnih podjetij </a:t>
            </a:r>
            <a:r>
              <a:rPr lang="sl-SI" sz="1500" dirty="0"/>
              <a:t>[Neobjavljeno delo].</a:t>
            </a:r>
          </a:p>
          <a:p>
            <a:pPr marL="171450" indent="-171450">
              <a:buFont typeface="Arial" panose="020B0604020202020204" pitchFamily="34" charset="0"/>
              <a:buChar char="•"/>
            </a:pPr>
            <a:r>
              <a:rPr lang="sl-SI" sz="1500" dirty="0"/>
              <a:t>Sedmak, G. (2006). </a:t>
            </a:r>
            <a:r>
              <a:rPr lang="sl-SI" sz="1500" i="1" dirty="0"/>
              <a:t>Pomen avtentičnosti turističnega proizvoda: primer destinacije Piran </a:t>
            </a:r>
            <a:r>
              <a:rPr lang="sl-SI" sz="1500" dirty="0"/>
              <a:t>[Doktorska disertacija]. Univerza v Ljubljani, Ekonomska fakulteta.</a:t>
            </a:r>
          </a:p>
          <a:p>
            <a:pPr marL="171450" indent="-171450">
              <a:buFont typeface="Arial" panose="020B0604020202020204" pitchFamily="34" charset="0"/>
              <a:buChar char="•"/>
            </a:pPr>
            <a:r>
              <a:rPr lang="sl-SI" sz="1500" dirty="0"/>
              <a:t>Merkur </a:t>
            </a:r>
            <a:r>
              <a:rPr lang="sl-SI" sz="1500" dirty="0" err="1"/>
              <a:t>d.d</a:t>
            </a:r>
            <a:r>
              <a:rPr lang="sl-SI" sz="1500" dirty="0"/>
              <a:t>. (2008). </a:t>
            </a:r>
            <a:r>
              <a:rPr lang="sl-SI" sz="1500" i="1" dirty="0"/>
              <a:t>Sistematizacija delovnih mest v podjetju Merkur </a:t>
            </a:r>
            <a:r>
              <a:rPr lang="sl-SI" sz="1500" i="1" dirty="0" err="1"/>
              <a:t>d.d</a:t>
            </a:r>
            <a:r>
              <a:rPr lang="sl-SI" sz="1500" i="1" dirty="0"/>
              <a:t>. </a:t>
            </a:r>
            <a:r>
              <a:rPr lang="sl-SI" sz="1500" dirty="0"/>
              <a:t>[Interno gradivo].</a:t>
            </a:r>
          </a:p>
          <a:p>
            <a:pPr marL="171450" indent="-171450">
              <a:buFont typeface="Arial" panose="020B0604020202020204" pitchFamily="34" charset="0"/>
              <a:buChar char="•"/>
            </a:pPr>
            <a:r>
              <a:rPr lang="sl-SI" sz="1500" dirty="0" err="1"/>
              <a:t>Smeral</a:t>
            </a:r>
            <a:r>
              <a:rPr lang="sl-SI" sz="1500" dirty="0"/>
              <a:t>, E. (2009). </a:t>
            </a:r>
            <a:r>
              <a:rPr lang="sl-SI" sz="1500" dirty="0" err="1"/>
              <a:t>The</a:t>
            </a:r>
            <a:r>
              <a:rPr lang="sl-SI" sz="1500" dirty="0"/>
              <a:t> </a:t>
            </a:r>
            <a:r>
              <a:rPr lang="sl-SI" sz="1500" dirty="0" err="1"/>
              <a:t>Impact</a:t>
            </a:r>
            <a:r>
              <a:rPr lang="sl-SI" sz="1500" dirty="0"/>
              <a:t> </a:t>
            </a:r>
            <a:r>
              <a:rPr lang="sl-SI" sz="1500" dirty="0" err="1"/>
              <a:t>of</a:t>
            </a:r>
            <a:r>
              <a:rPr lang="sl-SI" sz="1500" dirty="0"/>
              <a:t> </a:t>
            </a:r>
            <a:r>
              <a:rPr lang="sl-SI" sz="1500" dirty="0" err="1"/>
              <a:t>the</a:t>
            </a:r>
            <a:r>
              <a:rPr lang="sl-SI" sz="1500" dirty="0"/>
              <a:t> </a:t>
            </a:r>
            <a:r>
              <a:rPr lang="sl-SI" sz="1500" dirty="0" err="1"/>
              <a:t>Financial</a:t>
            </a:r>
            <a:r>
              <a:rPr lang="sl-SI" sz="1500" dirty="0"/>
              <a:t> </a:t>
            </a:r>
            <a:r>
              <a:rPr lang="sl-SI" sz="1500" dirty="0" err="1"/>
              <a:t>and</a:t>
            </a:r>
            <a:r>
              <a:rPr lang="sl-SI" sz="1500" dirty="0"/>
              <a:t> </a:t>
            </a:r>
            <a:r>
              <a:rPr lang="sl-SI" sz="1500" dirty="0" err="1"/>
              <a:t>Economic</a:t>
            </a:r>
            <a:r>
              <a:rPr lang="sl-SI" sz="1500" dirty="0"/>
              <a:t> </a:t>
            </a:r>
            <a:r>
              <a:rPr lang="sl-SI" sz="1500" dirty="0" err="1"/>
              <a:t>Crisis</a:t>
            </a:r>
            <a:r>
              <a:rPr lang="sl-SI" sz="1500" dirty="0"/>
              <a:t> on </a:t>
            </a:r>
            <a:r>
              <a:rPr lang="sl-SI" sz="1500" dirty="0" err="1"/>
              <a:t>European</a:t>
            </a:r>
            <a:r>
              <a:rPr lang="sl-SI" sz="1500" dirty="0"/>
              <a:t> </a:t>
            </a:r>
            <a:r>
              <a:rPr lang="sl-SI" sz="1500" dirty="0" err="1"/>
              <a:t>Tourism</a:t>
            </a:r>
            <a:r>
              <a:rPr lang="sl-SI" sz="1500" dirty="0"/>
              <a:t>. </a:t>
            </a:r>
            <a:r>
              <a:rPr lang="sl-SI" sz="1500" i="1" dirty="0" err="1"/>
              <a:t>Journal</a:t>
            </a:r>
            <a:r>
              <a:rPr lang="sl-SI" sz="1500" i="1" dirty="0"/>
              <a:t> </a:t>
            </a:r>
            <a:r>
              <a:rPr lang="sl-SI" sz="1500" i="1" dirty="0" err="1"/>
              <a:t>of</a:t>
            </a:r>
            <a:r>
              <a:rPr lang="sl-SI" sz="1500" i="1" dirty="0"/>
              <a:t> </a:t>
            </a:r>
            <a:r>
              <a:rPr lang="sl-SI" sz="1500" i="1" dirty="0" err="1"/>
              <a:t>Travel</a:t>
            </a:r>
            <a:r>
              <a:rPr lang="sl-SI" sz="1500" i="1" dirty="0"/>
              <a:t> </a:t>
            </a:r>
            <a:r>
              <a:rPr lang="sl-SI" sz="1500" i="1" dirty="0" err="1"/>
              <a:t>Research</a:t>
            </a:r>
            <a:r>
              <a:rPr lang="sl-SI" sz="1500" i="1" dirty="0"/>
              <a:t>, 48</a:t>
            </a:r>
            <a:r>
              <a:rPr lang="sl-SI" sz="1500" dirty="0"/>
              <a:t>(1), 3-13. </a:t>
            </a:r>
            <a:r>
              <a:rPr lang="sl-SI" sz="1500" dirty="0" err="1"/>
              <a:t>https</a:t>
            </a:r>
            <a:r>
              <a:rPr lang="sl-SI" sz="1500" dirty="0"/>
              <a:t>://</a:t>
            </a:r>
            <a:r>
              <a:rPr lang="sl-SI" sz="1500" dirty="0" err="1"/>
              <a:t>doi.org</a:t>
            </a:r>
            <a:r>
              <a:rPr lang="sl-SI" sz="1500" dirty="0"/>
              <a:t>/10.1177/0047287509336332</a:t>
            </a:r>
          </a:p>
          <a:p>
            <a:pPr marL="171450" indent="-171450">
              <a:buFont typeface="Arial" panose="020B0604020202020204" pitchFamily="34" charset="0"/>
              <a:buChar char="•"/>
            </a:pPr>
            <a:r>
              <a:rPr lang="sl-SI" sz="1500" dirty="0"/>
              <a:t>Zakon o spremembah in dopolnitvah Zakona o gospodarskih družbah (ZGD-</a:t>
            </a:r>
            <a:r>
              <a:rPr lang="sl-SI" sz="1500" dirty="0" err="1"/>
              <a:t>1J</a:t>
            </a:r>
            <a:r>
              <a:rPr lang="sl-SI" sz="1500" dirty="0"/>
              <a:t>). (2017). </a:t>
            </a:r>
            <a:r>
              <a:rPr lang="sl-SI" sz="1500" i="1" dirty="0"/>
              <a:t>Uradni list RS</a:t>
            </a:r>
            <a:r>
              <a:rPr lang="sl-SI" sz="1500" dirty="0"/>
              <a:t>, št. 15/17. </a:t>
            </a:r>
            <a:r>
              <a:rPr lang="sl-SI" sz="1500" dirty="0" err="1"/>
              <a:t>https</a:t>
            </a:r>
            <a:r>
              <a:rPr lang="sl-SI" sz="1500" dirty="0"/>
              <a:t>://</a:t>
            </a:r>
            <a:r>
              <a:rPr lang="sl-SI" sz="1500" dirty="0" err="1"/>
              <a:t>www.uradni-list.si</a:t>
            </a:r>
            <a:r>
              <a:rPr lang="sl-SI" sz="1500" dirty="0"/>
              <a:t>/glasilo-uradni-list-</a:t>
            </a:r>
            <a:r>
              <a:rPr lang="sl-SI" sz="1500" dirty="0" err="1"/>
              <a:t>rs</a:t>
            </a:r>
            <a:r>
              <a:rPr lang="sl-SI" sz="1500" dirty="0"/>
              <a:t>/vsebina/</a:t>
            </a:r>
            <a:r>
              <a:rPr lang="sl-SI" sz="1500" dirty="0" err="1"/>
              <a:t>2017-01-0730?sop</a:t>
            </a:r>
            <a:r>
              <a:rPr lang="sl-SI" sz="1500" dirty="0"/>
              <a:t>=2017-01-0730</a:t>
            </a:r>
          </a:p>
        </p:txBody>
      </p:sp>
    </p:spTree>
    <p:extLst>
      <p:ext uri="{BB962C8B-B14F-4D97-AF65-F5344CB8AC3E}">
        <p14:creationId xmlns:p14="http://schemas.microsoft.com/office/powerpoint/2010/main" val="1825645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9"/>
            <a:ext cx="8260596" cy="553998"/>
          </a:xfrm>
          <a:prstGeom prst="rect">
            <a:avLst/>
          </a:prstGeom>
        </p:spPr>
        <p:txBody>
          <a:bodyPr wrap="square">
            <a:spAutoFit/>
          </a:bodyPr>
          <a:lstStyle/>
          <a:p>
            <a:r>
              <a:rPr lang="sl-SI" sz="3000" dirty="0">
                <a:solidFill>
                  <a:schemeClr val="accent1">
                    <a:lumMod val="75000"/>
                  </a:schemeClr>
                </a:solidFill>
                <a:latin typeface="-apple-system"/>
              </a:rPr>
              <a:t>Primeri uporabe </a:t>
            </a:r>
            <a:r>
              <a:rPr lang="sl-SI" sz="3000" dirty="0" err="1">
                <a:solidFill>
                  <a:schemeClr val="accent1">
                    <a:lumMod val="75000"/>
                  </a:schemeClr>
                </a:solidFill>
                <a:latin typeface="-apple-system"/>
              </a:rPr>
              <a:t>APA</a:t>
            </a:r>
            <a:r>
              <a:rPr lang="sl-SI" sz="3000" dirty="0">
                <a:solidFill>
                  <a:schemeClr val="accent1">
                    <a:lumMod val="75000"/>
                  </a:schemeClr>
                </a:solidFill>
                <a:latin typeface="-apple-system"/>
              </a:rPr>
              <a:t> stila v seznamu virov</a:t>
            </a:r>
          </a:p>
        </p:txBody>
      </p:sp>
      <p:sp>
        <p:nvSpPr>
          <p:cNvPr id="3" name="Pravokotnik 2">
            <a:extLst>
              <a:ext uri="{FF2B5EF4-FFF2-40B4-BE49-F238E27FC236}">
                <a16:creationId xmlns:a16="http://schemas.microsoft.com/office/drawing/2014/main" id="{C5763F85-201B-494F-B1DE-081593937732}"/>
              </a:ext>
            </a:extLst>
          </p:cNvPr>
          <p:cNvSpPr/>
          <p:nvPr/>
        </p:nvSpPr>
        <p:spPr>
          <a:xfrm>
            <a:off x="883404" y="1820667"/>
            <a:ext cx="8260596" cy="4016484"/>
          </a:xfrm>
          <a:prstGeom prst="rect">
            <a:avLst/>
          </a:prstGeom>
        </p:spPr>
        <p:txBody>
          <a:bodyPr wrap="square">
            <a:spAutoFit/>
          </a:bodyPr>
          <a:lstStyle/>
          <a:p>
            <a:pPr marL="171450" indent="-171450">
              <a:buFont typeface="Arial" panose="020B0604020202020204" pitchFamily="34" charset="0"/>
              <a:buChar char="•"/>
            </a:pPr>
            <a:r>
              <a:rPr lang="sl-SI" sz="1500" dirty="0" err="1"/>
              <a:t>Dravinec</a:t>
            </a:r>
            <a:r>
              <a:rPr lang="sl-SI" sz="1500" dirty="0"/>
              <a:t>, S. (11. februar 2011). Eksperiment v živo. </a:t>
            </a:r>
            <a:r>
              <a:rPr lang="sl-SI" sz="1500" i="1" dirty="0"/>
              <a:t>Primorske novice</a:t>
            </a:r>
            <a:r>
              <a:rPr lang="sl-SI" sz="1500" dirty="0"/>
              <a:t>, 3.</a:t>
            </a:r>
          </a:p>
          <a:p>
            <a:pPr marL="171450" indent="-171450">
              <a:buFont typeface="Arial" panose="020B0604020202020204" pitchFamily="34" charset="0"/>
              <a:buChar char="•"/>
            </a:pPr>
            <a:r>
              <a:rPr lang="sl-SI" sz="1500" dirty="0"/>
              <a:t>Rok, M. (2015). </a:t>
            </a:r>
            <a:r>
              <a:rPr lang="sl-SI" sz="1500" i="1" dirty="0"/>
              <a:t>Poti v zaposljivost</a:t>
            </a:r>
            <a:r>
              <a:rPr lang="sl-SI" sz="1500" dirty="0"/>
              <a:t>. Založba Univerze na Primorskem. </a:t>
            </a:r>
            <a:r>
              <a:rPr lang="sl-SI" sz="1500" dirty="0" err="1"/>
              <a:t>https</a:t>
            </a:r>
            <a:r>
              <a:rPr lang="sl-SI" sz="1500" dirty="0"/>
              <a:t>://</a:t>
            </a:r>
            <a:r>
              <a:rPr lang="sl-SI" sz="1500" dirty="0" err="1"/>
              <a:t>www.hippocampus.si</a:t>
            </a:r>
            <a:r>
              <a:rPr lang="sl-SI" sz="1500" dirty="0"/>
              <a:t>/</a:t>
            </a:r>
            <a:r>
              <a:rPr lang="sl-SI" sz="1500" dirty="0" err="1"/>
              <a:t>ISBN</a:t>
            </a:r>
            <a:r>
              <a:rPr lang="sl-SI" sz="1500" dirty="0"/>
              <a:t>/978-961-6963-59-</a:t>
            </a:r>
            <a:r>
              <a:rPr lang="sl-SI" sz="1500" dirty="0" err="1"/>
              <a:t>6.pdf</a:t>
            </a:r>
            <a:endParaRPr lang="sl-SI" sz="1500" dirty="0"/>
          </a:p>
          <a:p>
            <a:pPr marL="171450" indent="-171450">
              <a:buFont typeface="Arial" panose="020B0604020202020204" pitchFamily="34" charset="0"/>
              <a:buChar char="•"/>
            </a:pPr>
            <a:r>
              <a:rPr lang="sl-SI" sz="1500" dirty="0"/>
              <a:t>Kačič, M. (24. februar 2011). Cene smučišč v Sloveniji so previsoke. </a:t>
            </a:r>
            <a:r>
              <a:rPr lang="sl-SI" sz="1500" i="1" dirty="0" err="1"/>
              <a:t>Finance.si</a:t>
            </a:r>
            <a:r>
              <a:rPr lang="sl-SI" sz="1500" dirty="0"/>
              <a:t>. http://</a:t>
            </a:r>
            <a:r>
              <a:rPr lang="sl-SI" sz="1500" dirty="0" err="1"/>
              <a:t>www.finance.si</a:t>
            </a:r>
            <a:r>
              <a:rPr lang="sl-SI" sz="1500" dirty="0"/>
              <a:t>/303834/</a:t>
            </a:r>
            <a:r>
              <a:rPr lang="sl-SI" sz="1500" dirty="0" err="1"/>
              <a:t>Kje-ponavadi-smu%E8ate</a:t>
            </a:r>
            <a:endParaRPr lang="sl-SI" sz="1500" dirty="0"/>
          </a:p>
          <a:p>
            <a:pPr marL="171450" indent="-171450">
              <a:buFont typeface="Arial" panose="020B0604020202020204" pitchFamily="34" charset="0"/>
              <a:buChar char="•"/>
            </a:pPr>
            <a:r>
              <a:rPr lang="sl-SI" sz="1500" dirty="0" err="1"/>
              <a:t>Concert</a:t>
            </a:r>
            <a:r>
              <a:rPr lang="sl-SI" sz="1500" dirty="0"/>
              <a:t> </a:t>
            </a:r>
            <a:r>
              <a:rPr lang="sl-SI" sz="1500" dirty="0" err="1"/>
              <a:t>raises</a:t>
            </a:r>
            <a:r>
              <a:rPr lang="sl-SI" sz="1500" dirty="0"/>
              <a:t> </a:t>
            </a:r>
            <a:r>
              <a:rPr lang="sl-SI" sz="1500" dirty="0" err="1"/>
              <a:t>thousands</a:t>
            </a:r>
            <a:r>
              <a:rPr lang="sl-SI" sz="1500" dirty="0"/>
              <a:t> </a:t>
            </a:r>
            <a:r>
              <a:rPr lang="sl-SI" sz="1500" dirty="0" err="1"/>
              <a:t>for</a:t>
            </a:r>
            <a:r>
              <a:rPr lang="sl-SI" sz="1500" dirty="0"/>
              <a:t> </a:t>
            </a:r>
            <a:r>
              <a:rPr lang="sl-SI" sz="1500" dirty="0" err="1"/>
              <a:t>earthquake</a:t>
            </a:r>
            <a:r>
              <a:rPr lang="sl-SI" sz="1500" dirty="0"/>
              <a:t> </a:t>
            </a:r>
            <a:r>
              <a:rPr lang="sl-SI" sz="1500" dirty="0" err="1"/>
              <a:t>victims</a:t>
            </a:r>
            <a:r>
              <a:rPr lang="sl-SI" sz="1500" dirty="0"/>
              <a:t>. (9. avgust 2019). </a:t>
            </a:r>
            <a:r>
              <a:rPr lang="sl-SI" sz="1500" i="1" dirty="0" err="1"/>
              <a:t>The</a:t>
            </a:r>
            <a:r>
              <a:rPr lang="sl-SI" sz="1500" i="1" dirty="0"/>
              <a:t> </a:t>
            </a:r>
            <a:r>
              <a:rPr lang="sl-SI" sz="1500" i="1" dirty="0" err="1"/>
              <a:t>News</a:t>
            </a:r>
            <a:r>
              <a:rPr lang="sl-SI" sz="1500" i="1" dirty="0"/>
              <a:t> </a:t>
            </a:r>
            <a:r>
              <a:rPr lang="sl-SI" sz="1500" i="1" dirty="0" err="1"/>
              <a:t>review</a:t>
            </a:r>
            <a:r>
              <a:rPr lang="sl-SI" sz="1500" dirty="0"/>
              <a:t>. http://</a:t>
            </a:r>
            <a:r>
              <a:rPr lang="sl-SI" sz="1500" dirty="0" err="1"/>
              <a:t>www.news-ridgecrest.com</a:t>
            </a:r>
            <a:r>
              <a:rPr lang="sl-SI" sz="1500" dirty="0"/>
              <a:t>/</a:t>
            </a:r>
            <a:r>
              <a:rPr lang="sl-SI" sz="1500" dirty="0" err="1"/>
              <a:t>news</a:t>
            </a:r>
            <a:r>
              <a:rPr lang="sl-SI" sz="1500" dirty="0"/>
              <a:t>/</a:t>
            </a:r>
            <a:r>
              <a:rPr lang="sl-SI" sz="1500" dirty="0" err="1"/>
              <a:t>story.pl?id</a:t>
            </a:r>
            <a:r>
              <a:rPr lang="sl-SI" sz="1500" dirty="0"/>
              <a:t>=0000010343</a:t>
            </a:r>
          </a:p>
          <a:p>
            <a:pPr marL="171450" indent="-171450">
              <a:buFont typeface="Arial" panose="020B0604020202020204" pitchFamily="34" charset="0"/>
              <a:buChar char="•"/>
            </a:pPr>
            <a:r>
              <a:rPr lang="sl-SI" sz="1500" dirty="0"/>
              <a:t>Hladnik, M. (b. d.). </a:t>
            </a:r>
            <a:r>
              <a:rPr lang="sl-SI" sz="1500" i="1" dirty="0"/>
              <a:t>Sestavljanje križank Matjaž Hladnik</a:t>
            </a:r>
            <a:r>
              <a:rPr lang="sl-SI" sz="1500" dirty="0"/>
              <a:t>. Pridobljeno 20. september 2021, s </a:t>
            </a:r>
            <a:r>
              <a:rPr lang="sl-SI" sz="1500" dirty="0" err="1"/>
              <a:t>https</a:t>
            </a:r>
            <a:r>
              <a:rPr lang="sl-SI" sz="1500" dirty="0"/>
              <a:t>://</a:t>
            </a:r>
            <a:r>
              <a:rPr lang="sl-SI" sz="1500" dirty="0" err="1"/>
              <a:t>www.hladnik.net</a:t>
            </a:r>
            <a:r>
              <a:rPr lang="sl-SI" sz="1500" dirty="0"/>
              <a:t>/</a:t>
            </a:r>
          </a:p>
          <a:p>
            <a:pPr marL="171450" indent="-171450">
              <a:buFont typeface="Arial" panose="020B0604020202020204" pitchFamily="34" charset="0"/>
              <a:buChar char="•"/>
            </a:pPr>
            <a:r>
              <a:rPr lang="sl-SI" sz="1500" dirty="0"/>
              <a:t>Zavod Republike Slovenije za šolstvo. (b. d.). </a:t>
            </a:r>
            <a:r>
              <a:rPr lang="sl-SI" sz="1500" i="1" dirty="0"/>
              <a:t>Knjižnica</a:t>
            </a:r>
            <a:r>
              <a:rPr lang="sl-SI" sz="1500" dirty="0"/>
              <a:t>. Pridobljeno 20. avgust 2021, s </a:t>
            </a:r>
            <a:r>
              <a:rPr lang="sl-SI" sz="1500" dirty="0" err="1"/>
              <a:t>https</a:t>
            </a:r>
            <a:r>
              <a:rPr lang="sl-SI" sz="1500" dirty="0"/>
              <a:t>://</a:t>
            </a:r>
            <a:r>
              <a:rPr lang="sl-SI" sz="1500" dirty="0" err="1"/>
              <a:t>www.zrss.si</a:t>
            </a:r>
            <a:r>
              <a:rPr lang="sl-SI" sz="1500" dirty="0"/>
              <a:t>/o-nas/</a:t>
            </a:r>
            <a:r>
              <a:rPr lang="sl-SI" sz="1500" dirty="0" err="1"/>
              <a:t>knjiznica</a:t>
            </a:r>
            <a:endParaRPr lang="sl-SI" sz="1500" dirty="0"/>
          </a:p>
          <a:p>
            <a:pPr marL="171450" indent="-171450">
              <a:buFont typeface="Arial" panose="020B0604020202020204" pitchFamily="34" charset="0"/>
              <a:buChar char="•"/>
            </a:pPr>
            <a:r>
              <a:rPr lang="sl-SI" sz="1500" dirty="0"/>
              <a:t>Banka Slovenije. (15. september 2021). </a:t>
            </a:r>
            <a:r>
              <a:rPr lang="sl-SI" sz="1500" i="1" dirty="0"/>
              <a:t>V prodajo paketi tečajnih evrskih kovancev z letnicami 2008, 2009 in 2010</a:t>
            </a:r>
            <a:r>
              <a:rPr lang="sl-SI" sz="1500" dirty="0"/>
              <a:t>. </a:t>
            </a:r>
            <a:r>
              <a:rPr lang="sl-SI" sz="1500" dirty="0" err="1"/>
              <a:t>https</a:t>
            </a:r>
            <a:r>
              <a:rPr lang="sl-SI" sz="1500" dirty="0"/>
              <a:t>://</a:t>
            </a:r>
            <a:r>
              <a:rPr lang="sl-SI" sz="1500" dirty="0" err="1"/>
              <a:t>www.bsi.si</a:t>
            </a:r>
            <a:r>
              <a:rPr lang="sl-SI" sz="1500" dirty="0"/>
              <a:t>/mediji/1723/v-prodajo-paketi-tecajnih-evrskih-kovancev-z-letnicami-2008-2009-in-2010</a:t>
            </a:r>
          </a:p>
          <a:p>
            <a:pPr marL="171450" indent="-171450">
              <a:buFont typeface="Arial" panose="020B0604020202020204" pitchFamily="34" charset="0"/>
              <a:buChar char="•"/>
            </a:pPr>
            <a:r>
              <a:rPr lang="sl-SI" sz="1500" i="1" dirty="0" err="1"/>
              <a:t>APA</a:t>
            </a:r>
            <a:r>
              <a:rPr lang="sl-SI" sz="1500" i="1" dirty="0"/>
              <a:t> </a:t>
            </a:r>
            <a:r>
              <a:rPr lang="sl-SI" sz="1500" i="1" dirty="0" err="1"/>
              <a:t>citation</a:t>
            </a:r>
            <a:r>
              <a:rPr lang="sl-SI" sz="1500" i="1" dirty="0"/>
              <a:t> </a:t>
            </a:r>
            <a:r>
              <a:rPr lang="sl-SI" sz="1500" i="1" dirty="0" err="1"/>
              <a:t>guidelines</a:t>
            </a:r>
            <a:r>
              <a:rPr lang="sl-SI" sz="1500" dirty="0"/>
              <a:t>. (20. september 2021). </a:t>
            </a:r>
            <a:r>
              <a:rPr lang="sl-SI" sz="1500" dirty="0" err="1"/>
              <a:t>Scribbr</a:t>
            </a:r>
            <a:r>
              <a:rPr lang="sl-SI" sz="1500" dirty="0"/>
              <a:t>. </a:t>
            </a:r>
            <a:r>
              <a:rPr lang="sl-SI" sz="1500" dirty="0" err="1"/>
              <a:t>https</a:t>
            </a:r>
            <a:r>
              <a:rPr lang="sl-SI" sz="1500" dirty="0"/>
              <a:t>://</a:t>
            </a:r>
            <a:r>
              <a:rPr lang="sl-SI" sz="1500" dirty="0" err="1"/>
              <a:t>www.scribbr.com</a:t>
            </a:r>
            <a:r>
              <a:rPr lang="sl-SI" sz="1500" dirty="0"/>
              <a:t>/</a:t>
            </a:r>
            <a:r>
              <a:rPr lang="sl-SI" sz="1500" dirty="0" err="1"/>
              <a:t>category</a:t>
            </a:r>
            <a:r>
              <a:rPr lang="sl-SI" sz="1500" dirty="0"/>
              <a:t>/</a:t>
            </a:r>
            <a:r>
              <a:rPr lang="sl-SI" sz="1500" dirty="0" err="1"/>
              <a:t>apa-style</a:t>
            </a:r>
            <a:r>
              <a:rPr lang="sl-SI" sz="1500" dirty="0"/>
              <a:t>/</a:t>
            </a:r>
          </a:p>
          <a:p>
            <a:pPr marL="171450" indent="-171450">
              <a:buFont typeface="Arial" panose="020B0604020202020204" pitchFamily="34" charset="0"/>
              <a:buChar char="•"/>
            </a:pPr>
            <a:r>
              <a:rPr lang="sl-SI" sz="1500" dirty="0"/>
              <a:t>Univerza na Primorskem. (b. d.). </a:t>
            </a:r>
            <a:r>
              <a:rPr lang="sl-SI" sz="1500" i="1" dirty="0"/>
              <a:t>Home</a:t>
            </a:r>
            <a:r>
              <a:rPr lang="sl-SI" sz="1500" dirty="0"/>
              <a:t> [YouTube kanal]. Pridobljeno 20. september 2021, s </a:t>
            </a:r>
            <a:r>
              <a:rPr lang="sl-SI" sz="1500" dirty="0" err="1"/>
              <a:t>https</a:t>
            </a:r>
            <a:r>
              <a:rPr lang="sl-SI" sz="1500" dirty="0"/>
              <a:t>://</a:t>
            </a:r>
            <a:r>
              <a:rPr lang="sl-SI" sz="1500" dirty="0" err="1"/>
              <a:t>www.youtube.com</a:t>
            </a:r>
            <a:r>
              <a:rPr lang="sl-SI" sz="1500" dirty="0"/>
              <a:t>/</a:t>
            </a:r>
            <a:r>
              <a:rPr lang="sl-SI" sz="1500" dirty="0" err="1"/>
              <a:t>channel</a:t>
            </a:r>
            <a:r>
              <a:rPr lang="sl-SI" sz="1500" dirty="0"/>
              <a:t>/</a:t>
            </a:r>
            <a:r>
              <a:rPr lang="sl-SI" sz="1500" dirty="0" err="1"/>
              <a:t>UCAGWq7Fp-OJ5Nfyp-NYOkUg</a:t>
            </a:r>
            <a:endParaRPr lang="sl-SI" sz="1500" dirty="0"/>
          </a:p>
        </p:txBody>
      </p:sp>
    </p:spTree>
    <p:extLst>
      <p:ext uri="{BB962C8B-B14F-4D97-AF65-F5344CB8AC3E}">
        <p14:creationId xmlns:p14="http://schemas.microsoft.com/office/powerpoint/2010/main" val="3547058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9"/>
            <a:ext cx="8260596" cy="553998"/>
          </a:xfrm>
          <a:prstGeom prst="rect">
            <a:avLst/>
          </a:prstGeom>
        </p:spPr>
        <p:txBody>
          <a:bodyPr wrap="square">
            <a:spAutoFit/>
          </a:bodyPr>
          <a:lstStyle/>
          <a:p>
            <a:r>
              <a:rPr lang="sl-SI" sz="3000" dirty="0">
                <a:solidFill>
                  <a:schemeClr val="accent1">
                    <a:lumMod val="75000"/>
                  </a:schemeClr>
                </a:solidFill>
                <a:latin typeface="-apple-system"/>
              </a:rPr>
              <a:t>Primeri uporabe </a:t>
            </a:r>
            <a:r>
              <a:rPr lang="sl-SI" sz="3000" dirty="0" err="1">
                <a:solidFill>
                  <a:schemeClr val="accent1">
                    <a:lumMod val="75000"/>
                  </a:schemeClr>
                </a:solidFill>
                <a:latin typeface="-apple-system"/>
              </a:rPr>
              <a:t>APA</a:t>
            </a:r>
            <a:r>
              <a:rPr lang="sl-SI" sz="3000" dirty="0">
                <a:solidFill>
                  <a:schemeClr val="accent1">
                    <a:lumMod val="75000"/>
                  </a:schemeClr>
                </a:solidFill>
                <a:latin typeface="-apple-system"/>
              </a:rPr>
              <a:t> stila v seznamu virov</a:t>
            </a:r>
          </a:p>
        </p:txBody>
      </p:sp>
      <p:sp>
        <p:nvSpPr>
          <p:cNvPr id="3" name="Pravokotnik 2">
            <a:extLst>
              <a:ext uri="{FF2B5EF4-FFF2-40B4-BE49-F238E27FC236}">
                <a16:creationId xmlns:a16="http://schemas.microsoft.com/office/drawing/2014/main" id="{C5763F85-201B-494F-B1DE-081593937732}"/>
              </a:ext>
            </a:extLst>
          </p:cNvPr>
          <p:cNvSpPr/>
          <p:nvPr/>
        </p:nvSpPr>
        <p:spPr>
          <a:xfrm>
            <a:off x="883404" y="1820667"/>
            <a:ext cx="8260596" cy="4016484"/>
          </a:xfrm>
          <a:prstGeom prst="rect">
            <a:avLst/>
          </a:prstGeom>
        </p:spPr>
        <p:txBody>
          <a:bodyPr wrap="square">
            <a:spAutoFit/>
          </a:bodyPr>
          <a:lstStyle/>
          <a:p>
            <a:pPr marL="171450" indent="-171450">
              <a:buFont typeface="Arial" panose="020B0604020202020204" pitchFamily="34" charset="0"/>
              <a:buChar char="•"/>
            </a:pPr>
            <a:r>
              <a:rPr lang="sl-SI" sz="1500" dirty="0" err="1"/>
              <a:t>RTVSLO</a:t>
            </a:r>
            <a:r>
              <a:rPr lang="sl-SI" sz="1500" dirty="0"/>
              <a:t> (2021). </a:t>
            </a:r>
            <a:r>
              <a:rPr lang="sl-SI" sz="1500" i="1" dirty="0"/>
              <a:t>Bled se usmerja v trajnostni butični turizem </a:t>
            </a:r>
            <a:r>
              <a:rPr lang="sl-SI" sz="1500" dirty="0"/>
              <a:t>[zaslonska slika]. </a:t>
            </a:r>
            <a:r>
              <a:rPr lang="sl-SI" sz="1500" dirty="0" err="1"/>
              <a:t>https</a:t>
            </a:r>
            <a:r>
              <a:rPr lang="sl-SI" sz="1500" dirty="0"/>
              <a:t>://</a:t>
            </a:r>
            <a:r>
              <a:rPr lang="sl-SI" sz="1500" dirty="0" err="1"/>
              <a:t>www.rtvslo.si</a:t>
            </a:r>
            <a:r>
              <a:rPr lang="sl-SI" sz="1500" dirty="0"/>
              <a:t>/zabava-in-slog/ture-avanture/ob-blejskem-jezeru-ne-bo-</a:t>
            </a:r>
            <a:r>
              <a:rPr lang="sl-SI" sz="1500" dirty="0" err="1"/>
              <a:t>vec</a:t>
            </a:r>
            <a:r>
              <a:rPr lang="sl-SI" sz="1500" dirty="0"/>
              <a:t>-velikih-zabavnih-prireditev/594534</a:t>
            </a:r>
          </a:p>
          <a:p>
            <a:pPr marL="171450" indent="-171450">
              <a:buFont typeface="Arial" panose="020B0604020202020204" pitchFamily="34" charset="0"/>
              <a:buChar char="•"/>
            </a:pPr>
            <a:r>
              <a:rPr lang="sl-SI" sz="1500" dirty="0"/>
              <a:t>Kragelj, J. (21. september 2021). </a:t>
            </a:r>
            <a:r>
              <a:rPr lang="sl-SI" sz="1500" i="1" dirty="0"/>
              <a:t>In kdaj bo ta pohod? </a:t>
            </a:r>
            <a:r>
              <a:rPr lang="sl-SI" sz="1500" dirty="0"/>
              <a:t>[Komentar na spletni strani </a:t>
            </a:r>
            <a:r>
              <a:rPr lang="sl-SI" sz="1500" i="1" dirty="0"/>
              <a:t>Pohod dveh gradov, ki vas popelje po lepotah goriške regije</a:t>
            </a:r>
            <a:r>
              <a:rPr lang="sl-SI" sz="1500" dirty="0"/>
              <a:t>]. </a:t>
            </a:r>
            <a:r>
              <a:rPr lang="sl-SI" sz="1500" dirty="0" err="1"/>
              <a:t>RtvSlo</a:t>
            </a:r>
            <a:r>
              <a:rPr lang="sl-SI" sz="1500" dirty="0"/>
              <a:t>. </a:t>
            </a:r>
            <a:r>
              <a:rPr lang="sl-SI" sz="1500" dirty="0" err="1"/>
              <a:t>https</a:t>
            </a:r>
            <a:r>
              <a:rPr lang="sl-SI" sz="1500" dirty="0"/>
              <a:t>://</a:t>
            </a:r>
            <a:r>
              <a:rPr lang="sl-SI" sz="1500" dirty="0" err="1"/>
              <a:t>www.rtvslo.si</a:t>
            </a:r>
            <a:r>
              <a:rPr lang="sl-SI" sz="1500" dirty="0"/>
              <a:t>/zabava-in-slog/ture-avanture/pohod-dveh-gradov-ki-vas-popelje-po-lepotah-</a:t>
            </a:r>
            <a:r>
              <a:rPr lang="sl-SI" sz="1500" dirty="0" err="1"/>
              <a:t>goriske</a:t>
            </a:r>
            <a:r>
              <a:rPr lang="sl-SI" sz="1500" dirty="0"/>
              <a:t>-regije/594657</a:t>
            </a:r>
          </a:p>
          <a:p>
            <a:pPr marL="171450" indent="-171450">
              <a:buFont typeface="Arial" panose="020B0604020202020204" pitchFamily="34" charset="0"/>
              <a:buChar char="•"/>
            </a:pPr>
            <a:r>
              <a:rPr lang="sl-SI" sz="1500" dirty="0" err="1"/>
              <a:t>Emigma</a:t>
            </a:r>
            <a:r>
              <a:rPr lang="sl-SI" sz="1500" dirty="0"/>
              <a:t> </a:t>
            </a:r>
            <a:r>
              <a:rPr lang="sl-SI" sz="1500" dirty="0" err="1"/>
              <a:t>Multimedia</a:t>
            </a:r>
            <a:r>
              <a:rPr lang="sl-SI" sz="1500" dirty="0"/>
              <a:t> Lab. (2021). </a:t>
            </a:r>
            <a:r>
              <a:rPr lang="sl-SI" sz="1500" i="1" dirty="0" err="1"/>
              <a:t>Wayv</a:t>
            </a:r>
            <a:r>
              <a:rPr lang="sl-SI" sz="1500" i="1" dirty="0"/>
              <a:t> – Ladijski prevozi po slovenskem morju </a:t>
            </a:r>
            <a:r>
              <a:rPr lang="sl-SI" sz="1500" dirty="0"/>
              <a:t>(verzija 1.0.5) [Mobilna aplikacija]. Google </a:t>
            </a:r>
            <a:r>
              <a:rPr lang="sl-SI" sz="1500" dirty="0" err="1"/>
              <a:t>Play</a:t>
            </a:r>
            <a:r>
              <a:rPr lang="sl-SI" sz="1500" dirty="0"/>
              <a:t>. </a:t>
            </a:r>
            <a:r>
              <a:rPr lang="sl-SI" sz="1500" dirty="0" err="1"/>
              <a:t>https</a:t>
            </a:r>
            <a:r>
              <a:rPr lang="sl-SI" sz="1500" dirty="0"/>
              <a:t>://</a:t>
            </a:r>
            <a:r>
              <a:rPr lang="sl-SI" sz="1500" dirty="0" err="1"/>
              <a:t>play.google.com</a:t>
            </a:r>
            <a:r>
              <a:rPr lang="sl-SI" sz="1500" dirty="0"/>
              <a:t>/store/</a:t>
            </a:r>
            <a:r>
              <a:rPr lang="sl-SI" sz="1500" dirty="0" err="1"/>
              <a:t>apps</a:t>
            </a:r>
            <a:r>
              <a:rPr lang="sl-SI" sz="1500" dirty="0"/>
              <a:t>/</a:t>
            </a:r>
            <a:r>
              <a:rPr lang="sl-SI" sz="1500" dirty="0" err="1"/>
              <a:t>details?id</a:t>
            </a:r>
            <a:r>
              <a:rPr lang="sl-SI" sz="1500" dirty="0"/>
              <a:t>=</a:t>
            </a:r>
            <a:r>
              <a:rPr lang="sl-SI" sz="1500" dirty="0" err="1"/>
              <a:t>com.emigma.wayvtur</a:t>
            </a:r>
            <a:endParaRPr lang="sl-SI" sz="1500" dirty="0"/>
          </a:p>
          <a:p>
            <a:pPr marL="171450" indent="-171450">
              <a:buFont typeface="Arial" panose="020B0604020202020204" pitchFamily="34" charset="0"/>
              <a:buChar char="•"/>
            </a:pPr>
            <a:r>
              <a:rPr lang="sl-SI" sz="1500" i="1" dirty="0"/>
              <a:t>Vreme destinacije </a:t>
            </a:r>
            <a:r>
              <a:rPr lang="sl-SI" sz="1500" dirty="0"/>
              <a:t>(1.4). (2020). [Računalniški program]. </a:t>
            </a:r>
            <a:r>
              <a:rPr lang="sl-SI" sz="1500" dirty="0" err="1"/>
              <a:t>Miškosoft</a:t>
            </a:r>
            <a:r>
              <a:rPr lang="sl-SI" sz="1500" dirty="0"/>
              <a:t>. </a:t>
            </a:r>
            <a:r>
              <a:rPr lang="sl-SI" sz="1500" dirty="0" err="1"/>
              <a:t>https</a:t>
            </a:r>
            <a:r>
              <a:rPr lang="sl-SI" sz="1500" dirty="0"/>
              <a:t>://</a:t>
            </a:r>
            <a:r>
              <a:rPr lang="sl-SI" sz="1500" dirty="0" err="1"/>
              <a:t>mismas.info</a:t>
            </a:r>
            <a:r>
              <a:rPr lang="sl-SI" sz="1500" dirty="0"/>
              <a:t>/</a:t>
            </a:r>
            <a:r>
              <a:rPr lang="sl-SI" sz="1500" dirty="0" err="1"/>
              <a:t>dw</a:t>
            </a:r>
            <a:endParaRPr lang="sl-SI" sz="1500" dirty="0"/>
          </a:p>
          <a:p>
            <a:pPr marL="171450" indent="-171450">
              <a:buFont typeface="Arial" panose="020B0604020202020204" pitchFamily="34" charset="0"/>
              <a:buChar char="•"/>
            </a:pPr>
            <a:r>
              <a:rPr lang="sl-SI" sz="1500" dirty="0" err="1"/>
              <a:t>Emigma</a:t>
            </a:r>
            <a:r>
              <a:rPr lang="sl-SI" sz="1500" dirty="0"/>
              <a:t> </a:t>
            </a:r>
            <a:r>
              <a:rPr lang="sl-SI" sz="1500" dirty="0" err="1"/>
              <a:t>Multimedia</a:t>
            </a:r>
            <a:r>
              <a:rPr lang="sl-SI" sz="1500" dirty="0"/>
              <a:t> Lab. (2021). Registracija uporabnika. V </a:t>
            </a:r>
            <a:r>
              <a:rPr lang="sl-SI" sz="1500" i="1" dirty="0" err="1"/>
              <a:t>Wayv</a:t>
            </a:r>
            <a:r>
              <a:rPr lang="sl-SI" sz="1500" i="1" dirty="0"/>
              <a:t> – Ladijski prevozi po slovenskem morju</a:t>
            </a:r>
            <a:r>
              <a:rPr lang="sl-SI" sz="1500" dirty="0"/>
              <a:t> (verzija 1.0.5) [Mobilna aplikacija]. Google </a:t>
            </a:r>
            <a:r>
              <a:rPr lang="sl-SI" sz="1500" dirty="0" err="1"/>
              <a:t>Play</a:t>
            </a:r>
            <a:r>
              <a:rPr lang="sl-SI" sz="1500" dirty="0"/>
              <a:t>. </a:t>
            </a:r>
            <a:r>
              <a:rPr lang="sl-SI" sz="1500" dirty="0" err="1"/>
              <a:t>https</a:t>
            </a:r>
            <a:r>
              <a:rPr lang="sl-SI" sz="1500" dirty="0"/>
              <a:t>://</a:t>
            </a:r>
            <a:r>
              <a:rPr lang="sl-SI" sz="1500" dirty="0" err="1"/>
              <a:t>play.google.com</a:t>
            </a:r>
            <a:r>
              <a:rPr lang="sl-SI" sz="1500" dirty="0"/>
              <a:t>/store/</a:t>
            </a:r>
            <a:r>
              <a:rPr lang="sl-SI" sz="1500" dirty="0" err="1"/>
              <a:t>apps</a:t>
            </a:r>
            <a:r>
              <a:rPr lang="sl-SI" sz="1500" dirty="0"/>
              <a:t>/</a:t>
            </a:r>
            <a:r>
              <a:rPr lang="sl-SI" sz="1500" dirty="0" err="1"/>
              <a:t>details?id</a:t>
            </a:r>
            <a:r>
              <a:rPr lang="sl-SI" sz="1500" dirty="0"/>
              <a:t>=</a:t>
            </a:r>
            <a:r>
              <a:rPr lang="sl-SI" sz="1500" dirty="0" err="1"/>
              <a:t>com.emigma.wayvtur</a:t>
            </a:r>
            <a:endParaRPr lang="sl-SI" sz="1500" dirty="0"/>
          </a:p>
          <a:p>
            <a:pPr marL="171450" indent="-171450">
              <a:buFont typeface="Arial" panose="020B0604020202020204" pitchFamily="34" charset="0"/>
              <a:buChar char="•"/>
            </a:pPr>
            <a:r>
              <a:rPr lang="sl-SI" sz="1500" dirty="0" err="1"/>
              <a:t>FeelSlovenia</a:t>
            </a:r>
            <a:r>
              <a:rPr lang="sl-SI" sz="1500" dirty="0"/>
              <a:t> [@</a:t>
            </a:r>
            <a:r>
              <a:rPr lang="sl-SI" sz="1500" dirty="0" err="1"/>
              <a:t>SloveniaInfo</a:t>
            </a:r>
            <a:r>
              <a:rPr lang="sl-SI" sz="1500" dirty="0"/>
              <a:t>]. (10. avgust 2021). </a:t>
            </a:r>
            <a:r>
              <a:rPr lang="sl-SI" sz="1500" i="1" dirty="0" err="1"/>
              <a:t>Once</a:t>
            </a:r>
            <a:r>
              <a:rPr lang="sl-SI" sz="1500" i="1" dirty="0"/>
              <a:t> </a:t>
            </a:r>
            <a:r>
              <a:rPr lang="sl-SI" sz="1500" i="1" dirty="0" err="1"/>
              <a:t>you</a:t>
            </a:r>
            <a:r>
              <a:rPr lang="sl-SI" sz="1500" i="1" dirty="0"/>
              <a:t> </a:t>
            </a:r>
            <a:r>
              <a:rPr lang="sl-SI" sz="1500" i="1" dirty="0" err="1"/>
              <a:t>visit</a:t>
            </a:r>
            <a:r>
              <a:rPr lang="sl-SI" sz="1500" i="1" dirty="0"/>
              <a:t>, </a:t>
            </a:r>
            <a:r>
              <a:rPr lang="sl-SI" sz="1500" i="1" dirty="0" err="1"/>
              <a:t>you’ll</a:t>
            </a:r>
            <a:r>
              <a:rPr lang="sl-SI" sz="1500" i="1" dirty="0"/>
              <a:t> </a:t>
            </a:r>
            <a:r>
              <a:rPr lang="sl-SI" sz="1500" i="1" dirty="0" err="1"/>
              <a:t>understand</a:t>
            </a:r>
            <a:r>
              <a:rPr lang="sl-SI" sz="1500" i="1" dirty="0"/>
              <a:t>. </a:t>
            </a:r>
            <a:r>
              <a:rPr lang="sl-SI" sz="1500" i="1" dirty="0" err="1"/>
              <a:t>Though</a:t>
            </a:r>
            <a:r>
              <a:rPr lang="sl-SI" sz="1500" i="1" dirty="0"/>
              <a:t> </a:t>
            </a:r>
            <a:r>
              <a:rPr lang="sl-SI" sz="1500" i="1" dirty="0" err="1"/>
              <a:t>small</a:t>
            </a:r>
            <a:r>
              <a:rPr lang="sl-SI" sz="1500" i="1" dirty="0"/>
              <a:t> in </a:t>
            </a:r>
            <a:r>
              <a:rPr lang="sl-SI" sz="1500" i="1" dirty="0" err="1"/>
              <a:t>size</a:t>
            </a:r>
            <a:r>
              <a:rPr lang="sl-SI" sz="1500" i="1" dirty="0"/>
              <a:t>, #</a:t>
            </a:r>
            <a:r>
              <a:rPr lang="sl-SI" sz="1500" i="1" dirty="0" err="1"/>
              <a:t>Slovenia</a:t>
            </a:r>
            <a:r>
              <a:rPr lang="sl-SI" sz="1500" i="1" dirty="0"/>
              <a:t> is </a:t>
            </a:r>
            <a:r>
              <a:rPr lang="sl-SI" sz="1500" i="1" dirty="0" err="1"/>
              <a:t>synonymous</a:t>
            </a:r>
            <a:r>
              <a:rPr lang="sl-SI" sz="1500" i="1" dirty="0"/>
              <a:t> </a:t>
            </a:r>
            <a:r>
              <a:rPr lang="sl-SI" sz="1500" i="1" dirty="0" err="1"/>
              <a:t>with</a:t>
            </a:r>
            <a:r>
              <a:rPr lang="sl-SI" sz="1500" i="1" dirty="0"/>
              <a:t> </a:t>
            </a:r>
            <a:r>
              <a:rPr lang="sl-SI" sz="1500" i="1" dirty="0" err="1"/>
              <a:t>diversity</a:t>
            </a:r>
            <a:r>
              <a:rPr lang="sl-SI" sz="1500" i="1" dirty="0"/>
              <a:t> </a:t>
            </a:r>
            <a:r>
              <a:rPr lang="sl-SI" sz="1500" dirty="0"/>
              <a:t>[Priložena slika] [</a:t>
            </a:r>
            <a:r>
              <a:rPr lang="sl-SI" sz="1500" dirty="0" err="1"/>
              <a:t>Tvit</a:t>
            </a:r>
            <a:r>
              <a:rPr lang="sl-SI" sz="1500" dirty="0"/>
              <a:t>]. </a:t>
            </a:r>
            <a:r>
              <a:rPr lang="sl-SI" sz="1500" dirty="0" err="1"/>
              <a:t>Twitter</a:t>
            </a:r>
            <a:r>
              <a:rPr lang="sl-SI" sz="1500" dirty="0"/>
              <a:t>. </a:t>
            </a:r>
            <a:r>
              <a:rPr lang="sl-SI" sz="1500" dirty="0" err="1"/>
              <a:t>https</a:t>
            </a:r>
            <a:r>
              <a:rPr lang="sl-SI" sz="1500" dirty="0"/>
              <a:t>://</a:t>
            </a:r>
            <a:r>
              <a:rPr lang="sl-SI" sz="1500" dirty="0" err="1"/>
              <a:t>twitter.com</a:t>
            </a:r>
            <a:r>
              <a:rPr lang="sl-SI" sz="1500" dirty="0"/>
              <a:t>/</a:t>
            </a:r>
            <a:r>
              <a:rPr lang="sl-SI" sz="1500" dirty="0" err="1"/>
              <a:t>SloveniaInfo</a:t>
            </a:r>
            <a:r>
              <a:rPr lang="sl-SI" sz="1500" dirty="0"/>
              <a:t>/status/1425039398618337283</a:t>
            </a:r>
          </a:p>
          <a:p>
            <a:pPr marL="171450" indent="-171450">
              <a:buFont typeface="Arial" panose="020B0604020202020204" pitchFamily="34" charset="0"/>
              <a:buChar char="•"/>
            </a:pPr>
            <a:r>
              <a:rPr lang="sl-SI" sz="1500" dirty="0" err="1"/>
              <a:t>MarjanT</a:t>
            </a:r>
            <a:r>
              <a:rPr lang="sl-SI" sz="1500" dirty="0"/>
              <a:t>. (1. april 2021). </a:t>
            </a:r>
            <a:r>
              <a:rPr lang="sl-SI" sz="1500" i="1" dirty="0"/>
              <a:t>Zgodovina </a:t>
            </a:r>
            <a:r>
              <a:rPr lang="sl-SI" sz="1500" i="1" dirty="0" err="1"/>
              <a:t>Aurore</a:t>
            </a:r>
            <a:r>
              <a:rPr lang="sl-SI" sz="1500" i="1" dirty="0"/>
              <a:t> </a:t>
            </a:r>
            <a:r>
              <a:rPr lang="sl-SI" sz="1500" dirty="0"/>
              <a:t>[Objava na spletnem forumu]. Navtični forum Morjeplovec. http://</a:t>
            </a:r>
            <a:r>
              <a:rPr lang="sl-SI" sz="1500" dirty="0" err="1"/>
              <a:t>www.morjeplovec.net</a:t>
            </a:r>
            <a:r>
              <a:rPr lang="sl-SI" sz="1500" dirty="0"/>
              <a:t>/forum/</a:t>
            </a:r>
            <a:r>
              <a:rPr lang="sl-SI" sz="1500" dirty="0" err="1"/>
              <a:t>viewtopic.php?f</a:t>
            </a:r>
            <a:r>
              <a:rPr lang="sl-SI" sz="1500" dirty="0"/>
              <a:t>=</a:t>
            </a:r>
            <a:r>
              <a:rPr lang="sl-SI" sz="1500" dirty="0" err="1"/>
              <a:t>7&amp;t</a:t>
            </a:r>
            <a:r>
              <a:rPr lang="sl-SI" sz="1500" dirty="0"/>
              <a:t>=26604</a:t>
            </a:r>
          </a:p>
        </p:txBody>
      </p:sp>
    </p:spTree>
    <p:extLst>
      <p:ext uri="{BB962C8B-B14F-4D97-AF65-F5344CB8AC3E}">
        <p14:creationId xmlns:p14="http://schemas.microsoft.com/office/powerpoint/2010/main" val="27053503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9"/>
            <a:ext cx="8260596" cy="553998"/>
          </a:xfrm>
          <a:prstGeom prst="rect">
            <a:avLst/>
          </a:prstGeom>
        </p:spPr>
        <p:txBody>
          <a:bodyPr wrap="square">
            <a:spAutoFit/>
          </a:bodyPr>
          <a:lstStyle/>
          <a:p>
            <a:r>
              <a:rPr lang="sl-SI" sz="3000" dirty="0">
                <a:solidFill>
                  <a:schemeClr val="accent1">
                    <a:lumMod val="75000"/>
                  </a:schemeClr>
                </a:solidFill>
                <a:latin typeface="-apple-system"/>
              </a:rPr>
              <a:t>Na primerih prikazani načini sklicevanja na vire</a:t>
            </a:r>
          </a:p>
        </p:txBody>
      </p:sp>
      <p:sp>
        <p:nvSpPr>
          <p:cNvPr id="4" name="Pravokotnik 3">
            <a:extLst>
              <a:ext uri="{FF2B5EF4-FFF2-40B4-BE49-F238E27FC236}">
                <a16:creationId xmlns:a16="http://schemas.microsoft.com/office/drawing/2014/main" id="{A1DE911D-D565-4248-A989-9CD176FA2FD1}"/>
              </a:ext>
            </a:extLst>
          </p:cNvPr>
          <p:cNvSpPr/>
          <p:nvPr/>
        </p:nvSpPr>
        <p:spPr>
          <a:xfrm>
            <a:off x="883405" y="1820663"/>
            <a:ext cx="8260596" cy="3785652"/>
          </a:xfrm>
          <a:prstGeom prst="rect">
            <a:avLst/>
          </a:prstGeom>
        </p:spPr>
        <p:txBody>
          <a:bodyPr wrap="square">
            <a:spAutoFit/>
          </a:bodyPr>
          <a:lstStyle/>
          <a:p>
            <a:pPr marL="285750" indent="-285750">
              <a:buFont typeface="Arial" panose="020B0604020202020204" pitchFamily="34" charset="0"/>
              <a:buChar char="•"/>
            </a:pPr>
            <a:r>
              <a:rPr lang="sl-SI" sz="2400" dirty="0"/>
              <a:t>V gostinstvu prevladujejo zahtevnejši fizični pogoji dela in gostinstvo se spopada z deficitarnimi poklici </a:t>
            </a:r>
            <a:r>
              <a:rPr lang="sl-SI" sz="2400" dirty="0">
                <a:solidFill>
                  <a:srgbClr val="00B0F0"/>
                </a:solidFill>
              </a:rPr>
              <a:t>(Šuligoj, 2006)</a:t>
            </a:r>
            <a:r>
              <a:rPr lang="sl-SI" sz="2400" dirty="0"/>
              <a:t>.</a:t>
            </a:r>
          </a:p>
          <a:p>
            <a:pPr marL="285750" indent="-285750">
              <a:buFont typeface="Arial" panose="020B0604020202020204" pitchFamily="34" charset="0"/>
              <a:buChar char="•"/>
            </a:pPr>
            <a:r>
              <a:rPr lang="sl-SI" sz="2400" dirty="0">
                <a:solidFill>
                  <a:srgbClr val="00B0F0"/>
                </a:solidFill>
              </a:rPr>
              <a:t>Šuligoj (2006) </a:t>
            </a:r>
            <a:r>
              <a:rPr lang="sl-SI" sz="2400" dirty="0"/>
              <a:t>ugotavlja, da v gostinski dejavnosti prevladujejo zahtevnejši fizični pogoji dela.</a:t>
            </a:r>
          </a:p>
          <a:p>
            <a:pPr marL="285750" indent="-285750">
              <a:buFont typeface="Arial" panose="020B0604020202020204" pitchFamily="34" charset="0"/>
              <a:buChar char="•"/>
            </a:pPr>
            <a:r>
              <a:rPr lang="sl-SI" sz="2400" dirty="0">
                <a:solidFill>
                  <a:srgbClr val="00B0F0"/>
                </a:solidFill>
              </a:rPr>
              <a:t>Šuligoj</a:t>
            </a:r>
            <a:r>
              <a:rPr lang="sl-SI" sz="2400" dirty="0"/>
              <a:t> že leta </a:t>
            </a:r>
            <a:r>
              <a:rPr lang="sl-SI" sz="2400" dirty="0">
                <a:solidFill>
                  <a:srgbClr val="00B0F0"/>
                </a:solidFill>
              </a:rPr>
              <a:t>2006</a:t>
            </a:r>
            <a:r>
              <a:rPr lang="sl-SI" sz="2400" dirty="0"/>
              <a:t> ugotavlja, da v gostinski dejavnosti prevladujejo zahtevnejši fizični pogoji dela.</a:t>
            </a:r>
          </a:p>
          <a:p>
            <a:pPr marL="285750" indent="-285750">
              <a:buFont typeface="Arial" panose="020B0604020202020204" pitchFamily="34" charset="0"/>
              <a:buChar char="•"/>
            </a:pPr>
            <a:r>
              <a:rPr lang="sl-SI" sz="2400" dirty="0"/>
              <a:t>Tudi za informacijsko komunikacijske tehnologije se ugotavlja, da imajo negativne stranske učinke </a:t>
            </a:r>
            <a:r>
              <a:rPr lang="sl-SI" sz="2400" dirty="0">
                <a:solidFill>
                  <a:srgbClr val="00B0F0"/>
                </a:solidFill>
              </a:rPr>
              <a:t>(</a:t>
            </a:r>
            <a:r>
              <a:rPr lang="sl-SI" sz="2400" dirty="0" err="1">
                <a:solidFill>
                  <a:srgbClr val="00B0F0"/>
                </a:solidFill>
              </a:rPr>
              <a:t>ibid</a:t>
            </a:r>
            <a:r>
              <a:rPr lang="sl-SI" sz="2400" dirty="0">
                <a:solidFill>
                  <a:srgbClr val="00B0F0"/>
                </a:solidFill>
              </a:rPr>
              <a:t>.)</a:t>
            </a:r>
            <a:r>
              <a:rPr lang="sl-SI" sz="2400" dirty="0"/>
              <a:t>. </a:t>
            </a:r>
          </a:p>
          <a:p>
            <a:pPr marL="285750" indent="-285750">
              <a:buFont typeface="Arial" panose="020B0604020202020204" pitchFamily="34" charset="0"/>
              <a:buChar char="•"/>
            </a:pPr>
            <a:r>
              <a:rPr lang="sl-SI" sz="2400" dirty="0"/>
              <a:t>Dejavnost prehrambnega gostinstva nudi številne priložnosti za razvoj </a:t>
            </a:r>
            <a:r>
              <a:rPr lang="sl-SI" sz="2400" dirty="0" err="1"/>
              <a:t>MSP</a:t>
            </a:r>
            <a:r>
              <a:rPr lang="sl-SI" sz="2400" dirty="0"/>
              <a:t> </a:t>
            </a:r>
            <a:r>
              <a:rPr lang="sl-SI" sz="2400" dirty="0">
                <a:solidFill>
                  <a:srgbClr val="00B0F0"/>
                </a:solidFill>
              </a:rPr>
              <a:t>(</a:t>
            </a:r>
            <a:r>
              <a:rPr lang="sl-SI" sz="2400" dirty="0" err="1">
                <a:solidFill>
                  <a:srgbClr val="00B0F0"/>
                </a:solidFill>
              </a:rPr>
              <a:t>Ninemeier</a:t>
            </a:r>
            <a:r>
              <a:rPr lang="sl-SI" sz="2400" dirty="0">
                <a:solidFill>
                  <a:srgbClr val="00B0F0"/>
                </a:solidFill>
              </a:rPr>
              <a:t>, 2005; </a:t>
            </a:r>
            <a:r>
              <a:rPr lang="sl-SI" sz="2400" dirty="0" err="1">
                <a:solidFill>
                  <a:srgbClr val="00B0F0"/>
                </a:solidFill>
              </a:rPr>
              <a:t>Getz</a:t>
            </a:r>
            <a:r>
              <a:rPr lang="sl-SI" sz="2400" dirty="0">
                <a:solidFill>
                  <a:srgbClr val="00B0F0"/>
                </a:solidFill>
              </a:rPr>
              <a:t> in </a:t>
            </a:r>
            <a:r>
              <a:rPr lang="sl-SI" sz="2400" dirty="0" err="1">
                <a:solidFill>
                  <a:srgbClr val="00B0F0"/>
                </a:solidFill>
              </a:rPr>
              <a:t>Carlsen</a:t>
            </a:r>
            <a:r>
              <a:rPr lang="sl-SI" sz="2400" dirty="0">
                <a:solidFill>
                  <a:srgbClr val="00B0F0"/>
                </a:solidFill>
              </a:rPr>
              <a:t>, 2000)</a:t>
            </a:r>
            <a:r>
              <a:rPr lang="sl-SI" sz="2400" dirty="0"/>
              <a:t>.</a:t>
            </a:r>
          </a:p>
        </p:txBody>
      </p:sp>
    </p:spTree>
    <p:extLst>
      <p:ext uri="{BB962C8B-B14F-4D97-AF65-F5344CB8AC3E}">
        <p14:creationId xmlns:p14="http://schemas.microsoft.com/office/powerpoint/2010/main" val="1132596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7"/>
            <a:ext cx="8260596" cy="553998"/>
          </a:xfrm>
          <a:prstGeom prst="rect">
            <a:avLst/>
          </a:prstGeom>
        </p:spPr>
        <p:txBody>
          <a:bodyPr wrap="square">
            <a:spAutoFit/>
          </a:bodyPr>
          <a:lstStyle/>
          <a:p>
            <a:r>
              <a:rPr lang="sl-SI" sz="3000" dirty="0">
                <a:solidFill>
                  <a:schemeClr val="accent1">
                    <a:lumMod val="75000"/>
                  </a:schemeClr>
                </a:solidFill>
                <a:latin typeface="-apple-system"/>
              </a:rPr>
              <a:t>Vgradnja meta podatkov o virih v spletne strani</a:t>
            </a:r>
          </a:p>
        </p:txBody>
      </p:sp>
      <p:sp>
        <p:nvSpPr>
          <p:cNvPr id="4" name="Pravokotnik 3">
            <a:extLst>
              <a:ext uri="{FF2B5EF4-FFF2-40B4-BE49-F238E27FC236}">
                <a16:creationId xmlns:a16="http://schemas.microsoft.com/office/drawing/2014/main" id="{A1DE911D-D565-4248-A989-9CD176FA2FD1}"/>
              </a:ext>
            </a:extLst>
          </p:cNvPr>
          <p:cNvSpPr/>
          <p:nvPr/>
        </p:nvSpPr>
        <p:spPr>
          <a:xfrm>
            <a:off x="883405" y="1820663"/>
            <a:ext cx="8260596" cy="3785652"/>
          </a:xfrm>
          <a:prstGeom prst="rect">
            <a:avLst/>
          </a:prstGeom>
        </p:spPr>
        <p:txBody>
          <a:bodyPr wrap="square">
            <a:spAutoFit/>
          </a:bodyPr>
          <a:lstStyle/>
          <a:p>
            <a:pPr marL="285750" indent="-285750">
              <a:buFont typeface="Arial" panose="020B0604020202020204" pitchFamily="34" charset="0"/>
              <a:buChar char="•"/>
            </a:pPr>
            <a:r>
              <a:rPr lang="sl-SI" sz="2400" dirty="0"/>
              <a:t>S tem se pisci člankov in drugih publikacij ne bomo ukvarjali, ker če nekje ni možno avtomatsko uvažanje podatkov, bomo poiskali drugo pot (drugo spletno mesto, ki to podpira, ročno kopiranje in vnos podatkov v urejevalnik literature ipd.), je pa koristno poznati osnove, da razumemo kako deluje avtomatsko uvažanje in zakaj ni na voljo na vseh spletnih mestih.</a:t>
            </a:r>
          </a:p>
          <a:p>
            <a:pPr marL="285750" indent="-285750">
              <a:buFont typeface="Arial" panose="020B0604020202020204" pitchFamily="34" charset="0"/>
              <a:buChar char="•"/>
            </a:pPr>
            <a:r>
              <a:rPr lang="sl-SI" sz="2400" dirty="0"/>
              <a:t>Obstaja več načinov vgradnje (</a:t>
            </a:r>
            <a:r>
              <a:rPr lang="en-US" sz="2400" dirty="0"/>
              <a:t>Google Scholar, </a:t>
            </a:r>
            <a:r>
              <a:rPr lang="en-US" sz="2400" dirty="0" err="1"/>
              <a:t>Highwire</a:t>
            </a:r>
            <a:r>
              <a:rPr lang="en-US" sz="2400" dirty="0"/>
              <a:t> Press, Dublin Core, </a:t>
            </a:r>
            <a:r>
              <a:rPr lang="en-US" sz="2400" dirty="0" err="1"/>
              <a:t>COinS</a:t>
            </a:r>
            <a:r>
              <a:rPr lang="en-US" sz="2400" dirty="0"/>
              <a:t>...</a:t>
            </a:r>
            <a:r>
              <a:rPr lang="sl-SI" sz="2400" dirty="0"/>
              <a:t>), ki si med seboj niso povsem enakovredni in ne funkcionirajo enako dobro z vsemi urejevalniki literature, a za naše potrebe ni ključno.</a:t>
            </a:r>
          </a:p>
        </p:txBody>
      </p:sp>
    </p:spTree>
    <p:extLst>
      <p:ext uri="{BB962C8B-B14F-4D97-AF65-F5344CB8AC3E}">
        <p14:creationId xmlns:p14="http://schemas.microsoft.com/office/powerpoint/2010/main" val="2919445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7"/>
            <a:ext cx="8260596" cy="553998"/>
          </a:xfrm>
          <a:prstGeom prst="rect">
            <a:avLst/>
          </a:prstGeom>
        </p:spPr>
        <p:txBody>
          <a:bodyPr wrap="square">
            <a:spAutoFit/>
          </a:bodyPr>
          <a:lstStyle/>
          <a:p>
            <a:r>
              <a:rPr lang="sl-SI" sz="3000" dirty="0">
                <a:solidFill>
                  <a:schemeClr val="accent1">
                    <a:lumMod val="75000"/>
                  </a:schemeClr>
                </a:solidFill>
                <a:latin typeface="-apple-system"/>
              </a:rPr>
              <a:t>Vgradnja meta podatkov o virih v spletne strani</a:t>
            </a:r>
          </a:p>
        </p:txBody>
      </p:sp>
      <p:sp>
        <p:nvSpPr>
          <p:cNvPr id="4" name="Pravokotnik 3">
            <a:extLst>
              <a:ext uri="{FF2B5EF4-FFF2-40B4-BE49-F238E27FC236}">
                <a16:creationId xmlns:a16="http://schemas.microsoft.com/office/drawing/2014/main" id="{A1DE911D-D565-4248-A989-9CD176FA2FD1}"/>
              </a:ext>
            </a:extLst>
          </p:cNvPr>
          <p:cNvSpPr/>
          <p:nvPr/>
        </p:nvSpPr>
        <p:spPr>
          <a:xfrm>
            <a:off x="883405" y="1820663"/>
            <a:ext cx="8260596" cy="4247317"/>
          </a:xfrm>
          <a:prstGeom prst="rect">
            <a:avLst/>
          </a:prstGeom>
        </p:spPr>
        <p:txBody>
          <a:bodyPr wrap="square">
            <a:spAutoFit/>
          </a:bodyPr>
          <a:lstStyle/>
          <a:p>
            <a:pPr marL="285750" indent="-285750">
              <a:lnSpc>
                <a:spcPts val="2700"/>
              </a:lnSpc>
              <a:buFont typeface="Arial" panose="020B0604020202020204" pitchFamily="34" charset="0"/>
              <a:buChar char="•"/>
            </a:pPr>
            <a:r>
              <a:rPr lang="sl-SI" sz="2400" dirty="0"/>
              <a:t>Resni upravitelji spletnih bibliografskih sistemov (baze znanstvenih člankov, založniški portali, Google </a:t>
            </a:r>
            <a:r>
              <a:rPr lang="sl-SI" sz="2400" dirty="0" err="1"/>
              <a:t>Books</a:t>
            </a:r>
            <a:r>
              <a:rPr lang="sl-SI" sz="2400" dirty="0"/>
              <a:t>, Google </a:t>
            </a:r>
            <a:r>
              <a:rPr lang="sl-SI" sz="2400" dirty="0" err="1"/>
              <a:t>Scholar</a:t>
            </a:r>
            <a:r>
              <a:rPr lang="sl-SI" sz="2400" dirty="0"/>
              <a:t>, </a:t>
            </a:r>
            <a:r>
              <a:rPr lang="sl-SI" sz="2400" dirty="0" err="1"/>
              <a:t>Cobiss</a:t>
            </a:r>
            <a:r>
              <a:rPr lang="sl-SI" sz="2400" dirty="0"/>
              <a:t>, </a:t>
            </a:r>
            <a:r>
              <a:rPr lang="sl-SI" sz="2400" dirty="0" err="1"/>
              <a:t>Amazon</a:t>
            </a:r>
            <a:r>
              <a:rPr lang="sl-SI" sz="2400" dirty="0"/>
              <a:t> idr.) imajo v svojih spletnih straneh praviloma vsaj na nek način vgrajene bibliografske podatke virov, kar nam omogoča uvoz v urejevalnike literature, niso pa podatki nujno povsem urejeni in skladni s potrebami piscev ter stili navajanja in jih je vselej potrebno pregledati in po potrebi urediti.</a:t>
            </a:r>
          </a:p>
          <a:p>
            <a:pPr marL="285750" indent="-285750">
              <a:lnSpc>
                <a:spcPts val="2700"/>
              </a:lnSpc>
              <a:buFont typeface="Arial" panose="020B0604020202020204" pitchFamily="34" charset="0"/>
              <a:buChar char="•"/>
            </a:pPr>
            <a:r>
              <a:rPr lang="sl-SI" sz="2400" dirty="0"/>
              <a:t>Drugače pa je pri običajnih spletnih straneh, ki jih lahko prav tako uporabljamo kot vire, ker pri teh pa upravitelji večinoma ne razmišljajo, da jih bomo navajali v naših delih in seznamih virov, zato moramo biti pri teh posebej pozorni in jih urediti.</a:t>
            </a:r>
          </a:p>
        </p:txBody>
      </p:sp>
    </p:spTree>
    <p:extLst>
      <p:ext uri="{BB962C8B-B14F-4D97-AF65-F5344CB8AC3E}">
        <p14:creationId xmlns:p14="http://schemas.microsoft.com/office/powerpoint/2010/main" val="2139889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Načrt delavnice</a:t>
            </a:r>
          </a:p>
        </p:txBody>
      </p:sp>
      <p:sp>
        <p:nvSpPr>
          <p:cNvPr id="3" name="Pravokotnik 2">
            <a:extLst>
              <a:ext uri="{FF2B5EF4-FFF2-40B4-BE49-F238E27FC236}">
                <a16:creationId xmlns:a16="http://schemas.microsoft.com/office/drawing/2014/main" id="{1EC24034-3F0E-46C0-B91E-BCAD97C874D7}"/>
              </a:ext>
            </a:extLst>
          </p:cNvPr>
          <p:cNvSpPr/>
          <p:nvPr/>
        </p:nvSpPr>
        <p:spPr>
          <a:xfrm>
            <a:off x="883403" y="1820663"/>
            <a:ext cx="8260595" cy="3416320"/>
          </a:xfrm>
          <a:prstGeom prst="rect">
            <a:avLst/>
          </a:prstGeom>
        </p:spPr>
        <p:txBody>
          <a:bodyPr wrap="square">
            <a:spAutoFit/>
          </a:bodyPr>
          <a:lstStyle/>
          <a:p>
            <a:pPr marL="457200" indent="-457200">
              <a:buFont typeface="+mj-lt"/>
              <a:buAutoNum type="arabicPeriod"/>
            </a:pPr>
            <a:r>
              <a:rPr lang="sl-SI" sz="2400" dirty="0"/>
              <a:t>Predstavitev urejevalnikov literature</a:t>
            </a:r>
          </a:p>
          <a:p>
            <a:pPr marL="457200" indent="-457200">
              <a:buFont typeface="+mj-lt"/>
              <a:buAutoNum type="arabicPeriod"/>
            </a:pPr>
            <a:r>
              <a:rPr lang="sl-SI" sz="2400" dirty="0"/>
              <a:t>Kratka demonstracija </a:t>
            </a:r>
            <a:r>
              <a:rPr lang="sl-SI" sz="2400" dirty="0" err="1"/>
              <a:t>Zotera</a:t>
            </a:r>
            <a:r>
              <a:rPr lang="sl-SI" sz="2400" dirty="0"/>
              <a:t> in primerjalno še </a:t>
            </a:r>
            <a:r>
              <a:rPr lang="sl-SI" sz="2400" dirty="0" err="1"/>
              <a:t>Mendeleya</a:t>
            </a:r>
            <a:endParaRPr lang="sl-SI" sz="2400" dirty="0"/>
          </a:p>
          <a:p>
            <a:pPr marL="457200" indent="-457200">
              <a:buFont typeface="+mj-lt"/>
              <a:buAutoNum type="arabicPeriod"/>
            </a:pPr>
            <a:r>
              <a:rPr lang="sl-SI" sz="2400" dirty="0"/>
              <a:t>Namestitev </a:t>
            </a:r>
            <a:r>
              <a:rPr lang="sl-SI" sz="2400" dirty="0" err="1"/>
              <a:t>Zotera</a:t>
            </a:r>
            <a:r>
              <a:rPr lang="sl-SI" sz="2400" dirty="0"/>
              <a:t> na naprave udeležencev delavnice</a:t>
            </a:r>
          </a:p>
          <a:p>
            <a:pPr marL="457200" indent="-457200">
              <a:buFont typeface="+mj-lt"/>
              <a:buAutoNum type="arabicPeriod"/>
            </a:pPr>
            <a:r>
              <a:rPr lang="sl-SI" sz="2400" dirty="0"/>
              <a:t>Spoznavanje z </a:t>
            </a:r>
            <a:r>
              <a:rPr lang="sl-SI" sz="2400" dirty="0" err="1"/>
              <a:t>Zoterom</a:t>
            </a:r>
            <a:r>
              <a:rPr lang="sl-SI" sz="2400" dirty="0"/>
              <a:t> in skupno delo na primerih</a:t>
            </a:r>
          </a:p>
          <a:p>
            <a:pPr marL="457200" indent="-457200">
              <a:buFont typeface="+mj-lt"/>
              <a:buAutoNum type="arabicPeriod"/>
            </a:pPr>
            <a:r>
              <a:rPr lang="sl-SI" sz="2400" dirty="0"/>
              <a:t>Predstavitev navodil za samostojno delo</a:t>
            </a:r>
          </a:p>
          <a:p>
            <a:pPr marL="914400" lvl="1" indent="-457200">
              <a:buFont typeface="Arial" panose="020B0604020202020204" pitchFamily="34" charset="0"/>
              <a:buChar char="•"/>
            </a:pPr>
            <a:r>
              <a:rPr lang="sl-SI" sz="2400" dirty="0"/>
              <a:t>kviz iz poznavanja urejevalnikov literature</a:t>
            </a:r>
          </a:p>
          <a:p>
            <a:pPr marL="914400" lvl="1" indent="-457200">
              <a:buFont typeface="Arial" panose="020B0604020202020204" pitchFamily="34" charset="0"/>
              <a:buChar char="•"/>
            </a:pPr>
            <a:r>
              <a:rPr lang="sl-SI" sz="2400" dirty="0"/>
              <a:t>priprava lastnega izdelka</a:t>
            </a:r>
          </a:p>
          <a:p>
            <a:pPr marL="457200" indent="-457200">
              <a:buFont typeface="+mj-lt"/>
              <a:buAutoNum type="arabicPeriod"/>
            </a:pPr>
            <a:r>
              <a:rPr lang="sl-SI" sz="2400" dirty="0"/>
              <a:t>Vprašanja udeležencev in diskusija ter nadaljnji primeri uporabe, v kolikor bo čas dopuščal</a:t>
            </a:r>
          </a:p>
        </p:txBody>
      </p:sp>
    </p:spTree>
    <p:extLst>
      <p:ext uri="{BB962C8B-B14F-4D97-AF65-F5344CB8AC3E}">
        <p14:creationId xmlns:p14="http://schemas.microsoft.com/office/powerpoint/2010/main" val="32909413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7"/>
            <a:ext cx="8260596" cy="553998"/>
          </a:xfrm>
          <a:prstGeom prst="rect">
            <a:avLst/>
          </a:prstGeom>
        </p:spPr>
        <p:txBody>
          <a:bodyPr wrap="square">
            <a:spAutoFit/>
          </a:bodyPr>
          <a:lstStyle/>
          <a:p>
            <a:r>
              <a:rPr lang="sl-SI" sz="3000" dirty="0">
                <a:solidFill>
                  <a:schemeClr val="accent1">
                    <a:lumMod val="75000"/>
                  </a:schemeClr>
                </a:solidFill>
                <a:latin typeface="-apple-system"/>
              </a:rPr>
              <a:t>Vgradnja meta podatkov o virih v spletne strani</a:t>
            </a:r>
          </a:p>
        </p:txBody>
      </p:sp>
      <p:sp>
        <p:nvSpPr>
          <p:cNvPr id="4" name="Pravokotnik 3">
            <a:extLst>
              <a:ext uri="{FF2B5EF4-FFF2-40B4-BE49-F238E27FC236}">
                <a16:creationId xmlns:a16="http://schemas.microsoft.com/office/drawing/2014/main" id="{A1DE911D-D565-4248-A989-9CD176FA2FD1}"/>
              </a:ext>
            </a:extLst>
          </p:cNvPr>
          <p:cNvSpPr/>
          <p:nvPr/>
        </p:nvSpPr>
        <p:spPr>
          <a:xfrm>
            <a:off x="883405" y="1820663"/>
            <a:ext cx="8260596" cy="4247317"/>
          </a:xfrm>
          <a:prstGeom prst="rect">
            <a:avLst/>
          </a:prstGeom>
        </p:spPr>
        <p:txBody>
          <a:bodyPr wrap="square">
            <a:spAutoFit/>
          </a:bodyPr>
          <a:lstStyle/>
          <a:p>
            <a:pPr marL="285750" indent="-285750">
              <a:lnSpc>
                <a:spcPts val="2700"/>
              </a:lnSpc>
              <a:buFont typeface="Arial" panose="020B0604020202020204" pitchFamily="34" charset="0"/>
              <a:buChar char="•"/>
            </a:pPr>
            <a:r>
              <a:rPr lang="sl-SI" sz="2400" dirty="0"/>
              <a:t>Gre za podatke, ki so običajno prikazani tudi na sami spletni strani z virom, čeprav ne nujno, ampak za urejevalnike literature pa so bistveni izključno le podatki, ki so v html dokumentu kot meta podatki zapisani v glavi (</a:t>
            </a:r>
            <a:r>
              <a:rPr lang="sl-SI" sz="2400" dirty="0" err="1"/>
              <a:t>body</a:t>
            </a:r>
            <a:r>
              <a:rPr lang="sl-SI" sz="2400" dirty="0"/>
              <a:t>), ki predstavlja ozadje spletne strani.</a:t>
            </a:r>
          </a:p>
          <a:p>
            <a:pPr marL="285750" indent="-285750">
              <a:lnSpc>
                <a:spcPts val="2700"/>
              </a:lnSpc>
              <a:buFont typeface="Arial" panose="020B0604020202020204" pitchFamily="34" charset="0"/>
              <a:buChar char="•"/>
            </a:pPr>
            <a:r>
              <a:rPr lang="sl-SI" sz="2400" dirty="0"/>
              <a:t>Zelo podobno lahko imajo (kot že predhodno omenjeno) </a:t>
            </a:r>
            <a:r>
              <a:rPr lang="sl-SI" sz="2400" dirty="0" err="1"/>
              <a:t>pdf</a:t>
            </a:r>
            <a:r>
              <a:rPr lang="sl-SI" sz="2400" dirty="0"/>
              <a:t> dokumenti vgrajene meta podatke v </a:t>
            </a:r>
            <a:r>
              <a:rPr lang="sl-SI" sz="2400" dirty="0" err="1"/>
              <a:t>t.i</a:t>
            </a:r>
            <a:r>
              <a:rPr lang="sl-SI" sz="2400" dirty="0"/>
              <a:t>. zaglavje oz. lastnosti dokumenta, kar se lahko prav tako učinkovito izkoristi za uvažanje podatkov o viru v urejevalnike literature.</a:t>
            </a:r>
          </a:p>
          <a:p>
            <a:pPr marL="285750" indent="-285750">
              <a:lnSpc>
                <a:spcPts val="2700"/>
              </a:lnSpc>
              <a:buFont typeface="Arial" panose="020B0604020202020204" pitchFamily="34" charset="0"/>
              <a:buChar char="•"/>
            </a:pPr>
            <a:r>
              <a:rPr lang="sl-SI" sz="2400" dirty="0"/>
              <a:t>Poglejmo enostaven </a:t>
            </a:r>
            <a:r>
              <a:rPr lang="sl-SI" sz="2400" dirty="0">
                <a:hlinkClick r:id="rId2"/>
              </a:rPr>
              <a:t>primer spletne strani z vgrajenimi meta podatki vira</a:t>
            </a:r>
            <a:r>
              <a:rPr lang="sl-SI" sz="2400" dirty="0"/>
              <a:t>, narejen za potrebe delavnice (kasneje ga lahko kot primer vira uvozimo v urejevalnik literature).</a:t>
            </a:r>
          </a:p>
        </p:txBody>
      </p:sp>
    </p:spTree>
    <p:extLst>
      <p:ext uri="{BB962C8B-B14F-4D97-AF65-F5344CB8AC3E}">
        <p14:creationId xmlns:p14="http://schemas.microsoft.com/office/powerpoint/2010/main" val="31267152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7"/>
            <a:ext cx="8260596" cy="553998"/>
          </a:xfrm>
          <a:prstGeom prst="rect">
            <a:avLst/>
          </a:prstGeom>
        </p:spPr>
        <p:txBody>
          <a:bodyPr wrap="square">
            <a:spAutoFit/>
          </a:bodyPr>
          <a:lstStyle/>
          <a:p>
            <a:r>
              <a:rPr lang="sl-SI" sz="3000" dirty="0">
                <a:solidFill>
                  <a:schemeClr val="accent1">
                    <a:lumMod val="75000"/>
                  </a:schemeClr>
                </a:solidFill>
                <a:latin typeface="-apple-system"/>
              </a:rPr>
              <a:t>Formati izvoženih podatkov o virih</a:t>
            </a:r>
          </a:p>
        </p:txBody>
      </p:sp>
      <p:sp>
        <p:nvSpPr>
          <p:cNvPr id="4" name="Pravokotnik 3">
            <a:extLst>
              <a:ext uri="{FF2B5EF4-FFF2-40B4-BE49-F238E27FC236}">
                <a16:creationId xmlns:a16="http://schemas.microsoft.com/office/drawing/2014/main" id="{A1DE911D-D565-4248-A989-9CD176FA2FD1}"/>
              </a:ext>
            </a:extLst>
          </p:cNvPr>
          <p:cNvSpPr/>
          <p:nvPr/>
        </p:nvSpPr>
        <p:spPr>
          <a:xfrm>
            <a:off x="883405" y="1820663"/>
            <a:ext cx="8260596" cy="1569660"/>
          </a:xfrm>
          <a:prstGeom prst="rect">
            <a:avLst/>
          </a:prstGeom>
        </p:spPr>
        <p:txBody>
          <a:bodyPr wrap="square">
            <a:spAutoFit/>
          </a:bodyPr>
          <a:lstStyle/>
          <a:p>
            <a:pPr marL="285750" indent="-285750">
              <a:buFont typeface="Arial" panose="020B0604020202020204" pitchFamily="34" charset="0"/>
              <a:buChar char="•"/>
            </a:pPr>
            <a:r>
              <a:rPr lang="sl-SI" sz="2400" dirty="0"/>
              <a:t>Niso vsi povsem enakovredni in nekateri podpirajo specifične funkcije nekega urejevalnika literature, so si pa podobni.</a:t>
            </a:r>
          </a:p>
          <a:p>
            <a:pPr marL="285750" indent="-285750">
              <a:buFont typeface="Arial" panose="020B0604020202020204" pitchFamily="34" charset="0"/>
              <a:buChar char="•"/>
            </a:pPr>
            <a:r>
              <a:rPr lang="sl-SI" sz="2400" dirty="0"/>
              <a:t>Morda je še najbolj standarden format ris, ki ga podpirajo številni urejevalniki literature. Vanj izvažamo tudi iz </a:t>
            </a:r>
            <a:r>
              <a:rPr lang="sl-SI" sz="2400" dirty="0" err="1"/>
              <a:t>Cobiss</a:t>
            </a:r>
            <a:r>
              <a:rPr lang="sl-SI" sz="2400" dirty="0"/>
              <a:t>-a.</a:t>
            </a:r>
          </a:p>
        </p:txBody>
      </p:sp>
      <p:pic>
        <p:nvPicPr>
          <p:cNvPr id="5" name="Slika 4"/>
          <p:cNvPicPr>
            <a:picLocks noChangeAspect="1"/>
          </p:cNvPicPr>
          <p:nvPr/>
        </p:nvPicPr>
        <p:blipFill>
          <a:blip r:embed="rId2"/>
          <a:stretch>
            <a:fillRect/>
          </a:stretch>
        </p:blipFill>
        <p:spPr>
          <a:xfrm>
            <a:off x="1283064" y="3390323"/>
            <a:ext cx="3468465" cy="1980000"/>
          </a:xfrm>
          <a:prstGeom prst="rect">
            <a:avLst/>
          </a:prstGeom>
        </p:spPr>
      </p:pic>
      <p:pic>
        <p:nvPicPr>
          <p:cNvPr id="3" name="Slika 2"/>
          <p:cNvPicPr>
            <a:picLocks noChangeAspect="1"/>
          </p:cNvPicPr>
          <p:nvPr/>
        </p:nvPicPr>
        <p:blipFill>
          <a:blip r:embed="rId3"/>
          <a:stretch>
            <a:fillRect/>
          </a:stretch>
        </p:blipFill>
        <p:spPr>
          <a:xfrm>
            <a:off x="2307244" y="3538326"/>
            <a:ext cx="3450365" cy="1980000"/>
          </a:xfrm>
          <a:prstGeom prst="rect">
            <a:avLst/>
          </a:prstGeom>
        </p:spPr>
      </p:pic>
      <p:pic>
        <p:nvPicPr>
          <p:cNvPr id="11" name="Slika 10"/>
          <p:cNvPicPr>
            <a:picLocks noChangeAspect="1"/>
          </p:cNvPicPr>
          <p:nvPr/>
        </p:nvPicPr>
        <p:blipFill>
          <a:blip r:embed="rId4"/>
          <a:stretch>
            <a:fillRect/>
          </a:stretch>
        </p:blipFill>
        <p:spPr>
          <a:xfrm>
            <a:off x="3322659" y="3692144"/>
            <a:ext cx="3458938" cy="1980000"/>
          </a:xfrm>
          <a:prstGeom prst="rect">
            <a:avLst/>
          </a:prstGeom>
        </p:spPr>
      </p:pic>
      <p:pic>
        <p:nvPicPr>
          <p:cNvPr id="14" name="Slika 13"/>
          <p:cNvPicPr>
            <a:picLocks noChangeAspect="1"/>
          </p:cNvPicPr>
          <p:nvPr/>
        </p:nvPicPr>
        <p:blipFill>
          <a:blip r:embed="rId5"/>
          <a:stretch>
            <a:fillRect/>
          </a:stretch>
        </p:blipFill>
        <p:spPr>
          <a:xfrm>
            <a:off x="4325365" y="3847767"/>
            <a:ext cx="3446041" cy="1980000"/>
          </a:xfrm>
          <a:prstGeom prst="rect">
            <a:avLst/>
          </a:prstGeom>
        </p:spPr>
      </p:pic>
      <p:pic>
        <p:nvPicPr>
          <p:cNvPr id="15" name="Slika 14"/>
          <p:cNvPicPr>
            <a:picLocks noChangeAspect="1"/>
          </p:cNvPicPr>
          <p:nvPr/>
        </p:nvPicPr>
        <p:blipFill>
          <a:blip r:embed="rId6"/>
          <a:stretch>
            <a:fillRect/>
          </a:stretch>
        </p:blipFill>
        <p:spPr>
          <a:xfrm>
            <a:off x="5337528" y="4000946"/>
            <a:ext cx="3452913" cy="1980000"/>
          </a:xfrm>
          <a:prstGeom prst="rect">
            <a:avLst/>
          </a:prstGeom>
        </p:spPr>
      </p:pic>
      <p:sp>
        <p:nvSpPr>
          <p:cNvPr id="6" name="Pravokotnik 5">
            <a:extLst>
              <a:ext uri="{FF2B5EF4-FFF2-40B4-BE49-F238E27FC236}">
                <a16:creationId xmlns:a16="http://schemas.microsoft.com/office/drawing/2014/main" id="{77FB738C-FFFA-4423-B9F2-FC99C503569A}"/>
              </a:ext>
            </a:extLst>
          </p:cNvPr>
          <p:cNvSpPr/>
          <p:nvPr/>
        </p:nvSpPr>
        <p:spPr>
          <a:xfrm>
            <a:off x="5343767" y="5332276"/>
            <a:ext cx="972000" cy="707886"/>
          </a:xfrm>
          <a:prstGeom prst="rect">
            <a:avLst/>
          </a:prstGeom>
          <a:effectLst>
            <a:outerShdw blurRad="50800" dist="38100" dir="5400000" algn="t" rotWithShape="0">
              <a:prstClr val="black">
                <a:alpha val="40000"/>
              </a:prstClr>
            </a:outerShdw>
          </a:effectLst>
        </p:spPr>
        <p:txBody>
          <a:bodyPr wrap="square">
            <a:spAutoFit/>
          </a:bodyPr>
          <a:lstStyle/>
          <a:p>
            <a:r>
              <a:rPr lang="sl-SI" sz="4000" b="1" dirty="0">
                <a:ln w="12700">
                  <a:solidFill>
                    <a:schemeClr val="tx2">
                      <a:lumMod val="75000"/>
                    </a:schemeClr>
                  </a:solidFill>
                  <a:prstDash val="solid"/>
                </a:ln>
                <a:solidFill>
                  <a:srgbClr val="00B050"/>
                </a:solidFill>
                <a:effectLst>
                  <a:outerShdw dist="38100" dir="2640000" algn="bl" rotWithShape="0">
                    <a:schemeClr val="tx2">
                      <a:lumMod val="75000"/>
                    </a:schemeClr>
                  </a:outerShdw>
                </a:effectLst>
              </a:rPr>
              <a:t>ris</a:t>
            </a:r>
          </a:p>
        </p:txBody>
      </p:sp>
      <p:sp>
        <p:nvSpPr>
          <p:cNvPr id="10" name="Pravokotnik 9">
            <a:extLst>
              <a:ext uri="{FF2B5EF4-FFF2-40B4-BE49-F238E27FC236}">
                <a16:creationId xmlns:a16="http://schemas.microsoft.com/office/drawing/2014/main" id="{BDFCD219-E837-48E4-A11E-D9CFC2A957D6}"/>
              </a:ext>
            </a:extLst>
          </p:cNvPr>
          <p:cNvSpPr/>
          <p:nvPr/>
        </p:nvSpPr>
        <p:spPr>
          <a:xfrm>
            <a:off x="4331977" y="5179097"/>
            <a:ext cx="972000" cy="648000"/>
          </a:xfrm>
          <a:prstGeom prst="rect">
            <a:avLst/>
          </a:prstGeom>
          <a:effectLst>
            <a:outerShdw blurRad="50800" dist="38100" dir="5400000" algn="t" rotWithShape="0">
              <a:prstClr val="black">
                <a:alpha val="40000"/>
              </a:prstClr>
            </a:outerShdw>
          </a:effectLst>
        </p:spPr>
        <p:txBody>
          <a:bodyPr wrap="square">
            <a:spAutoFit/>
          </a:bodyPr>
          <a:lstStyle/>
          <a:p>
            <a:r>
              <a:rPr lang="sl-SI" sz="4000" b="1" dirty="0">
                <a:ln w="12700">
                  <a:solidFill>
                    <a:schemeClr val="tx2">
                      <a:lumMod val="75000"/>
                    </a:schemeClr>
                  </a:solidFill>
                  <a:prstDash val="solid"/>
                </a:ln>
                <a:solidFill>
                  <a:srgbClr val="00B0F0"/>
                </a:solidFill>
                <a:effectLst>
                  <a:outerShdw dist="38100" dir="2640000" algn="bl" rotWithShape="0">
                    <a:schemeClr val="tx2">
                      <a:lumMod val="75000"/>
                    </a:schemeClr>
                  </a:outerShdw>
                </a:effectLst>
              </a:rPr>
              <a:t>bib</a:t>
            </a:r>
          </a:p>
        </p:txBody>
      </p:sp>
      <p:sp>
        <p:nvSpPr>
          <p:cNvPr id="12" name="Pravokotnik 11">
            <a:extLst>
              <a:ext uri="{FF2B5EF4-FFF2-40B4-BE49-F238E27FC236}">
                <a16:creationId xmlns:a16="http://schemas.microsoft.com/office/drawing/2014/main" id="{4683F87C-00C6-479E-BDA4-D3541F35576D}"/>
              </a:ext>
            </a:extLst>
          </p:cNvPr>
          <p:cNvSpPr/>
          <p:nvPr/>
        </p:nvSpPr>
        <p:spPr>
          <a:xfrm>
            <a:off x="2313168" y="4869656"/>
            <a:ext cx="972000" cy="648000"/>
          </a:xfrm>
          <a:prstGeom prst="rect">
            <a:avLst/>
          </a:prstGeom>
          <a:effectLst>
            <a:outerShdw blurRad="50800" dist="38100" dir="5400000" algn="t" rotWithShape="0">
              <a:prstClr val="black">
                <a:alpha val="40000"/>
              </a:prstClr>
            </a:outerShdw>
          </a:effectLst>
        </p:spPr>
        <p:txBody>
          <a:bodyPr wrap="square">
            <a:spAutoFit/>
          </a:bodyPr>
          <a:lstStyle/>
          <a:p>
            <a:r>
              <a:rPr lang="sl-SI" sz="4000" b="1" dirty="0" err="1">
                <a:ln w="12700">
                  <a:solidFill>
                    <a:schemeClr val="tx2">
                      <a:lumMod val="75000"/>
                    </a:schemeClr>
                  </a:solidFill>
                  <a:prstDash val="solid"/>
                </a:ln>
                <a:solidFill>
                  <a:srgbClr val="00B0F0"/>
                </a:solidFill>
                <a:effectLst>
                  <a:outerShdw dist="38100" dir="2640000" algn="bl" rotWithShape="0">
                    <a:schemeClr val="tx2">
                      <a:lumMod val="75000"/>
                    </a:schemeClr>
                  </a:outerShdw>
                </a:effectLst>
              </a:rPr>
              <a:t>rdf</a:t>
            </a:r>
            <a:endParaRPr lang="sl-SI" sz="4000" b="1" dirty="0">
              <a:ln w="12700">
                <a:solidFill>
                  <a:schemeClr val="tx2">
                    <a:lumMod val="75000"/>
                  </a:schemeClr>
                </a:solidFill>
                <a:prstDash val="solid"/>
              </a:ln>
              <a:solidFill>
                <a:srgbClr val="00B0F0"/>
              </a:solidFill>
              <a:effectLst>
                <a:outerShdw dist="38100" dir="2640000" algn="bl" rotWithShape="0">
                  <a:schemeClr val="tx2">
                    <a:lumMod val="75000"/>
                  </a:schemeClr>
                </a:outerShdw>
              </a:effectLst>
            </a:endParaRPr>
          </a:p>
        </p:txBody>
      </p:sp>
      <p:sp>
        <p:nvSpPr>
          <p:cNvPr id="13" name="Pravokotnik 12">
            <a:extLst>
              <a:ext uri="{FF2B5EF4-FFF2-40B4-BE49-F238E27FC236}">
                <a16:creationId xmlns:a16="http://schemas.microsoft.com/office/drawing/2014/main" id="{265C36E7-91D4-4827-AF21-01296C4D6BA8}"/>
              </a:ext>
            </a:extLst>
          </p:cNvPr>
          <p:cNvSpPr/>
          <p:nvPr/>
        </p:nvSpPr>
        <p:spPr>
          <a:xfrm>
            <a:off x="3325336" y="5018789"/>
            <a:ext cx="972000" cy="648000"/>
          </a:xfrm>
          <a:prstGeom prst="rect">
            <a:avLst/>
          </a:prstGeom>
          <a:effectLst>
            <a:outerShdw blurRad="50800" dist="38100" dir="5400000" algn="t" rotWithShape="0">
              <a:prstClr val="black">
                <a:alpha val="40000"/>
              </a:prstClr>
            </a:outerShdw>
          </a:effectLst>
        </p:spPr>
        <p:txBody>
          <a:bodyPr wrap="square">
            <a:spAutoFit/>
          </a:bodyPr>
          <a:lstStyle/>
          <a:p>
            <a:r>
              <a:rPr lang="sl-SI" sz="4000" b="1" dirty="0" err="1">
                <a:ln w="12700">
                  <a:solidFill>
                    <a:schemeClr val="tx2">
                      <a:lumMod val="75000"/>
                    </a:schemeClr>
                  </a:solidFill>
                  <a:prstDash val="solid"/>
                </a:ln>
                <a:solidFill>
                  <a:srgbClr val="00B0F0"/>
                </a:solidFill>
                <a:effectLst>
                  <a:outerShdw dist="38100" dir="2640000" algn="bl" rotWithShape="0">
                    <a:schemeClr val="tx2">
                      <a:lumMod val="75000"/>
                    </a:schemeClr>
                  </a:outerShdw>
                </a:effectLst>
              </a:rPr>
              <a:t>xml</a:t>
            </a:r>
            <a:endParaRPr lang="sl-SI" sz="4000" b="1" dirty="0">
              <a:ln w="12700">
                <a:solidFill>
                  <a:schemeClr val="tx2">
                    <a:lumMod val="75000"/>
                  </a:schemeClr>
                </a:solidFill>
                <a:prstDash val="solid"/>
              </a:ln>
              <a:solidFill>
                <a:srgbClr val="00B0F0"/>
              </a:solidFill>
              <a:effectLst>
                <a:outerShdw dist="38100" dir="2640000" algn="bl" rotWithShape="0">
                  <a:schemeClr val="tx2">
                    <a:lumMod val="75000"/>
                  </a:schemeClr>
                </a:outerShdw>
              </a:effectLst>
            </a:endParaRPr>
          </a:p>
        </p:txBody>
      </p:sp>
      <p:sp>
        <p:nvSpPr>
          <p:cNvPr id="16" name="Pravokotnik 15">
            <a:extLst>
              <a:ext uri="{FF2B5EF4-FFF2-40B4-BE49-F238E27FC236}">
                <a16:creationId xmlns:a16="http://schemas.microsoft.com/office/drawing/2014/main" id="{6A6DAA14-440D-42B7-BC67-08BC1FF6615B}"/>
              </a:ext>
            </a:extLst>
          </p:cNvPr>
          <p:cNvSpPr/>
          <p:nvPr/>
        </p:nvSpPr>
        <p:spPr>
          <a:xfrm>
            <a:off x="1286139" y="4721653"/>
            <a:ext cx="972000" cy="648000"/>
          </a:xfrm>
          <a:prstGeom prst="rect">
            <a:avLst/>
          </a:prstGeom>
          <a:effectLst>
            <a:outerShdw blurRad="50800" dist="38100" dir="5400000" algn="t" rotWithShape="0">
              <a:prstClr val="black">
                <a:alpha val="40000"/>
              </a:prstClr>
            </a:outerShdw>
          </a:effectLst>
        </p:spPr>
        <p:txBody>
          <a:bodyPr wrap="square">
            <a:spAutoFit/>
          </a:bodyPr>
          <a:lstStyle/>
          <a:p>
            <a:r>
              <a:rPr lang="sl-SI" sz="4000" b="1" dirty="0" err="1">
                <a:ln w="12700">
                  <a:solidFill>
                    <a:schemeClr val="tx2">
                      <a:lumMod val="75000"/>
                    </a:schemeClr>
                  </a:solidFill>
                  <a:prstDash val="solid"/>
                </a:ln>
                <a:solidFill>
                  <a:srgbClr val="00B0F0"/>
                </a:solidFill>
                <a:effectLst>
                  <a:outerShdw dist="38100" dir="2640000" algn="bl" rotWithShape="0">
                    <a:schemeClr val="tx2">
                      <a:lumMod val="75000"/>
                    </a:schemeClr>
                  </a:outerShdw>
                </a:effectLst>
              </a:rPr>
              <a:t>csv</a:t>
            </a:r>
            <a:r>
              <a:rPr lang="sl-SI" sz="4000" b="1" dirty="0">
                <a:ln w="12700">
                  <a:solidFill>
                    <a:schemeClr val="tx2">
                      <a:lumMod val="75000"/>
                    </a:schemeClr>
                  </a:solidFill>
                  <a:prstDash val="solid"/>
                </a:ln>
                <a:solidFill>
                  <a:srgbClr val="00B0F0"/>
                </a:solidFill>
                <a:effectLst>
                  <a:outerShdw dist="38100" dir="2640000" algn="bl" rotWithShape="0">
                    <a:schemeClr val="tx2">
                      <a:lumMod val="75000"/>
                    </a:schemeClr>
                  </a:outerShdw>
                </a:effectLst>
              </a:rPr>
              <a:t> </a:t>
            </a:r>
          </a:p>
        </p:txBody>
      </p:sp>
    </p:spTree>
    <p:extLst>
      <p:ext uri="{BB962C8B-B14F-4D97-AF65-F5344CB8AC3E}">
        <p14:creationId xmlns:p14="http://schemas.microsoft.com/office/powerpoint/2010/main" val="6320774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4"/>
            <a:ext cx="8260596" cy="553998"/>
          </a:xfrm>
          <a:prstGeom prst="rect">
            <a:avLst/>
          </a:prstGeom>
        </p:spPr>
        <p:txBody>
          <a:bodyPr wrap="square">
            <a:spAutoFit/>
          </a:bodyPr>
          <a:lstStyle/>
          <a:p>
            <a:r>
              <a:rPr lang="sl-SI" sz="3000" dirty="0">
                <a:solidFill>
                  <a:schemeClr val="accent1">
                    <a:lumMod val="75000"/>
                  </a:schemeClr>
                </a:solidFill>
                <a:latin typeface="-apple-system"/>
              </a:rPr>
              <a:t>Zotero</a:t>
            </a:r>
          </a:p>
        </p:txBody>
      </p:sp>
      <p:sp>
        <p:nvSpPr>
          <p:cNvPr id="5" name="Pravokotnik 4">
            <a:extLst>
              <a:ext uri="{FF2B5EF4-FFF2-40B4-BE49-F238E27FC236}">
                <a16:creationId xmlns:a16="http://schemas.microsoft.com/office/drawing/2014/main" id="{4B4B66E7-C1C4-4BD7-8E75-63698033165A}"/>
              </a:ext>
            </a:extLst>
          </p:cNvPr>
          <p:cNvSpPr/>
          <p:nvPr/>
        </p:nvSpPr>
        <p:spPr>
          <a:xfrm>
            <a:off x="883403" y="1820663"/>
            <a:ext cx="8260597" cy="4247317"/>
          </a:xfrm>
          <a:prstGeom prst="rect">
            <a:avLst/>
          </a:prstGeom>
        </p:spPr>
        <p:txBody>
          <a:bodyPr wrap="square">
            <a:spAutoFit/>
          </a:bodyPr>
          <a:lstStyle/>
          <a:p>
            <a:pPr marL="285750" indent="-285750">
              <a:lnSpc>
                <a:spcPts val="2700"/>
              </a:lnSpc>
              <a:buFont typeface="Arial" panose="020B0604020202020204" pitchFamily="34" charset="0"/>
              <a:buChar char="•"/>
            </a:pPr>
            <a:r>
              <a:rPr lang="sl-SI" sz="2400" dirty="0">
                <a:hlinkClick r:id="rId2"/>
              </a:rPr>
              <a:t>Zotero</a:t>
            </a:r>
            <a:r>
              <a:rPr lang="sl-SI" sz="2400" dirty="0"/>
              <a:t> je brezplačna in odprtokodna rešitev, ki deluje na pomembnejših treh operacijskih sistemih (Windows, </a:t>
            </a:r>
            <a:r>
              <a:rPr lang="sl-SI" sz="2400" dirty="0" err="1"/>
              <a:t>macOS</a:t>
            </a:r>
            <a:r>
              <a:rPr lang="sl-SI" sz="2400" dirty="0"/>
              <a:t>, Linux), povezati pa ga je možno s pomembnejšimi pisarniškimi paketi (</a:t>
            </a:r>
            <a:r>
              <a:rPr lang="en-US" sz="2400" dirty="0"/>
              <a:t>M</a:t>
            </a:r>
            <a:r>
              <a:rPr lang="sl-SI" sz="2400" dirty="0"/>
              <a:t>S </a:t>
            </a:r>
            <a:r>
              <a:rPr lang="en-US" sz="2400" dirty="0"/>
              <a:t>Word, LibreOffice</a:t>
            </a:r>
            <a:r>
              <a:rPr lang="sl-SI" sz="2400" dirty="0"/>
              <a:t> </a:t>
            </a:r>
            <a:r>
              <a:rPr lang="sl-SI" sz="2400" dirty="0" err="1"/>
              <a:t>Writer</a:t>
            </a:r>
            <a:r>
              <a:rPr lang="sl-SI" sz="2400" dirty="0"/>
              <a:t>, </a:t>
            </a:r>
            <a:r>
              <a:rPr lang="en-US" sz="2400" dirty="0"/>
              <a:t>Google Docs</a:t>
            </a:r>
            <a:r>
              <a:rPr lang="sl-SI" sz="2400" dirty="0"/>
              <a:t>) in brskalniki (</a:t>
            </a:r>
            <a:r>
              <a:rPr lang="sl-SI" sz="2400" dirty="0" err="1"/>
              <a:t>Chrome</a:t>
            </a:r>
            <a:r>
              <a:rPr lang="sl-SI" sz="2400" dirty="0"/>
              <a:t>, Firefox, </a:t>
            </a:r>
            <a:r>
              <a:rPr lang="sl-SI" sz="2400" dirty="0" err="1"/>
              <a:t>Edge</a:t>
            </a:r>
            <a:r>
              <a:rPr lang="sl-SI" sz="2400" dirty="0"/>
              <a:t>, Safari).</a:t>
            </a:r>
          </a:p>
          <a:p>
            <a:pPr marL="285750" indent="-285750">
              <a:lnSpc>
                <a:spcPts val="2700"/>
              </a:lnSpc>
              <a:buFont typeface="Arial" panose="020B0604020202020204" pitchFamily="34" charset="0"/>
              <a:buChar char="•"/>
            </a:pPr>
            <a:r>
              <a:rPr lang="sl-SI" sz="2400" dirty="0"/>
              <a:t>Za popolno izkušnjo je potrebna </a:t>
            </a:r>
            <a:r>
              <a:rPr lang="sl-SI" sz="2400" dirty="0">
                <a:hlinkClick r:id="rId3"/>
              </a:rPr>
              <a:t>namestitev</a:t>
            </a:r>
            <a:r>
              <a:rPr lang="sl-SI" sz="2400" dirty="0"/>
              <a:t> osnovne aplikacije (namenjena delu z viri, urejanju lastne baze, povezovanju z urejevalnikom besedil) in dodatno še vtičnika </a:t>
            </a:r>
            <a:r>
              <a:rPr lang="sl-SI" sz="2400" dirty="0" err="1"/>
              <a:t>Zotero</a:t>
            </a:r>
            <a:r>
              <a:rPr lang="sl-SI" sz="2400" dirty="0"/>
              <a:t> </a:t>
            </a:r>
            <a:r>
              <a:rPr lang="sl-SI" sz="2400" dirty="0" err="1"/>
              <a:t>Connector</a:t>
            </a:r>
            <a:r>
              <a:rPr lang="sl-SI" sz="2400" dirty="0"/>
              <a:t> za uvažanje virov iz spletnih bibliografskih sistemov preko brskalnika. Brez slednjega uporaba skoraj ni smiselna. Pomembno je, da so Zotero, brskalnik in urejevalnik besedil vselej posodobljeni.</a:t>
            </a:r>
          </a:p>
        </p:txBody>
      </p:sp>
    </p:spTree>
    <p:extLst>
      <p:ext uri="{BB962C8B-B14F-4D97-AF65-F5344CB8AC3E}">
        <p14:creationId xmlns:p14="http://schemas.microsoft.com/office/powerpoint/2010/main" val="1874229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4"/>
            <a:ext cx="8260596" cy="553998"/>
          </a:xfrm>
          <a:prstGeom prst="rect">
            <a:avLst/>
          </a:prstGeom>
        </p:spPr>
        <p:txBody>
          <a:bodyPr wrap="square">
            <a:spAutoFit/>
          </a:bodyPr>
          <a:lstStyle/>
          <a:p>
            <a:r>
              <a:rPr lang="sl-SI" sz="3000" dirty="0">
                <a:solidFill>
                  <a:schemeClr val="accent1">
                    <a:lumMod val="75000"/>
                  </a:schemeClr>
                </a:solidFill>
                <a:latin typeface="-apple-system"/>
              </a:rPr>
              <a:t>Zotero</a:t>
            </a:r>
          </a:p>
        </p:txBody>
      </p:sp>
      <p:sp>
        <p:nvSpPr>
          <p:cNvPr id="5" name="Pravokotnik 4">
            <a:extLst>
              <a:ext uri="{FF2B5EF4-FFF2-40B4-BE49-F238E27FC236}">
                <a16:creationId xmlns:a16="http://schemas.microsoft.com/office/drawing/2014/main" id="{4B4B66E7-C1C4-4BD7-8E75-63698033165A}"/>
              </a:ext>
            </a:extLst>
          </p:cNvPr>
          <p:cNvSpPr/>
          <p:nvPr/>
        </p:nvSpPr>
        <p:spPr>
          <a:xfrm>
            <a:off x="883403" y="1820663"/>
            <a:ext cx="8260597" cy="4154984"/>
          </a:xfrm>
          <a:prstGeom prst="rect">
            <a:avLst/>
          </a:prstGeom>
        </p:spPr>
        <p:txBody>
          <a:bodyPr wrap="square">
            <a:spAutoFit/>
          </a:bodyPr>
          <a:lstStyle/>
          <a:p>
            <a:pPr marL="285750" indent="-285750">
              <a:buFont typeface="Arial" panose="020B0604020202020204" pitchFamily="34" charset="0"/>
              <a:buChar char="•"/>
            </a:pPr>
            <a:r>
              <a:rPr lang="sl-SI" sz="2400" dirty="0"/>
              <a:t>S kreiranjem </a:t>
            </a:r>
            <a:r>
              <a:rPr lang="sl-SI" sz="2400" dirty="0" err="1"/>
              <a:t>Zotero</a:t>
            </a:r>
            <a:r>
              <a:rPr lang="sl-SI" sz="2400" dirty="0"/>
              <a:t> računa na njihovi spletni strani lahko lokalno bazo, ki jo imate na računalniku, sinhronizirate z njihovim strežnikom, tako da vam morebitna odpoved računalnika ne povzroči težav in da lahko do vaše baze dostopate od koderkoli. Brezplačni prostor je žal omejen na nekaj sto MB, se pa da tudi to </a:t>
            </a:r>
            <a:r>
              <a:rPr lang="sl-SI" sz="2400" dirty="0">
                <a:hlinkClick r:id="rId2"/>
              </a:rPr>
              <a:t>z nekaj iznajdljivosti zaobiti</a:t>
            </a:r>
            <a:r>
              <a:rPr lang="sl-SI" sz="2400" dirty="0"/>
              <a:t>.</a:t>
            </a:r>
          </a:p>
          <a:p>
            <a:pPr marL="285750" indent="-285750">
              <a:buFont typeface="Arial" panose="020B0604020202020204" pitchFamily="34" charset="0"/>
              <a:buChar char="•"/>
            </a:pPr>
            <a:r>
              <a:rPr lang="sl-SI" sz="2400" dirty="0"/>
              <a:t>Podpira številne stile navajanja, saj omogoča tako njihov uvoz, kot tudi izdelovanje lastnih stilov navajanja.</a:t>
            </a:r>
          </a:p>
          <a:p>
            <a:pPr marL="285750" indent="-285750">
              <a:buFont typeface="Arial" panose="020B0604020202020204" pitchFamily="34" charset="0"/>
              <a:buChar char="•"/>
            </a:pPr>
            <a:r>
              <a:rPr lang="sl-SI" sz="2400" dirty="0"/>
              <a:t>Omogoča uvoz in izvoz podatkov o virih.</a:t>
            </a:r>
          </a:p>
          <a:p>
            <a:pPr marL="285750" indent="-285750">
              <a:buFont typeface="Arial" panose="020B0604020202020204" pitchFamily="34" charset="0"/>
              <a:buChar char="•"/>
            </a:pPr>
            <a:r>
              <a:rPr lang="sl-SI" sz="2400" dirty="0"/>
              <a:t>Pred nadaljnjim spoznavanjem podrobnosti in skupnim delom najprej kratko demonstriram </a:t>
            </a:r>
            <a:r>
              <a:rPr lang="sl-SI" sz="2400" dirty="0" err="1"/>
              <a:t>Zotero</a:t>
            </a:r>
            <a:r>
              <a:rPr lang="sl-SI" sz="2400" dirty="0"/>
              <a:t> in primerjalno </a:t>
            </a:r>
            <a:r>
              <a:rPr lang="sl-SI" sz="2400" dirty="0" err="1"/>
              <a:t>Mendeley</a:t>
            </a:r>
            <a:r>
              <a:rPr lang="sl-SI" sz="2400" dirty="0"/>
              <a:t>.</a:t>
            </a:r>
          </a:p>
        </p:txBody>
      </p:sp>
    </p:spTree>
    <p:extLst>
      <p:ext uri="{BB962C8B-B14F-4D97-AF65-F5344CB8AC3E}">
        <p14:creationId xmlns:p14="http://schemas.microsoft.com/office/powerpoint/2010/main" val="4359680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extLst>
              <a:ext uri="{FF2B5EF4-FFF2-40B4-BE49-F238E27FC236}">
                <a16:creationId xmlns:a16="http://schemas.microsoft.com/office/drawing/2014/main" id="{8D39D8DD-290C-43AA-A383-8DB8E83E5604}"/>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Namestitev, spoznavanje in skupno delo z </a:t>
            </a:r>
            <a:r>
              <a:rPr lang="sl-SI" sz="3000" dirty="0" err="1">
                <a:solidFill>
                  <a:schemeClr val="accent1">
                    <a:lumMod val="75000"/>
                  </a:schemeClr>
                </a:solidFill>
                <a:latin typeface="-apple-system"/>
              </a:rPr>
              <a:t>Zoterom</a:t>
            </a:r>
            <a:endParaRPr lang="sl-SI" sz="3000" dirty="0">
              <a:solidFill>
                <a:schemeClr val="accent1">
                  <a:lumMod val="75000"/>
                </a:schemeClr>
              </a:solidFill>
              <a:latin typeface="-apple-system"/>
            </a:endParaRPr>
          </a:p>
        </p:txBody>
      </p:sp>
      <p:sp>
        <p:nvSpPr>
          <p:cNvPr id="11" name="Pravokotnik 10">
            <a:extLst>
              <a:ext uri="{FF2B5EF4-FFF2-40B4-BE49-F238E27FC236}">
                <a16:creationId xmlns:a16="http://schemas.microsoft.com/office/drawing/2014/main" id="{CD60523A-A3A1-4445-B6F7-098DB1F20FD0}"/>
              </a:ext>
            </a:extLst>
          </p:cNvPr>
          <p:cNvSpPr/>
          <p:nvPr/>
        </p:nvSpPr>
        <p:spPr>
          <a:xfrm>
            <a:off x="883403" y="1820663"/>
            <a:ext cx="8260597" cy="4247317"/>
          </a:xfrm>
          <a:prstGeom prst="rect">
            <a:avLst/>
          </a:prstGeom>
        </p:spPr>
        <p:txBody>
          <a:bodyPr wrap="square">
            <a:spAutoFit/>
          </a:bodyPr>
          <a:lstStyle/>
          <a:p>
            <a:pPr marL="457200" indent="-457200">
              <a:lnSpc>
                <a:spcPts val="2700"/>
              </a:lnSpc>
              <a:buFont typeface="+mj-lt"/>
              <a:buAutoNum type="arabicPeriod"/>
            </a:pPr>
            <a:r>
              <a:rPr lang="sl-SI" sz="2400" dirty="0">
                <a:solidFill>
                  <a:srgbClr val="C00000"/>
                </a:solidFill>
              </a:rPr>
              <a:t>Namestitev osnovne aplikacije in prilagoditev nastavitev (tudi vklop klasičnega pogleda)</a:t>
            </a:r>
          </a:p>
          <a:p>
            <a:pPr marL="457200" indent="-457200">
              <a:lnSpc>
                <a:spcPts val="2700"/>
              </a:lnSpc>
              <a:buFont typeface="+mj-lt"/>
              <a:buAutoNum type="arabicPeriod"/>
            </a:pPr>
            <a:r>
              <a:rPr lang="sl-SI" sz="2400" dirty="0">
                <a:solidFill>
                  <a:srgbClr val="C00000"/>
                </a:solidFill>
              </a:rPr>
              <a:t>Namestitev vtičnika za brskalnik</a:t>
            </a:r>
          </a:p>
          <a:p>
            <a:pPr marL="457200" indent="-457200">
              <a:lnSpc>
                <a:spcPts val="2700"/>
              </a:lnSpc>
              <a:buFont typeface="+mj-lt"/>
              <a:buAutoNum type="arabicPeriod"/>
            </a:pPr>
            <a:r>
              <a:rPr lang="sl-SI" sz="2400" dirty="0">
                <a:solidFill>
                  <a:srgbClr val="00B050"/>
                </a:solidFill>
              </a:rPr>
              <a:t>Organizacija polic</a:t>
            </a:r>
          </a:p>
          <a:p>
            <a:pPr marL="457200" indent="-457200">
              <a:lnSpc>
                <a:spcPts val="2700"/>
              </a:lnSpc>
              <a:buFont typeface="+mj-lt"/>
              <a:buAutoNum type="arabicPeriod"/>
            </a:pPr>
            <a:r>
              <a:rPr lang="sl-SI" sz="2400" dirty="0">
                <a:solidFill>
                  <a:srgbClr val="00B050"/>
                </a:solidFill>
              </a:rPr>
              <a:t>Uvažanje virov iz </a:t>
            </a:r>
            <a:r>
              <a:rPr lang="sl-SI" sz="2400" dirty="0" err="1">
                <a:solidFill>
                  <a:srgbClr val="00B050"/>
                </a:solidFill>
              </a:rPr>
              <a:t>online</a:t>
            </a:r>
            <a:r>
              <a:rPr lang="sl-SI" sz="2400" dirty="0">
                <a:solidFill>
                  <a:srgbClr val="00B050"/>
                </a:solidFill>
              </a:rPr>
              <a:t> bibliografskih sistemov (nekaj primerov je v nadaljevanju; vselej bodite pozorni na tip vira)</a:t>
            </a:r>
          </a:p>
          <a:p>
            <a:pPr marL="457200" indent="-457200">
              <a:lnSpc>
                <a:spcPts val="2700"/>
              </a:lnSpc>
              <a:buFont typeface="+mj-lt"/>
              <a:buAutoNum type="arabicPeriod"/>
            </a:pPr>
            <a:r>
              <a:rPr lang="sl-SI" sz="2400" dirty="0">
                <a:solidFill>
                  <a:srgbClr val="00B050"/>
                </a:solidFill>
              </a:rPr>
              <a:t>Urejanje, popravljanje (po potrebi tudi tip vira) in dopolnitev avtomatskih vnosov</a:t>
            </a:r>
          </a:p>
          <a:p>
            <a:pPr marL="457200" indent="-457200">
              <a:lnSpc>
                <a:spcPts val="2700"/>
              </a:lnSpc>
              <a:buFont typeface="+mj-lt"/>
              <a:buAutoNum type="arabicPeriod"/>
            </a:pPr>
            <a:r>
              <a:rPr lang="sl-SI" sz="2400" dirty="0">
                <a:solidFill>
                  <a:srgbClr val="00B050"/>
                </a:solidFill>
              </a:rPr>
              <a:t>Pridobivanje podatkov o virih iz </a:t>
            </a:r>
            <a:r>
              <a:rPr lang="sl-SI" sz="2400" dirty="0" err="1">
                <a:solidFill>
                  <a:srgbClr val="00B050"/>
                </a:solidFill>
              </a:rPr>
              <a:t>Cobiss</a:t>
            </a:r>
            <a:r>
              <a:rPr lang="sl-SI" sz="2400" dirty="0">
                <a:solidFill>
                  <a:srgbClr val="00B050"/>
                </a:solidFill>
              </a:rPr>
              <a:t>-a</a:t>
            </a:r>
          </a:p>
          <a:p>
            <a:pPr marL="457200" indent="-457200">
              <a:lnSpc>
                <a:spcPts val="2700"/>
              </a:lnSpc>
              <a:buFont typeface="+mj-lt"/>
              <a:buAutoNum type="arabicPeriod"/>
            </a:pPr>
            <a:r>
              <a:rPr lang="sl-SI" sz="2400" dirty="0">
                <a:solidFill>
                  <a:srgbClr val="00B050"/>
                </a:solidFill>
              </a:rPr>
              <a:t>Uvažanje datoteke s podatki o virih (</a:t>
            </a:r>
            <a:r>
              <a:rPr lang="sl-SI" sz="2400" dirty="0">
                <a:solidFill>
                  <a:srgbClr val="00B050"/>
                </a:solidFill>
                <a:hlinkClick r:id="rId2"/>
              </a:rPr>
              <a:t>iz spletišča delavnice</a:t>
            </a:r>
            <a:r>
              <a:rPr lang="sl-SI" sz="2400" dirty="0">
                <a:solidFill>
                  <a:srgbClr val="00B050"/>
                </a:solidFill>
              </a:rPr>
              <a:t>)</a:t>
            </a:r>
          </a:p>
          <a:p>
            <a:pPr marL="457200" indent="-457200">
              <a:lnSpc>
                <a:spcPts val="2700"/>
              </a:lnSpc>
              <a:buFont typeface="+mj-lt"/>
              <a:buAutoNum type="arabicPeriod"/>
            </a:pPr>
            <a:r>
              <a:rPr lang="sl-SI" sz="2400" dirty="0">
                <a:solidFill>
                  <a:srgbClr val="00B050"/>
                </a:solidFill>
              </a:rPr>
              <a:t>Dodatki virov (opombe, lahko s citati in povzetki, značke, priponke, komentarji v </a:t>
            </a:r>
            <a:r>
              <a:rPr lang="sl-SI" sz="2400" dirty="0" err="1">
                <a:solidFill>
                  <a:srgbClr val="00B050"/>
                </a:solidFill>
              </a:rPr>
              <a:t>pdf</a:t>
            </a:r>
            <a:r>
              <a:rPr lang="sl-SI" sz="2400" dirty="0">
                <a:solidFill>
                  <a:srgbClr val="00B050"/>
                </a:solidFill>
              </a:rPr>
              <a:t> idr.)</a:t>
            </a:r>
          </a:p>
        </p:txBody>
      </p:sp>
    </p:spTree>
    <p:extLst>
      <p:ext uri="{BB962C8B-B14F-4D97-AF65-F5344CB8AC3E}">
        <p14:creationId xmlns:p14="http://schemas.microsoft.com/office/powerpoint/2010/main" val="10211343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a:extLst>
              <a:ext uri="{FF2B5EF4-FFF2-40B4-BE49-F238E27FC236}">
                <a16:creationId xmlns:a16="http://schemas.microsoft.com/office/drawing/2014/main" id="{8D39D8DD-290C-43AA-A383-8DB8E83E5604}"/>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Namestitev, spoznavanje in skupno delo z </a:t>
            </a:r>
            <a:r>
              <a:rPr lang="sl-SI" sz="3000" dirty="0" err="1">
                <a:solidFill>
                  <a:schemeClr val="accent1">
                    <a:lumMod val="75000"/>
                  </a:schemeClr>
                </a:solidFill>
                <a:latin typeface="-apple-system"/>
              </a:rPr>
              <a:t>Zoterom</a:t>
            </a:r>
            <a:endParaRPr lang="sl-SI" sz="3000" dirty="0">
              <a:solidFill>
                <a:schemeClr val="accent1">
                  <a:lumMod val="75000"/>
                </a:schemeClr>
              </a:solidFill>
              <a:latin typeface="-apple-system"/>
            </a:endParaRPr>
          </a:p>
        </p:txBody>
      </p:sp>
      <p:sp>
        <p:nvSpPr>
          <p:cNvPr id="11" name="Pravokotnik 10">
            <a:extLst>
              <a:ext uri="{FF2B5EF4-FFF2-40B4-BE49-F238E27FC236}">
                <a16:creationId xmlns:a16="http://schemas.microsoft.com/office/drawing/2014/main" id="{CD60523A-A3A1-4445-B6F7-098DB1F20FD0}"/>
              </a:ext>
            </a:extLst>
          </p:cNvPr>
          <p:cNvSpPr/>
          <p:nvPr/>
        </p:nvSpPr>
        <p:spPr>
          <a:xfrm>
            <a:off x="883403" y="1820663"/>
            <a:ext cx="8260597" cy="4247317"/>
          </a:xfrm>
          <a:prstGeom prst="rect">
            <a:avLst/>
          </a:prstGeom>
        </p:spPr>
        <p:txBody>
          <a:bodyPr wrap="square">
            <a:spAutoFit/>
          </a:bodyPr>
          <a:lstStyle/>
          <a:p>
            <a:pPr marL="457200" indent="-457200">
              <a:lnSpc>
                <a:spcPts val="2700"/>
              </a:lnSpc>
              <a:buFont typeface="+mj-lt"/>
              <a:buAutoNum type="arabicPeriod" startAt="9"/>
            </a:pPr>
            <a:r>
              <a:rPr lang="sl-SI" sz="2400" dirty="0">
                <a:solidFill>
                  <a:srgbClr val="00B050"/>
                </a:solidFill>
              </a:rPr>
              <a:t>Dodajanje virov po identifikatorjih (</a:t>
            </a:r>
            <a:r>
              <a:rPr lang="sl-SI" sz="2400" dirty="0" err="1">
                <a:solidFill>
                  <a:srgbClr val="00B050"/>
                </a:solidFill>
              </a:rPr>
              <a:t>ISBN</a:t>
            </a:r>
            <a:r>
              <a:rPr lang="sl-SI" sz="2400" dirty="0">
                <a:solidFill>
                  <a:srgbClr val="00B050"/>
                </a:solidFill>
              </a:rPr>
              <a:t>, </a:t>
            </a:r>
            <a:r>
              <a:rPr lang="sl-SI" sz="2400" dirty="0" err="1">
                <a:solidFill>
                  <a:srgbClr val="00B050"/>
                </a:solidFill>
              </a:rPr>
              <a:t>DOI</a:t>
            </a:r>
            <a:r>
              <a:rPr lang="sl-SI" sz="2400" dirty="0">
                <a:solidFill>
                  <a:srgbClr val="00B050"/>
                </a:solidFill>
              </a:rPr>
              <a:t>...)</a:t>
            </a:r>
          </a:p>
          <a:p>
            <a:pPr marL="457200" indent="-457200">
              <a:lnSpc>
                <a:spcPts val="2700"/>
              </a:lnSpc>
              <a:buFont typeface="+mj-lt"/>
              <a:buAutoNum type="arabicPeriod" startAt="9"/>
            </a:pPr>
            <a:r>
              <a:rPr lang="sl-SI" sz="2400" dirty="0">
                <a:solidFill>
                  <a:srgbClr val="00B050"/>
                </a:solidFill>
              </a:rPr>
              <a:t>Pridobivanje </a:t>
            </a:r>
            <a:r>
              <a:rPr lang="sl-SI" sz="2400" dirty="0" err="1">
                <a:solidFill>
                  <a:srgbClr val="00B050"/>
                </a:solidFill>
              </a:rPr>
              <a:t>pdf</a:t>
            </a:r>
            <a:r>
              <a:rPr lang="sl-SI" sz="2400" dirty="0">
                <a:solidFill>
                  <a:srgbClr val="00B050"/>
                </a:solidFill>
              </a:rPr>
              <a:t> dokumentov za vire iz lastne baze</a:t>
            </a:r>
          </a:p>
          <a:p>
            <a:pPr marL="457200" indent="-457200">
              <a:lnSpc>
                <a:spcPts val="2700"/>
              </a:lnSpc>
              <a:buFont typeface="+mj-lt"/>
              <a:buAutoNum type="arabicPeriod" startAt="9"/>
            </a:pPr>
            <a:r>
              <a:rPr lang="sl-SI" sz="2400" dirty="0">
                <a:solidFill>
                  <a:srgbClr val="00B050"/>
                </a:solidFill>
              </a:rPr>
              <a:t>Uvoz meta podatkov iz </a:t>
            </a:r>
            <a:r>
              <a:rPr lang="sl-SI" sz="2400" dirty="0" err="1">
                <a:solidFill>
                  <a:srgbClr val="00B050"/>
                </a:solidFill>
              </a:rPr>
              <a:t>pdf</a:t>
            </a:r>
            <a:endParaRPr lang="sl-SI" sz="2400" dirty="0">
              <a:solidFill>
                <a:srgbClr val="00B050"/>
              </a:solidFill>
            </a:endParaRPr>
          </a:p>
          <a:p>
            <a:pPr marL="457200" indent="-457200">
              <a:lnSpc>
                <a:spcPts val="2700"/>
              </a:lnSpc>
              <a:buFont typeface="+mj-lt"/>
              <a:buAutoNum type="arabicPeriod" startAt="9"/>
            </a:pPr>
            <a:r>
              <a:rPr lang="sl-SI" sz="2400" dirty="0">
                <a:solidFill>
                  <a:srgbClr val="00B050"/>
                </a:solidFill>
              </a:rPr>
              <a:t>Ročno dodajanje virov</a:t>
            </a:r>
          </a:p>
          <a:p>
            <a:pPr marL="457200" indent="-457200">
              <a:lnSpc>
                <a:spcPts val="2700"/>
              </a:lnSpc>
              <a:buFont typeface="+mj-lt"/>
              <a:buAutoNum type="arabicPeriod" startAt="9"/>
            </a:pPr>
            <a:r>
              <a:rPr lang="sl-SI" sz="2400" dirty="0">
                <a:solidFill>
                  <a:srgbClr val="00B050"/>
                </a:solidFill>
              </a:rPr>
              <a:t>Razvrščanje in iskanje virov</a:t>
            </a:r>
          </a:p>
          <a:p>
            <a:pPr marL="457200" indent="-457200">
              <a:lnSpc>
                <a:spcPts val="2700"/>
              </a:lnSpc>
              <a:buFont typeface="+mj-lt"/>
              <a:buAutoNum type="arabicPeriod" startAt="9"/>
            </a:pPr>
            <a:r>
              <a:rPr lang="sl-SI" sz="2400" dirty="0">
                <a:solidFill>
                  <a:srgbClr val="00B050"/>
                </a:solidFill>
              </a:rPr>
              <a:t>Izvažanje virov v različne formate (ris, bib, </a:t>
            </a:r>
            <a:r>
              <a:rPr lang="sl-SI" sz="2400" dirty="0" err="1">
                <a:solidFill>
                  <a:srgbClr val="00B050"/>
                </a:solidFill>
              </a:rPr>
              <a:t>rdf</a:t>
            </a:r>
            <a:r>
              <a:rPr lang="sl-SI" sz="2400" dirty="0">
                <a:solidFill>
                  <a:srgbClr val="00B050"/>
                </a:solidFill>
              </a:rPr>
              <a:t>, </a:t>
            </a:r>
            <a:r>
              <a:rPr lang="sl-SI" sz="2400" dirty="0" err="1">
                <a:solidFill>
                  <a:srgbClr val="00B050"/>
                </a:solidFill>
              </a:rPr>
              <a:t>xml</a:t>
            </a:r>
            <a:r>
              <a:rPr lang="sl-SI" sz="2400" dirty="0">
                <a:solidFill>
                  <a:srgbClr val="00B050"/>
                </a:solidFill>
              </a:rPr>
              <a:t>, </a:t>
            </a:r>
            <a:r>
              <a:rPr lang="sl-SI" sz="2400" dirty="0" err="1">
                <a:solidFill>
                  <a:srgbClr val="00B050"/>
                </a:solidFill>
              </a:rPr>
              <a:t>csv</a:t>
            </a:r>
            <a:r>
              <a:rPr lang="sl-SI" sz="2400" dirty="0">
                <a:solidFill>
                  <a:srgbClr val="00B050"/>
                </a:solidFill>
              </a:rPr>
              <a:t> idr.)</a:t>
            </a:r>
          </a:p>
          <a:p>
            <a:pPr marL="457200" indent="-457200">
              <a:lnSpc>
                <a:spcPts val="2700"/>
              </a:lnSpc>
              <a:buFont typeface="+mj-lt"/>
              <a:buAutoNum type="arabicPeriod" startAt="9"/>
            </a:pPr>
            <a:r>
              <a:rPr lang="sl-SI" sz="2400" dirty="0" err="1">
                <a:solidFill>
                  <a:srgbClr val="00B050"/>
                </a:solidFill>
              </a:rPr>
              <a:t>Repozitorij</a:t>
            </a:r>
            <a:r>
              <a:rPr lang="sl-SI" sz="2400" dirty="0">
                <a:solidFill>
                  <a:srgbClr val="00B050"/>
                </a:solidFill>
              </a:rPr>
              <a:t> stilov navajanja</a:t>
            </a:r>
          </a:p>
          <a:p>
            <a:pPr marL="457200" indent="-457200">
              <a:lnSpc>
                <a:spcPts val="2700"/>
              </a:lnSpc>
              <a:buFont typeface="+mj-lt"/>
              <a:buAutoNum type="arabicPeriod" startAt="9"/>
            </a:pPr>
            <a:r>
              <a:rPr lang="sl-SI" sz="2400" dirty="0">
                <a:solidFill>
                  <a:srgbClr val="00B0F0"/>
                </a:solidFill>
              </a:rPr>
              <a:t>Izbira stila navajanja v urejevalniku besedil</a:t>
            </a:r>
          </a:p>
          <a:p>
            <a:pPr marL="457200" indent="-457200">
              <a:lnSpc>
                <a:spcPts val="2700"/>
              </a:lnSpc>
              <a:buFont typeface="+mj-lt"/>
              <a:buAutoNum type="arabicPeriod" startAt="9"/>
            </a:pPr>
            <a:r>
              <a:rPr lang="sl-SI" sz="2400" dirty="0">
                <a:solidFill>
                  <a:srgbClr val="00B0F0"/>
                </a:solidFill>
              </a:rPr>
              <a:t>Različni načini sklicevanja na vire iz urejevalnika besedil in prilagajanje vnosov (tudi zamenjava &amp; z "in")</a:t>
            </a:r>
          </a:p>
          <a:p>
            <a:pPr marL="457200" indent="-457200">
              <a:lnSpc>
                <a:spcPts val="2700"/>
              </a:lnSpc>
              <a:buFont typeface="+mj-lt"/>
              <a:buAutoNum type="arabicPeriod" startAt="9"/>
            </a:pPr>
            <a:r>
              <a:rPr lang="sl-SI" sz="2400" dirty="0">
                <a:solidFill>
                  <a:srgbClr val="00B0F0"/>
                </a:solidFill>
              </a:rPr>
              <a:t>Izdelava seznama virov in njegove prilagoditve</a:t>
            </a:r>
          </a:p>
          <a:p>
            <a:pPr marL="457200" indent="-457200">
              <a:lnSpc>
                <a:spcPts val="2700"/>
              </a:lnSpc>
              <a:buFont typeface="+mj-lt"/>
              <a:buAutoNum type="arabicPeriod" startAt="9"/>
            </a:pPr>
            <a:r>
              <a:rPr lang="sl-SI" sz="2400" dirty="0">
                <a:solidFill>
                  <a:srgbClr val="00B0F0"/>
                </a:solidFill>
              </a:rPr>
              <a:t>Sprememba stila navajanja med pisanjem</a:t>
            </a:r>
          </a:p>
        </p:txBody>
      </p:sp>
    </p:spTree>
    <p:extLst>
      <p:ext uri="{BB962C8B-B14F-4D97-AF65-F5344CB8AC3E}">
        <p14:creationId xmlns:p14="http://schemas.microsoft.com/office/powerpoint/2010/main" val="14293082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avokotnik 2">
            <a:extLst>
              <a:ext uri="{FF2B5EF4-FFF2-40B4-BE49-F238E27FC236}">
                <a16:creationId xmlns:a16="http://schemas.microsoft.com/office/drawing/2014/main" id="{A57D2777-4549-4F09-97E1-19F0AAB3336B}"/>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Namestitev, spoznavanje in skupno delo z </a:t>
            </a:r>
            <a:r>
              <a:rPr lang="sl-SI" sz="3000" dirty="0" err="1">
                <a:solidFill>
                  <a:schemeClr val="accent1">
                    <a:lumMod val="75000"/>
                  </a:schemeClr>
                </a:solidFill>
                <a:latin typeface="-apple-system"/>
              </a:rPr>
              <a:t>Zoterom</a:t>
            </a:r>
            <a:endParaRPr lang="sl-SI" sz="3000" dirty="0">
              <a:solidFill>
                <a:schemeClr val="accent1">
                  <a:lumMod val="75000"/>
                </a:schemeClr>
              </a:solidFill>
              <a:latin typeface="-apple-system"/>
            </a:endParaRPr>
          </a:p>
        </p:txBody>
      </p:sp>
      <p:sp>
        <p:nvSpPr>
          <p:cNvPr id="4" name="Pravokotnik 3">
            <a:extLst>
              <a:ext uri="{FF2B5EF4-FFF2-40B4-BE49-F238E27FC236}">
                <a16:creationId xmlns:a16="http://schemas.microsoft.com/office/drawing/2014/main" id="{AC3FD416-AB18-46BF-ADB7-08D5D92988AF}"/>
              </a:ext>
            </a:extLst>
          </p:cNvPr>
          <p:cNvSpPr/>
          <p:nvPr/>
        </p:nvSpPr>
        <p:spPr>
          <a:xfrm>
            <a:off x="883403" y="1820663"/>
            <a:ext cx="8260597" cy="3901068"/>
          </a:xfrm>
          <a:prstGeom prst="rect">
            <a:avLst/>
          </a:prstGeom>
        </p:spPr>
        <p:txBody>
          <a:bodyPr wrap="square">
            <a:spAutoFit/>
          </a:bodyPr>
          <a:lstStyle/>
          <a:p>
            <a:pPr marL="457200" indent="-457200">
              <a:lnSpc>
                <a:spcPts val="2700"/>
              </a:lnSpc>
              <a:buFont typeface="+mj-lt"/>
              <a:buAutoNum type="arabicPeriod" startAt="20"/>
            </a:pPr>
            <a:r>
              <a:rPr lang="sl-SI" sz="2400" dirty="0">
                <a:solidFill>
                  <a:srgbClr val="00B0F0"/>
                </a:solidFill>
              </a:rPr>
              <a:t>Prekinitev povezave z </a:t>
            </a:r>
            <a:r>
              <a:rPr lang="sl-SI" sz="2400" dirty="0" err="1">
                <a:solidFill>
                  <a:srgbClr val="00B0F0"/>
                </a:solidFill>
              </a:rPr>
              <a:t>Zoterom</a:t>
            </a:r>
            <a:r>
              <a:rPr lang="sl-SI" sz="2400" dirty="0">
                <a:solidFill>
                  <a:srgbClr val="00B0F0"/>
                </a:solidFill>
              </a:rPr>
              <a:t> (v kopiji dokumenta)</a:t>
            </a:r>
          </a:p>
          <a:p>
            <a:pPr marL="457200" indent="-457200">
              <a:lnSpc>
                <a:spcPts val="2700"/>
              </a:lnSpc>
              <a:buFont typeface="+mj-lt"/>
              <a:buAutoNum type="arabicPeriod" startAt="20"/>
            </a:pPr>
            <a:r>
              <a:rPr lang="sl-SI" sz="2400" dirty="0">
                <a:solidFill>
                  <a:srgbClr val="00B0F0"/>
                </a:solidFill>
              </a:rPr>
              <a:t>Primerjalni prikaz napačno in pravilno </a:t>
            </a:r>
            <a:r>
              <a:rPr lang="sl-SI" sz="2400" dirty="0" err="1">
                <a:solidFill>
                  <a:srgbClr val="00B0F0"/>
                </a:solidFill>
              </a:rPr>
              <a:t>vnešenih</a:t>
            </a:r>
            <a:r>
              <a:rPr lang="sl-SI" sz="2400" dirty="0">
                <a:solidFill>
                  <a:srgbClr val="00B0F0"/>
                </a:solidFill>
              </a:rPr>
              <a:t> podatkov o virih (</a:t>
            </a:r>
            <a:r>
              <a:rPr lang="sl-SI" sz="2400" dirty="0">
                <a:solidFill>
                  <a:srgbClr val="00B0F0"/>
                </a:solidFill>
                <a:hlinkClick r:id="rId2"/>
              </a:rPr>
              <a:t>iz spletišča delavnice</a:t>
            </a:r>
            <a:r>
              <a:rPr lang="sl-SI" sz="2400" dirty="0">
                <a:solidFill>
                  <a:srgbClr val="00B0F0"/>
                </a:solidFill>
              </a:rPr>
              <a:t>; vabljeni k odkrivanju napak)</a:t>
            </a:r>
          </a:p>
          <a:p>
            <a:pPr marL="457200" indent="-457200">
              <a:lnSpc>
                <a:spcPts val="2700"/>
              </a:lnSpc>
              <a:buFont typeface="+mj-lt"/>
              <a:buAutoNum type="arabicPeriod" startAt="20"/>
            </a:pPr>
            <a:r>
              <a:rPr lang="sl-SI" sz="2400" dirty="0">
                <a:solidFill>
                  <a:srgbClr val="7030A0"/>
                </a:solidFill>
              </a:rPr>
              <a:t>Izdelava </a:t>
            </a:r>
            <a:r>
              <a:rPr lang="sl-SI" sz="2400" dirty="0" err="1">
                <a:solidFill>
                  <a:srgbClr val="7030A0"/>
                </a:solidFill>
              </a:rPr>
              <a:t>časovnice</a:t>
            </a:r>
            <a:r>
              <a:rPr lang="sl-SI" sz="2400" dirty="0">
                <a:solidFill>
                  <a:srgbClr val="7030A0"/>
                </a:solidFill>
              </a:rPr>
              <a:t> virov</a:t>
            </a:r>
          </a:p>
          <a:p>
            <a:pPr marL="457200" indent="-457200">
              <a:lnSpc>
                <a:spcPts val="2700"/>
              </a:lnSpc>
              <a:buFont typeface="+mj-lt"/>
              <a:buAutoNum type="arabicPeriod" startAt="20"/>
            </a:pPr>
            <a:r>
              <a:rPr lang="sl-SI" sz="2400" dirty="0">
                <a:solidFill>
                  <a:srgbClr val="7030A0"/>
                </a:solidFill>
              </a:rPr>
              <a:t>Kreiranje računa v spletni različici za potrebe varne kopije</a:t>
            </a:r>
          </a:p>
          <a:p>
            <a:pPr marL="457200" indent="-457200">
              <a:lnSpc>
                <a:spcPts val="2700"/>
              </a:lnSpc>
              <a:buFont typeface="+mj-lt"/>
              <a:buAutoNum type="arabicPeriod" startAt="20"/>
            </a:pPr>
            <a:r>
              <a:rPr lang="sl-SI" sz="2400" dirty="0">
                <a:solidFill>
                  <a:srgbClr val="7030A0"/>
                </a:solidFill>
              </a:rPr>
              <a:t>Kreiranje skupin za sodelovanje uporabnikov (soavtorji, mentor-študent...)</a:t>
            </a:r>
          </a:p>
          <a:p>
            <a:pPr marL="457200" indent="-457200">
              <a:lnSpc>
                <a:spcPts val="2700"/>
              </a:lnSpc>
              <a:buFont typeface="+mj-lt"/>
              <a:buAutoNum type="arabicPeriod" startAt="20"/>
            </a:pPr>
            <a:r>
              <a:rPr lang="sl-SI" sz="2400" dirty="0">
                <a:solidFill>
                  <a:srgbClr val="7030A0"/>
                </a:solidFill>
              </a:rPr>
              <a:t>Vtičniki za razširitev možnosti</a:t>
            </a:r>
          </a:p>
          <a:p>
            <a:pPr marL="457200" indent="-457200">
              <a:lnSpc>
                <a:spcPts val="2700"/>
              </a:lnSpc>
              <a:buFont typeface="+mj-lt"/>
              <a:buAutoNum type="arabicPeriod" startAt="20"/>
            </a:pPr>
            <a:r>
              <a:rPr lang="sl-SI" sz="2400" dirty="0">
                <a:solidFill>
                  <a:srgbClr val="7030A0"/>
                </a:solidFill>
              </a:rPr>
              <a:t>Težave (npr. težave z makrom za prikaz zavihka Zotero v MS Word, vnos specifičnih tipov virov, kot so zakoni, prehiter klik na gumb za vnos, ki namesto članka vnese spletno stran idr.)</a:t>
            </a:r>
          </a:p>
        </p:txBody>
      </p:sp>
    </p:spTree>
    <p:extLst>
      <p:ext uri="{BB962C8B-B14F-4D97-AF65-F5344CB8AC3E}">
        <p14:creationId xmlns:p14="http://schemas.microsoft.com/office/powerpoint/2010/main" val="8814881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avokotnik 2">
            <a:extLst>
              <a:ext uri="{FF2B5EF4-FFF2-40B4-BE49-F238E27FC236}">
                <a16:creationId xmlns:a16="http://schemas.microsoft.com/office/drawing/2014/main" id="{015F8200-35D1-494C-809B-DB76DC09F86A}"/>
              </a:ext>
            </a:extLst>
          </p:cNvPr>
          <p:cNvSpPr/>
          <p:nvPr/>
        </p:nvSpPr>
        <p:spPr>
          <a:xfrm>
            <a:off x="883404" y="1266667"/>
            <a:ext cx="8260596" cy="553998"/>
          </a:xfrm>
          <a:prstGeom prst="rect">
            <a:avLst/>
          </a:prstGeom>
        </p:spPr>
        <p:txBody>
          <a:bodyPr wrap="square">
            <a:spAutoFit/>
          </a:bodyPr>
          <a:lstStyle/>
          <a:p>
            <a:r>
              <a:rPr lang="it-IT" sz="3000" dirty="0" err="1">
                <a:solidFill>
                  <a:schemeClr val="accent1">
                    <a:lumMod val="75000"/>
                  </a:schemeClr>
                </a:solidFill>
                <a:latin typeface="-apple-system"/>
              </a:rPr>
              <a:t>Primeri</a:t>
            </a:r>
            <a:r>
              <a:rPr lang="it-IT" sz="3000" dirty="0">
                <a:solidFill>
                  <a:schemeClr val="accent1">
                    <a:lumMod val="75000"/>
                  </a:schemeClr>
                </a:solidFill>
                <a:latin typeface="-apple-system"/>
              </a:rPr>
              <a:t> </a:t>
            </a:r>
            <a:r>
              <a:rPr lang="it-IT" sz="3000" dirty="0" err="1">
                <a:solidFill>
                  <a:schemeClr val="accent1">
                    <a:lumMod val="75000"/>
                  </a:schemeClr>
                </a:solidFill>
                <a:latin typeface="-apple-system"/>
              </a:rPr>
              <a:t>virov</a:t>
            </a:r>
            <a:r>
              <a:rPr lang="it-IT" sz="3000" dirty="0">
                <a:solidFill>
                  <a:schemeClr val="accent1">
                    <a:lumMod val="75000"/>
                  </a:schemeClr>
                </a:solidFill>
                <a:latin typeface="-apple-system"/>
              </a:rPr>
              <a:t> za </a:t>
            </a:r>
            <a:r>
              <a:rPr lang="it-IT" sz="3000" dirty="0" err="1">
                <a:solidFill>
                  <a:schemeClr val="accent1">
                    <a:lumMod val="75000"/>
                  </a:schemeClr>
                </a:solidFill>
                <a:latin typeface="-apple-system"/>
              </a:rPr>
              <a:t>skupno</a:t>
            </a:r>
            <a:r>
              <a:rPr lang="it-IT" sz="3000" dirty="0">
                <a:solidFill>
                  <a:schemeClr val="accent1">
                    <a:lumMod val="75000"/>
                  </a:schemeClr>
                </a:solidFill>
                <a:latin typeface="-apple-system"/>
              </a:rPr>
              <a:t> </a:t>
            </a:r>
            <a:r>
              <a:rPr lang="it-IT" sz="3000" dirty="0" err="1">
                <a:solidFill>
                  <a:schemeClr val="accent1">
                    <a:lumMod val="75000"/>
                  </a:schemeClr>
                </a:solidFill>
                <a:latin typeface="-apple-system"/>
              </a:rPr>
              <a:t>delo</a:t>
            </a:r>
            <a:r>
              <a:rPr lang="it-IT" sz="3000" dirty="0">
                <a:solidFill>
                  <a:schemeClr val="accent1">
                    <a:lumMod val="75000"/>
                  </a:schemeClr>
                </a:solidFill>
                <a:latin typeface="-apple-system"/>
              </a:rPr>
              <a:t> na </a:t>
            </a:r>
            <a:r>
              <a:rPr lang="it-IT" sz="3000" dirty="0" err="1">
                <a:solidFill>
                  <a:schemeClr val="accent1">
                    <a:lumMod val="75000"/>
                  </a:schemeClr>
                </a:solidFill>
                <a:latin typeface="-apple-system"/>
              </a:rPr>
              <a:t>delavnici</a:t>
            </a:r>
            <a:endParaRPr lang="sl-SI" sz="3000" dirty="0">
              <a:solidFill>
                <a:schemeClr val="accent1">
                  <a:lumMod val="75000"/>
                </a:schemeClr>
              </a:solidFill>
              <a:latin typeface="-apple-system"/>
            </a:endParaRPr>
          </a:p>
        </p:txBody>
      </p:sp>
      <p:sp>
        <p:nvSpPr>
          <p:cNvPr id="4" name="Pravokotnik 3">
            <a:extLst>
              <a:ext uri="{FF2B5EF4-FFF2-40B4-BE49-F238E27FC236}">
                <a16:creationId xmlns:a16="http://schemas.microsoft.com/office/drawing/2014/main" id="{A1DE911D-D565-4248-A989-9CD176FA2FD1}"/>
              </a:ext>
            </a:extLst>
          </p:cNvPr>
          <p:cNvSpPr/>
          <p:nvPr/>
        </p:nvSpPr>
        <p:spPr>
          <a:xfrm>
            <a:off x="883405" y="1820663"/>
            <a:ext cx="8260596" cy="3693319"/>
          </a:xfrm>
          <a:prstGeom prst="rect">
            <a:avLst/>
          </a:prstGeom>
        </p:spPr>
        <p:txBody>
          <a:bodyPr wrap="square">
            <a:spAutoFit/>
          </a:bodyPr>
          <a:lstStyle/>
          <a:p>
            <a:pPr marL="285750" indent="-285750">
              <a:buFont typeface="Arial" panose="020B0604020202020204" pitchFamily="34" charset="0"/>
              <a:buChar char="•"/>
            </a:pPr>
            <a:r>
              <a:rPr lang="pl-PL" sz="2400" dirty="0"/>
              <a:t>Primer spletne strani z vgrajenimi meta podatki vira (članka) narejen za potrebe delavnice</a:t>
            </a:r>
          </a:p>
          <a:p>
            <a:r>
              <a:rPr lang="sl-SI" dirty="0"/>
              <a:t>	</a:t>
            </a:r>
            <a:r>
              <a:rPr lang="sl-SI" dirty="0">
                <a:hlinkClick r:id="rId2"/>
              </a:rPr>
              <a:t>http://</a:t>
            </a:r>
            <a:r>
              <a:rPr lang="sl-SI" dirty="0" err="1">
                <a:hlinkClick r:id="rId2"/>
              </a:rPr>
              <a:t>krneki.epizy.com</a:t>
            </a:r>
            <a:r>
              <a:rPr lang="sl-SI" dirty="0">
                <a:hlinkClick r:id="rId2"/>
              </a:rPr>
              <a:t>/</a:t>
            </a:r>
            <a:r>
              <a:rPr lang="sl-SI" dirty="0" err="1">
                <a:hlinkClick r:id="rId2"/>
              </a:rPr>
              <a:t>vir.html</a:t>
            </a:r>
            <a:endParaRPr lang="sl-SI" dirty="0"/>
          </a:p>
          <a:p>
            <a:pPr marL="285750" indent="-285750">
              <a:buFont typeface="Arial" panose="020B0604020202020204" pitchFamily="34" charset="0"/>
              <a:buChar char="•"/>
            </a:pPr>
            <a:r>
              <a:rPr lang="nn-NO" sz="2400" dirty="0"/>
              <a:t>Članek iz znanstvene revije</a:t>
            </a:r>
            <a:endParaRPr lang="sl-SI" sz="1000" dirty="0"/>
          </a:p>
          <a:p>
            <a:r>
              <a:rPr lang="sl-SI" dirty="0"/>
              <a:t>	</a:t>
            </a:r>
            <a:r>
              <a:rPr lang="nn-NO" dirty="0">
                <a:hlinkClick r:id="rId3"/>
              </a:rPr>
              <a:t>https://www.sciencedirect.com/science/article/abs/pii/S0261517708000162</a:t>
            </a:r>
            <a:endParaRPr lang="sl-SI" sz="1000" dirty="0"/>
          </a:p>
          <a:p>
            <a:pPr marL="285750" indent="-285750">
              <a:buFont typeface="Arial" panose="020B0604020202020204" pitchFamily="34" charset="0"/>
              <a:buChar char="•"/>
            </a:pPr>
            <a:r>
              <a:rPr lang="nn-NO" sz="2400" dirty="0"/>
              <a:t>Knjiga</a:t>
            </a:r>
            <a:endParaRPr lang="sl-SI" sz="1000" dirty="0"/>
          </a:p>
          <a:p>
            <a:r>
              <a:rPr lang="sl-SI" dirty="0"/>
              <a:t>	</a:t>
            </a:r>
            <a:r>
              <a:rPr lang="nn-NO" dirty="0">
                <a:hlinkClick r:id="rId4"/>
              </a:rPr>
              <a:t>https://books.google.si/books?id=Hye2BAAAQBAJ&amp;printsec=frontcover</a:t>
            </a:r>
            <a:endParaRPr lang="sl-SI" sz="1000" dirty="0"/>
          </a:p>
          <a:p>
            <a:pPr marL="285750" indent="-285750">
              <a:buFont typeface="Arial" panose="020B0604020202020204" pitchFamily="34" charset="0"/>
              <a:buChar char="•"/>
            </a:pPr>
            <a:r>
              <a:rPr lang="nn-NO" sz="2400" dirty="0"/>
              <a:t>Poglavje v knjigi ali zborniku</a:t>
            </a:r>
            <a:endParaRPr lang="sl-SI" sz="1000" dirty="0"/>
          </a:p>
          <a:p>
            <a:r>
              <a:rPr lang="sl-SI" dirty="0"/>
              <a:t>	</a:t>
            </a:r>
            <a:r>
              <a:rPr lang="nn-NO" dirty="0">
                <a:hlinkClick r:id="rId5"/>
              </a:rPr>
              <a:t>https://link.springer.com/chapter/10.1007/978-3-7091-6373-3_24</a:t>
            </a:r>
            <a:endParaRPr lang="sl-SI" sz="1000" dirty="0"/>
          </a:p>
          <a:p>
            <a:pPr marL="285750" indent="-285750">
              <a:buFont typeface="Arial" panose="020B0604020202020204" pitchFamily="34" charset="0"/>
              <a:buChar char="•"/>
            </a:pPr>
            <a:r>
              <a:rPr lang="nn-NO" sz="2400" dirty="0"/>
              <a:t>Spletna stran</a:t>
            </a:r>
            <a:endParaRPr lang="sl-SI" sz="1000" dirty="0"/>
          </a:p>
          <a:p>
            <a:r>
              <a:rPr lang="sl-SI" dirty="0"/>
              <a:t>	</a:t>
            </a:r>
            <a:r>
              <a:rPr lang="sl-SI" dirty="0" err="1">
                <a:hlinkClick r:id="rId6"/>
              </a:rPr>
              <a:t>https</a:t>
            </a:r>
            <a:r>
              <a:rPr lang="sl-SI" dirty="0">
                <a:hlinkClick r:id="rId6"/>
              </a:rPr>
              <a:t>://</a:t>
            </a:r>
            <a:r>
              <a:rPr lang="sl-SI" dirty="0" err="1">
                <a:hlinkClick r:id="rId6"/>
              </a:rPr>
              <a:t>www.unwto.org</a:t>
            </a:r>
            <a:r>
              <a:rPr lang="sl-SI" dirty="0">
                <a:hlinkClick r:id="rId6"/>
              </a:rPr>
              <a:t>/</a:t>
            </a:r>
            <a:r>
              <a:rPr lang="sl-SI" dirty="0" err="1">
                <a:hlinkClick r:id="rId6"/>
              </a:rPr>
              <a:t>tourism-statistics</a:t>
            </a:r>
            <a:r>
              <a:rPr lang="sl-SI" dirty="0">
                <a:hlinkClick r:id="rId6"/>
              </a:rPr>
              <a:t>/</a:t>
            </a:r>
            <a:r>
              <a:rPr lang="sl-SI" dirty="0" err="1">
                <a:hlinkClick r:id="rId6"/>
              </a:rPr>
              <a:t>un-standards-for-measuring-tourism</a:t>
            </a:r>
            <a:endParaRPr lang="nn-NO" dirty="0"/>
          </a:p>
        </p:txBody>
      </p:sp>
    </p:spTree>
    <p:extLst>
      <p:ext uri="{BB962C8B-B14F-4D97-AF65-F5344CB8AC3E}">
        <p14:creationId xmlns:p14="http://schemas.microsoft.com/office/powerpoint/2010/main" val="40549780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Samostojno delo</a:t>
            </a:r>
          </a:p>
        </p:txBody>
      </p:sp>
      <p:sp>
        <p:nvSpPr>
          <p:cNvPr id="3" name="Pravokotnik 2">
            <a:extLst>
              <a:ext uri="{FF2B5EF4-FFF2-40B4-BE49-F238E27FC236}">
                <a16:creationId xmlns:a16="http://schemas.microsoft.com/office/drawing/2014/main" id="{1EC24034-3F0E-46C0-B91E-BCAD97C874D7}"/>
              </a:ext>
            </a:extLst>
          </p:cNvPr>
          <p:cNvSpPr/>
          <p:nvPr/>
        </p:nvSpPr>
        <p:spPr>
          <a:xfrm>
            <a:off x="883403" y="1820663"/>
            <a:ext cx="8260595" cy="1569660"/>
          </a:xfrm>
          <a:prstGeom prst="rect">
            <a:avLst/>
          </a:prstGeom>
        </p:spPr>
        <p:txBody>
          <a:bodyPr wrap="square">
            <a:spAutoFit/>
          </a:bodyPr>
          <a:lstStyle/>
          <a:p>
            <a:pPr marL="285750" lvl="1" indent="-285750">
              <a:buFont typeface="Arial" panose="020B0604020202020204" pitchFamily="34" charset="0"/>
              <a:buChar char="•"/>
            </a:pPr>
            <a:r>
              <a:rPr lang="sl-SI" sz="2400" dirty="0">
                <a:hlinkClick r:id="rId2"/>
              </a:rPr>
              <a:t>Kviz iz poznavanja urejevalnikov literature</a:t>
            </a:r>
            <a:endParaRPr lang="sl-SI" sz="2400" dirty="0"/>
          </a:p>
          <a:p>
            <a:pPr marL="285750" lvl="1" indent="-285750">
              <a:buFont typeface="Arial" panose="020B0604020202020204" pitchFamily="34" charset="0"/>
              <a:buChar char="•"/>
            </a:pPr>
            <a:r>
              <a:rPr lang="sl-SI" sz="2400" dirty="0">
                <a:hlinkClick r:id="rId3"/>
              </a:rPr>
              <a:t>Priprava lastnih izdelkov</a:t>
            </a:r>
            <a:endParaRPr lang="sl-SI" sz="2400" dirty="0"/>
          </a:p>
          <a:p>
            <a:pPr marL="285750" lvl="1" indent="-285750">
              <a:buFont typeface="Arial" panose="020B0604020202020204" pitchFamily="34" charset="0"/>
              <a:buChar char="•"/>
            </a:pPr>
            <a:r>
              <a:rPr lang="sl-SI" sz="2400" dirty="0"/>
              <a:t>Navodila imate v spletišču delavnice, kjer je naveden tudi rok obeh aktivnosti (30. april 2025).</a:t>
            </a:r>
          </a:p>
        </p:txBody>
      </p:sp>
    </p:spTree>
    <p:extLst>
      <p:ext uri="{BB962C8B-B14F-4D97-AF65-F5344CB8AC3E}">
        <p14:creationId xmlns:p14="http://schemas.microsoft.com/office/powerpoint/2010/main" val="24604386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Vprašanja in diskusija</a:t>
            </a:r>
          </a:p>
        </p:txBody>
      </p:sp>
      <p:sp>
        <p:nvSpPr>
          <p:cNvPr id="3" name="Pravokotnik 2">
            <a:extLst>
              <a:ext uri="{FF2B5EF4-FFF2-40B4-BE49-F238E27FC236}">
                <a16:creationId xmlns:a16="http://schemas.microsoft.com/office/drawing/2014/main" id="{1EC24034-3F0E-46C0-B91E-BCAD97C874D7}"/>
              </a:ext>
            </a:extLst>
          </p:cNvPr>
          <p:cNvSpPr/>
          <p:nvPr/>
        </p:nvSpPr>
        <p:spPr>
          <a:xfrm>
            <a:off x="883403" y="1820663"/>
            <a:ext cx="8260595" cy="3416320"/>
          </a:xfrm>
          <a:prstGeom prst="rect">
            <a:avLst/>
          </a:prstGeom>
        </p:spPr>
        <p:txBody>
          <a:bodyPr wrap="square">
            <a:spAutoFit/>
          </a:bodyPr>
          <a:lstStyle/>
          <a:p>
            <a:pPr marL="285750" lvl="1" indent="-285750">
              <a:buFont typeface="Arial" panose="020B0604020202020204" pitchFamily="34" charset="0"/>
              <a:buChar char="•"/>
            </a:pPr>
            <a:r>
              <a:rPr lang="sl-SI" sz="2400" dirty="0"/>
              <a:t>Kolikor čas dopušča, ste k temu vabljeni že sedaj.</a:t>
            </a:r>
          </a:p>
          <a:p>
            <a:pPr marL="285750" lvl="1" indent="-285750">
              <a:buFont typeface="Arial" panose="020B0604020202020204" pitchFamily="34" charset="0"/>
              <a:buChar char="•"/>
            </a:pPr>
            <a:r>
              <a:rPr lang="sl-SI" sz="2400" dirty="0"/>
              <a:t>Po srečanju v živo vam je na voljo </a:t>
            </a:r>
            <a:r>
              <a:rPr lang="sl-SI" sz="2400" dirty="0">
                <a:hlinkClick r:id="rId2"/>
              </a:rPr>
              <a:t>forum v spletišču delavnice</a:t>
            </a:r>
            <a:r>
              <a:rPr lang="sl-SI" sz="2400" dirty="0"/>
              <a:t>.</a:t>
            </a:r>
          </a:p>
          <a:p>
            <a:pPr marL="285750" lvl="1" indent="-285750">
              <a:buFont typeface="Arial" panose="020B0604020202020204" pitchFamily="34" charset="0"/>
              <a:buChar char="•"/>
            </a:pPr>
            <a:r>
              <a:rPr lang="sl-SI" sz="2400" dirty="0"/>
              <a:t>Glede namestitve in uporabe </a:t>
            </a:r>
            <a:r>
              <a:rPr lang="sl-SI" sz="2400" dirty="0" err="1"/>
              <a:t>Zotera</a:t>
            </a:r>
            <a:r>
              <a:rPr lang="sl-SI" sz="2400" dirty="0"/>
              <a:t> si pomagajte s številnimi spletnimi viri, med katerimi naj izpostavim uradno spletno stran </a:t>
            </a:r>
            <a:r>
              <a:rPr lang="sl-SI" sz="2400" dirty="0" err="1"/>
              <a:t>Zotera</a:t>
            </a:r>
            <a:r>
              <a:rPr lang="sl-SI" sz="2400" dirty="0"/>
              <a:t>, s </a:t>
            </a:r>
            <a:r>
              <a:rPr lang="sl-SI" sz="2400" dirty="0">
                <a:hlinkClick r:id="rId3"/>
              </a:rPr>
              <a:t>podporno dokumentacijo</a:t>
            </a:r>
            <a:r>
              <a:rPr lang="sl-SI" sz="2400" dirty="0"/>
              <a:t> in razdelkom z </a:t>
            </a:r>
            <a:r>
              <a:rPr lang="sl-SI" sz="2400" dirty="0">
                <a:hlinkClick r:id="rId4"/>
              </a:rPr>
              <a:t>video vodniki</a:t>
            </a:r>
            <a:r>
              <a:rPr lang="sl-SI" sz="2400" dirty="0"/>
              <a:t>.</a:t>
            </a:r>
          </a:p>
          <a:p>
            <a:pPr marL="285750" lvl="1" indent="-285750">
              <a:buFont typeface="Arial" panose="020B0604020202020204" pitchFamily="34" charset="0"/>
              <a:buChar char="•"/>
            </a:pPr>
            <a:r>
              <a:rPr lang="sl-SI" sz="2400" dirty="0"/>
              <a:t>Če bi koga po zaključku delavnice bolj veselilo delati z </a:t>
            </a:r>
            <a:r>
              <a:rPr lang="sl-SI" sz="2400" dirty="0" err="1"/>
              <a:t>Mendeleyem</a:t>
            </a:r>
            <a:r>
              <a:rPr lang="sl-SI" sz="2400" dirty="0"/>
              <a:t>, priporočam </a:t>
            </a:r>
            <a:r>
              <a:rPr lang="sl-SI" sz="2400" dirty="0">
                <a:hlinkClick r:id="rId5"/>
              </a:rPr>
              <a:t>naslednji spletni vodnik</a:t>
            </a:r>
            <a:r>
              <a:rPr lang="sl-SI" sz="2400" dirty="0"/>
              <a:t>, v kolikor pa vam je na voljo plačljivi </a:t>
            </a:r>
            <a:r>
              <a:rPr lang="sl-SI" sz="2400" dirty="0" err="1"/>
              <a:t>EndNote</a:t>
            </a:r>
            <a:r>
              <a:rPr lang="sl-SI" sz="2400" dirty="0"/>
              <a:t>, pa </a:t>
            </a:r>
            <a:r>
              <a:rPr lang="sl-SI" sz="2400" dirty="0">
                <a:hlinkClick r:id="rId6"/>
              </a:rPr>
              <a:t>naslednjega</a:t>
            </a:r>
            <a:r>
              <a:rPr lang="sl-SI" sz="2400" dirty="0"/>
              <a:t>.</a:t>
            </a:r>
          </a:p>
        </p:txBody>
      </p:sp>
    </p:spTree>
    <p:extLst>
      <p:ext uri="{BB962C8B-B14F-4D97-AF65-F5344CB8AC3E}">
        <p14:creationId xmlns:p14="http://schemas.microsoft.com/office/powerpoint/2010/main" val="1315523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Za uvod</a:t>
            </a:r>
          </a:p>
        </p:txBody>
      </p:sp>
      <p:sp>
        <p:nvSpPr>
          <p:cNvPr id="3" name="Pravokotnik 2">
            <a:extLst>
              <a:ext uri="{FF2B5EF4-FFF2-40B4-BE49-F238E27FC236}">
                <a16:creationId xmlns:a16="http://schemas.microsoft.com/office/drawing/2014/main" id="{1EC24034-3F0E-46C0-B91E-BCAD97C874D7}"/>
              </a:ext>
            </a:extLst>
          </p:cNvPr>
          <p:cNvSpPr/>
          <p:nvPr/>
        </p:nvSpPr>
        <p:spPr>
          <a:xfrm>
            <a:off x="883405" y="1820663"/>
            <a:ext cx="8260596" cy="4154984"/>
          </a:xfrm>
          <a:prstGeom prst="rect">
            <a:avLst/>
          </a:prstGeom>
        </p:spPr>
        <p:txBody>
          <a:bodyPr wrap="square">
            <a:spAutoFit/>
          </a:bodyPr>
          <a:lstStyle/>
          <a:p>
            <a:r>
              <a:rPr lang="sl-SI" sz="2400" dirty="0"/>
              <a:t>Kako razumemo naslednje pojme:</a:t>
            </a:r>
          </a:p>
          <a:p>
            <a:pPr marL="285750" indent="-285750">
              <a:buFont typeface="Arial" panose="020B0604020202020204" pitchFamily="34" charset="0"/>
              <a:buChar char="•"/>
            </a:pPr>
            <a:r>
              <a:rPr lang="sl-SI" sz="2400" dirty="0"/>
              <a:t>(dobesedno) navajanje</a:t>
            </a:r>
          </a:p>
          <a:p>
            <a:pPr marL="285750" indent="-285750">
              <a:buFont typeface="Arial" panose="020B0604020202020204" pitchFamily="34" charset="0"/>
              <a:buChar char="•"/>
            </a:pPr>
            <a:r>
              <a:rPr lang="sl-SI" sz="2400" dirty="0"/>
              <a:t>(dobesedno) citiranje</a:t>
            </a:r>
          </a:p>
          <a:p>
            <a:pPr marL="285750" indent="-285750">
              <a:buFont typeface="Arial" panose="020B0604020202020204" pitchFamily="34" charset="0"/>
              <a:buChar char="•"/>
            </a:pPr>
            <a:r>
              <a:rPr lang="sl-SI" sz="2400" dirty="0"/>
              <a:t>sklicevanje</a:t>
            </a:r>
          </a:p>
          <a:p>
            <a:pPr marL="285750" indent="-285750">
              <a:buFont typeface="Arial" panose="020B0604020202020204" pitchFamily="34" charset="0"/>
              <a:buChar char="•"/>
            </a:pPr>
            <a:r>
              <a:rPr lang="sl-SI" sz="2400" dirty="0"/>
              <a:t>povzemanje</a:t>
            </a:r>
          </a:p>
          <a:p>
            <a:pPr marL="285750" indent="-285750">
              <a:buFont typeface="Arial" panose="020B0604020202020204" pitchFamily="34" charset="0"/>
              <a:buChar char="•"/>
            </a:pPr>
            <a:r>
              <a:rPr lang="sl-SI" sz="2400" dirty="0"/>
              <a:t>parafraziranje</a:t>
            </a:r>
          </a:p>
          <a:p>
            <a:pPr marL="285750" indent="-285750">
              <a:buFont typeface="Arial" panose="020B0604020202020204" pitchFamily="34" charset="0"/>
              <a:buChar char="•"/>
            </a:pPr>
            <a:r>
              <a:rPr lang="sl-SI" sz="2400" dirty="0"/>
              <a:t>reference</a:t>
            </a:r>
          </a:p>
          <a:p>
            <a:pPr marL="285750" indent="-285750">
              <a:buFont typeface="Arial" panose="020B0604020202020204" pitchFamily="34" charset="0"/>
              <a:buChar char="•"/>
            </a:pPr>
            <a:r>
              <a:rPr lang="sl-SI" sz="2400" dirty="0"/>
              <a:t>viri</a:t>
            </a:r>
          </a:p>
          <a:p>
            <a:pPr marL="285750" indent="-285750">
              <a:buFont typeface="Arial" panose="020B0604020202020204" pitchFamily="34" charset="0"/>
              <a:buChar char="•"/>
            </a:pPr>
            <a:r>
              <a:rPr lang="sl-SI" sz="2400" dirty="0"/>
              <a:t>literatura</a:t>
            </a:r>
          </a:p>
          <a:p>
            <a:pPr marL="285750" indent="-285750">
              <a:buFont typeface="Arial" panose="020B0604020202020204" pitchFamily="34" charset="0"/>
              <a:buChar char="•"/>
            </a:pPr>
            <a:r>
              <a:rPr lang="sl-SI" sz="2400" dirty="0"/>
              <a:t>bibliografija</a:t>
            </a:r>
          </a:p>
          <a:p>
            <a:pPr marL="285750" indent="-285750">
              <a:buFont typeface="Arial" panose="020B0604020202020204" pitchFamily="34" charset="0"/>
              <a:buChar char="•"/>
            </a:pPr>
            <a:r>
              <a:rPr lang="sl-SI" sz="2400" dirty="0"/>
              <a:t>...</a:t>
            </a:r>
          </a:p>
        </p:txBody>
      </p:sp>
    </p:spTree>
    <p:extLst>
      <p:ext uri="{BB962C8B-B14F-4D97-AF65-F5344CB8AC3E}">
        <p14:creationId xmlns:p14="http://schemas.microsoft.com/office/powerpoint/2010/main" val="25805015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0" y="3152001"/>
            <a:ext cx="9143999" cy="553998"/>
          </a:xfrm>
          <a:prstGeom prst="rect">
            <a:avLst/>
          </a:prstGeom>
        </p:spPr>
        <p:txBody>
          <a:bodyPr wrap="square">
            <a:spAutoFit/>
          </a:bodyPr>
          <a:lstStyle/>
          <a:p>
            <a:pPr algn="ctr"/>
            <a:r>
              <a:rPr lang="sl-SI" sz="3000" dirty="0">
                <a:solidFill>
                  <a:schemeClr val="accent1">
                    <a:lumMod val="75000"/>
                  </a:schemeClr>
                </a:solidFill>
                <a:latin typeface="-apple-system"/>
              </a:rPr>
              <a:t>Hvala za sodelovanje</a:t>
            </a:r>
          </a:p>
        </p:txBody>
      </p:sp>
    </p:spTree>
    <p:extLst>
      <p:ext uri="{BB962C8B-B14F-4D97-AF65-F5344CB8AC3E}">
        <p14:creationId xmlns:p14="http://schemas.microsoft.com/office/powerpoint/2010/main" val="3330280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Urejevalniki literature</a:t>
            </a:r>
          </a:p>
        </p:txBody>
      </p:sp>
      <p:sp>
        <p:nvSpPr>
          <p:cNvPr id="3" name="Pravokotnik 2">
            <a:extLst>
              <a:ext uri="{FF2B5EF4-FFF2-40B4-BE49-F238E27FC236}">
                <a16:creationId xmlns:a16="http://schemas.microsoft.com/office/drawing/2014/main" id="{1EC24034-3F0E-46C0-B91E-BCAD97C874D7}"/>
              </a:ext>
            </a:extLst>
          </p:cNvPr>
          <p:cNvSpPr/>
          <p:nvPr/>
        </p:nvSpPr>
        <p:spPr>
          <a:xfrm>
            <a:off x="883405" y="1820663"/>
            <a:ext cx="8260596" cy="4085734"/>
          </a:xfrm>
          <a:prstGeom prst="rect">
            <a:avLst/>
          </a:prstGeom>
        </p:spPr>
        <p:txBody>
          <a:bodyPr wrap="square">
            <a:spAutoFit/>
          </a:bodyPr>
          <a:lstStyle/>
          <a:p>
            <a:pPr marL="285750" indent="-285750">
              <a:lnSpc>
                <a:spcPts val="2700"/>
              </a:lnSpc>
              <a:buFont typeface="Arial" panose="020B0604020202020204" pitchFamily="34" charset="0"/>
              <a:buChar char="•"/>
            </a:pPr>
            <a:r>
              <a:rPr lang="sl-SI" sz="2400" dirty="0"/>
              <a:t>Urejevalniki literature* (</a:t>
            </a:r>
            <a:r>
              <a:rPr lang="sl-SI" sz="2400" dirty="0">
                <a:hlinkClick r:id="rId2"/>
              </a:rPr>
              <a:t>Reference management software</a:t>
            </a:r>
            <a:r>
              <a:rPr lang="sl-SI" sz="2400" dirty="0"/>
              <a:t>) so programi, ki avtorjem strokovnih in znanstvenih besedil pomagajo pri urejanju in sklicevanju na vire ter oblikovanju seznama uporabljenih virov.</a:t>
            </a:r>
          </a:p>
          <a:p>
            <a:pPr marL="285750" indent="-285750">
              <a:lnSpc>
                <a:spcPts val="2700"/>
              </a:lnSpc>
              <a:buFont typeface="Arial" panose="020B0604020202020204" pitchFamily="34" charset="0"/>
              <a:buChar char="•"/>
            </a:pPr>
            <a:r>
              <a:rPr lang="sl-SI" sz="2400" dirty="0"/>
              <a:t>Marsikateri korak lahko z njihovo pomočjo avtomatiziramo, pohitrimo, poenostavimo in se izognemo napakam.</a:t>
            </a:r>
          </a:p>
          <a:p>
            <a:pPr marL="285750" indent="-285750">
              <a:lnSpc>
                <a:spcPts val="2700"/>
              </a:lnSpc>
              <a:buFont typeface="Arial" panose="020B0604020202020204" pitchFamily="34" charset="0"/>
              <a:buChar char="•"/>
            </a:pPr>
            <a:r>
              <a:rPr lang="sl-SI" sz="2400" dirty="0"/>
              <a:t>Omogočajo nam, da imamo na enem mestu zbrane vse podatke o uporabljenih virih (lastna baza virov), ki jih že med pisanjem besedil povežemo z našim urejevalnikom besedila (</a:t>
            </a:r>
            <a:r>
              <a:rPr lang="sl-SI" sz="2400" dirty="0" err="1"/>
              <a:t>LibreOffice</a:t>
            </a:r>
            <a:r>
              <a:rPr lang="sl-SI" sz="2400" dirty="0"/>
              <a:t> </a:t>
            </a:r>
            <a:r>
              <a:rPr lang="sl-SI" sz="2400" dirty="0" err="1"/>
              <a:t>Writer</a:t>
            </a:r>
            <a:r>
              <a:rPr lang="sl-SI" sz="2400" dirty="0"/>
              <a:t>, MS Word idr.) oz. dokumentom, ki ga v njem urejamo.</a:t>
            </a:r>
          </a:p>
          <a:p>
            <a:pPr marL="285750" indent="-285750">
              <a:buFont typeface="Arial" panose="020B0604020202020204" pitchFamily="34" charset="0"/>
              <a:buChar char="•"/>
            </a:pPr>
            <a:r>
              <a:rPr lang="sl-SI" sz="1200" dirty="0"/>
              <a:t>* Za urejevalnike literature uporabljam izraz, ki ga je že pred leti predlagala mag. Šarolta Godnič Vičič.</a:t>
            </a:r>
          </a:p>
        </p:txBody>
      </p:sp>
    </p:spTree>
    <p:extLst>
      <p:ext uri="{BB962C8B-B14F-4D97-AF65-F5344CB8AC3E}">
        <p14:creationId xmlns:p14="http://schemas.microsoft.com/office/powerpoint/2010/main" val="40101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Urejevalniki literature</a:t>
            </a:r>
          </a:p>
        </p:txBody>
      </p:sp>
      <p:sp>
        <p:nvSpPr>
          <p:cNvPr id="3" name="Pravokotnik 2">
            <a:extLst>
              <a:ext uri="{FF2B5EF4-FFF2-40B4-BE49-F238E27FC236}">
                <a16:creationId xmlns:a16="http://schemas.microsoft.com/office/drawing/2014/main" id="{1EC24034-3F0E-46C0-B91E-BCAD97C874D7}"/>
              </a:ext>
            </a:extLst>
          </p:cNvPr>
          <p:cNvSpPr/>
          <p:nvPr/>
        </p:nvSpPr>
        <p:spPr>
          <a:xfrm>
            <a:off x="883405" y="1820663"/>
            <a:ext cx="8260596" cy="4247317"/>
          </a:xfrm>
          <a:prstGeom prst="rect">
            <a:avLst/>
          </a:prstGeom>
        </p:spPr>
        <p:txBody>
          <a:bodyPr wrap="square">
            <a:spAutoFit/>
          </a:bodyPr>
          <a:lstStyle/>
          <a:p>
            <a:pPr marL="285750" indent="-285750">
              <a:lnSpc>
                <a:spcPts val="2700"/>
              </a:lnSpc>
              <a:buFont typeface="Arial" panose="020B0604020202020204" pitchFamily="34" charset="0"/>
              <a:buChar char="•"/>
            </a:pPr>
            <a:r>
              <a:rPr lang="sl-SI" sz="2400" dirty="0"/>
              <a:t>Nudijo možnost bolj ali manj avtomatskega uvoza podatkov o virih preko brskalnika iz več spletnih bibliografskih sistemov (baze znanstvenih člankov, založniški portali, Google </a:t>
            </a:r>
            <a:r>
              <a:rPr lang="sl-SI" sz="2400" dirty="0" err="1"/>
              <a:t>Books</a:t>
            </a:r>
            <a:r>
              <a:rPr lang="sl-SI" sz="2400" dirty="0"/>
              <a:t>, Google </a:t>
            </a:r>
            <a:r>
              <a:rPr lang="sl-SI" sz="2400" dirty="0" err="1"/>
              <a:t>Scholar</a:t>
            </a:r>
            <a:r>
              <a:rPr lang="sl-SI" sz="2400" dirty="0"/>
              <a:t>, </a:t>
            </a:r>
            <a:r>
              <a:rPr lang="sl-SI" sz="2400" dirty="0" err="1"/>
              <a:t>Cobiss</a:t>
            </a:r>
            <a:r>
              <a:rPr lang="sl-SI" sz="2400" dirty="0"/>
              <a:t>, </a:t>
            </a:r>
            <a:r>
              <a:rPr lang="sl-SI" sz="2400" dirty="0" err="1"/>
              <a:t>Amazon</a:t>
            </a:r>
            <a:r>
              <a:rPr lang="sl-SI" sz="2400" dirty="0"/>
              <a:t> idr.), možno pa je seveda tudi ročno dodajanje virov.</a:t>
            </a:r>
          </a:p>
          <a:p>
            <a:pPr marL="285750" indent="-285750">
              <a:lnSpc>
                <a:spcPts val="2700"/>
              </a:lnSpc>
              <a:buFont typeface="Arial" panose="020B0604020202020204" pitchFamily="34" charset="0"/>
              <a:buChar char="•"/>
            </a:pPr>
            <a:r>
              <a:rPr lang="sl-SI" sz="2400" dirty="0"/>
              <a:t>V vsakem primeru je pogoj za pravilno uporabo, da vire popolno in pravilno vnesemo oz. uredimo. Že sproti, med iskanjem in zbiranjem virov, je smiselno pridobiti vse podatke o viru, ki so na voljo, da s tem ne bomo imeli dela kasneje in da se bomo lahko ustrezno sklicevali nanj. Sproti lahko shranimo že tudi povzetke in citate za kasnejšo uporabo ter si pripišemo še npr. številko strani za ustrezno sklicevanje (če se jo zahteva).</a:t>
            </a:r>
          </a:p>
        </p:txBody>
      </p:sp>
    </p:spTree>
    <p:extLst>
      <p:ext uri="{BB962C8B-B14F-4D97-AF65-F5344CB8AC3E}">
        <p14:creationId xmlns:p14="http://schemas.microsoft.com/office/powerpoint/2010/main" val="193564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Urejevalniki literature</a:t>
            </a:r>
          </a:p>
        </p:txBody>
      </p:sp>
      <p:sp>
        <p:nvSpPr>
          <p:cNvPr id="3" name="Pravokotnik 2">
            <a:extLst>
              <a:ext uri="{FF2B5EF4-FFF2-40B4-BE49-F238E27FC236}">
                <a16:creationId xmlns:a16="http://schemas.microsoft.com/office/drawing/2014/main" id="{1EC24034-3F0E-46C0-B91E-BCAD97C874D7}"/>
              </a:ext>
            </a:extLst>
          </p:cNvPr>
          <p:cNvSpPr/>
          <p:nvPr/>
        </p:nvSpPr>
        <p:spPr>
          <a:xfrm>
            <a:off x="883405" y="1820663"/>
            <a:ext cx="8260596" cy="3785652"/>
          </a:xfrm>
          <a:prstGeom prst="rect">
            <a:avLst/>
          </a:prstGeom>
        </p:spPr>
        <p:txBody>
          <a:bodyPr wrap="square">
            <a:spAutoFit/>
          </a:bodyPr>
          <a:lstStyle/>
          <a:p>
            <a:pPr marL="285750" indent="-285750">
              <a:buFont typeface="Arial" panose="020B0604020202020204" pitchFamily="34" charset="0"/>
              <a:buChar char="•"/>
            </a:pPr>
            <a:r>
              <a:rPr lang="sl-SI" sz="2400" dirty="0"/>
              <a:t>Podpirajo več stilov oz. slogov navajanja virov.</a:t>
            </a:r>
          </a:p>
          <a:p>
            <a:pPr marL="285750" indent="-285750">
              <a:buFont typeface="Arial" panose="020B0604020202020204" pitchFamily="34" charset="0"/>
              <a:buChar char="•"/>
            </a:pPr>
            <a:r>
              <a:rPr lang="sl-SI" sz="2400" dirty="0"/>
              <a:t>Omogočajo izvoz datoteke z viri v različnih formatih (ris, bib, </a:t>
            </a:r>
            <a:r>
              <a:rPr lang="sl-SI" sz="2400" dirty="0" err="1"/>
              <a:t>rdf</a:t>
            </a:r>
            <a:r>
              <a:rPr lang="sl-SI" sz="2400" dirty="0"/>
              <a:t>, </a:t>
            </a:r>
            <a:r>
              <a:rPr lang="sl-SI" sz="2400" dirty="0" err="1"/>
              <a:t>xml</a:t>
            </a:r>
            <a:r>
              <a:rPr lang="sl-SI" sz="2400" dirty="0"/>
              <a:t>, </a:t>
            </a:r>
            <a:r>
              <a:rPr lang="sl-SI" sz="2400" dirty="0" err="1"/>
              <a:t>csv</a:t>
            </a:r>
            <a:r>
              <a:rPr lang="sl-SI" sz="2400" dirty="0"/>
              <a:t> idr.), kar olajša prehod iz enega računalnika na drugega, prehod od enega urejevalnika literature k drugemu, posredovanje predlaganih virov v pregled soavtorju ali mentorju, izdelavo varnostne kopije in drugo.</a:t>
            </a:r>
          </a:p>
          <a:p>
            <a:pPr marL="285750" indent="-285750">
              <a:buFont typeface="Arial" panose="020B0604020202020204" pitchFamily="34" charset="0"/>
              <a:buChar char="•"/>
            </a:pPr>
            <a:r>
              <a:rPr lang="sl-SI" sz="2400" dirty="0"/>
              <a:t>Tudi, ko ne vemo kako točno se sklicevati na nek tip vira po nekem stilu navajanja, pri vnosu le izberemo najprimernejši tip vira, vnesemo razpoložljive podatke in pri sklicevanju na tak vir v besedilu, se bo praviloma samodejno pravilno vnesel.</a:t>
            </a:r>
          </a:p>
        </p:txBody>
      </p:sp>
    </p:spTree>
    <p:extLst>
      <p:ext uri="{BB962C8B-B14F-4D97-AF65-F5344CB8AC3E}">
        <p14:creationId xmlns:p14="http://schemas.microsoft.com/office/powerpoint/2010/main" val="1480682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Urejevalniki literature</a:t>
            </a:r>
          </a:p>
        </p:txBody>
      </p:sp>
      <p:sp>
        <p:nvSpPr>
          <p:cNvPr id="3" name="Pravokotnik 2">
            <a:extLst>
              <a:ext uri="{FF2B5EF4-FFF2-40B4-BE49-F238E27FC236}">
                <a16:creationId xmlns:a16="http://schemas.microsoft.com/office/drawing/2014/main" id="{1EC24034-3F0E-46C0-B91E-BCAD97C874D7}"/>
              </a:ext>
            </a:extLst>
          </p:cNvPr>
          <p:cNvSpPr/>
          <p:nvPr/>
        </p:nvSpPr>
        <p:spPr>
          <a:xfrm>
            <a:off x="883405" y="1820663"/>
            <a:ext cx="8260596" cy="4154984"/>
          </a:xfrm>
          <a:prstGeom prst="rect">
            <a:avLst/>
          </a:prstGeom>
        </p:spPr>
        <p:txBody>
          <a:bodyPr wrap="square">
            <a:spAutoFit/>
          </a:bodyPr>
          <a:lstStyle/>
          <a:p>
            <a:pPr marL="285750" indent="-285750">
              <a:buFont typeface="Arial" panose="020B0604020202020204" pitchFamily="34" charset="0"/>
              <a:buChar char="•"/>
            </a:pPr>
            <a:r>
              <a:rPr lang="sl-SI" sz="2400" dirty="0"/>
              <a:t>Na osnovi vnosa virov med besedilom se nato samodejno sestavi urejen seznam uporabljenih virov, ki se ob spremembah sklicevanja na vire med besedilom tudi samodejno posodablja oz. usklajuje z uporabljenimi viri. Težko se torej pripeti, da pozabite v seznam uporabljenih virov vključiti kak vir, na katerega se sklicujete, ali da ostane kakšen, ki ste ga odstranili, ali da vnesete kakšnega, ki ga sploh niste uporabili.</a:t>
            </a:r>
          </a:p>
          <a:p>
            <a:pPr marL="285750" indent="-285750">
              <a:buFont typeface="Arial" panose="020B0604020202020204" pitchFamily="34" charset="0"/>
              <a:buChar char="•"/>
            </a:pPr>
            <a:r>
              <a:rPr lang="sl-SI" sz="2400" dirty="0"/>
              <a:t>Stil navajanja lahko med pisanjem tudi spremenimo in vse se avtomatsko preoblikuje po novo izbranem stilu. Poznavanje posameznega stila navajanja je v vsakem primeru ključno, da preverimo ustreznost rezultata.</a:t>
            </a:r>
          </a:p>
        </p:txBody>
      </p:sp>
    </p:spTree>
    <p:extLst>
      <p:ext uri="{BB962C8B-B14F-4D97-AF65-F5344CB8AC3E}">
        <p14:creationId xmlns:p14="http://schemas.microsoft.com/office/powerpoint/2010/main" val="1527553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Urejevalniki literature</a:t>
            </a:r>
          </a:p>
        </p:txBody>
      </p:sp>
      <p:sp>
        <p:nvSpPr>
          <p:cNvPr id="3" name="Pravokotnik 2">
            <a:extLst>
              <a:ext uri="{FF2B5EF4-FFF2-40B4-BE49-F238E27FC236}">
                <a16:creationId xmlns:a16="http://schemas.microsoft.com/office/drawing/2014/main" id="{1EC24034-3F0E-46C0-B91E-BCAD97C874D7}"/>
              </a:ext>
            </a:extLst>
          </p:cNvPr>
          <p:cNvSpPr/>
          <p:nvPr/>
        </p:nvSpPr>
        <p:spPr>
          <a:xfrm>
            <a:off x="883405" y="1820663"/>
            <a:ext cx="8260596" cy="4154984"/>
          </a:xfrm>
          <a:prstGeom prst="rect">
            <a:avLst/>
          </a:prstGeom>
        </p:spPr>
        <p:txBody>
          <a:bodyPr wrap="square">
            <a:spAutoFit/>
          </a:bodyPr>
          <a:lstStyle/>
          <a:p>
            <a:pPr marL="285750" indent="-285750">
              <a:buFont typeface="Arial" panose="020B0604020202020204" pitchFamily="34" charset="0"/>
              <a:buChar char="•"/>
            </a:pPr>
            <a:r>
              <a:rPr lang="sl-SI" sz="2400" dirty="0"/>
              <a:t>Urejevalniki literature niso vsemogočni in v nekaterih primerih, ko gre za zelo specifično sklicevanje na kakšen tip vira (npr. zakoni), je potrebne nekaj spretnosti uporabnika in zgledovanje po primerih iz dokumentacije posameznega stila navajanja, če vse morda še ni vključeno v urejevalnik literature.</a:t>
            </a:r>
          </a:p>
          <a:p>
            <a:pPr marL="285750" indent="-285750">
              <a:buFont typeface="Arial" panose="020B0604020202020204" pitchFamily="34" charset="0"/>
              <a:buChar char="•"/>
            </a:pPr>
            <a:r>
              <a:rPr lang="sl-SI" sz="2400" dirty="0"/>
              <a:t>Urejevalnikov literature je precej in se razlikujejo po različnih kriterijih, med njimi pa se najdejo tudi zelo zmogljivi brezplačni, med katerimi izpostavimo </a:t>
            </a:r>
            <a:r>
              <a:rPr lang="sl-SI" sz="2400" dirty="0">
                <a:hlinkClick r:id="rId2"/>
              </a:rPr>
              <a:t>Zotero</a:t>
            </a:r>
            <a:r>
              <a:rPr lang="sl-SI" sz="2400" dirty="0"/>
              <a:t>. Od ostalih brezplačnih in zmogljivih urejevalnikov literature lahko omenimo še </a:t>
            </a:r>
            <a:r>
              <a:rPr lang="sl-SI" sz="2400" dirty="0" err="1">
                <a:hlinkClick r:id="rId3"/>
              </a:rPr>
              <a:t>Mendeley</a:t>
            </a:r>
            <a:r>
              <a:rPr lang="sl-SI" sz="2400" dirty="0"/>
              <a:t> in z </a:t>
            </a:r>
            <a:r>
              <a:rPr lang="sl-SI" sz="2400" dirty="0" err="1"/>
              <a:t>Zoterom</a:t>
            </a:r>
            <a:r>
              <a:rPr lang="sl-SI" sz="2400" dirty="0"/>
              <a:t> sta resna alternativa sicer plačljivemu in prav tako znanemu programu </a:t>
            </a:r>
            <a:r>
              <a:rPr lang="sl-SI" sz="2400" dirty="0" err="1">
                <a:hlinkClick r:id="rId4"/>
              </a:rPr>
              <a:t>EndNote</a:t>
            </a:r>
            <a:r>
              <a:rPr lang="sl-SI" sz="2400" dirty="0"/>
              <a:t>.</a:t>
            </a:r>
          </a:p>
        </p:txBody>
      </p:sp>
    </p:spTree>
    <p:extLst>
      <p:ext uri="{BB962C8B-B14F-4D97-AF65-F5344CB8AC3E}">
        <p14:creationId xmlns:p14="http://schemas.microsoft.com/office/powerpoint/2010/main" val="2605210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015F8200-35D1-494C-809B-DB76DC09F86A}"/>
              </a:ext>
            </a:extLst>
          </p:cNvPr>
          <p:cNvSpPr/>
          <p:nvPr/>
        </p:nvSpPr>
        <p:spPr>
          <a:xfrm>
            <a:off x="883404" y="1266665"/>
            <a:ext cx="8260596" cy="553998"/>
          </a:xfrm>
          <a:prstGeom prst="rect">
            <a:avLst/>
          </a:prstGeom>
        </p:spPr>
        <p:txBody>
          <a:bodyPr wrap="square">
            <a:spAutoFit/>
          </a:bodyPr>
          <a:lstStyle/>
          <a:p>
            <a:r>
              <a:rPr lang="sl-SI" sz="3000" dirty="0">
                <a:solidFill>
                  <a:schemeClr val="accent1">
                    <a:lumMod val="75000"/>
                  </a:schemeClr>
                </a:solidFill>
                <a:latin typeface="-apple-system"/>
              </a:rPr>
              <a:t>Posebni primeri pridobivanja podatkov o virih</a:t>
            </a:r>
          </a:p>
        </p:txBody>
      </p:sp>
      <p:sp>
        <p:nvSpPr>
          <p:cNvPr id="3" name="Pravokotnik 2">
            <a:extLst>
              <a:ext uri="{FF2B5EF4-FFF2-40B4-BE49-F238E27FC236}">
                <a16:creationId xmlns:a16="http://schemas.microsoft.com/office/drawing/2014/main" id="{1EC24034-3F0E-46C0-B91E-BCAD97C874D7}"/>
              </a:ext>
            </a:extLst>
          </p:cNvPr>
          <p:cNvSpPr/>
          <p:nvPr/>
        </p:nvSpPr>
        <p:spPr>
          <a:xfrm>
            <a:off x="845304" y="1820663"/>
            <a:ext cx="8260596" cy="4229171"/>
          </a:xfrm>
          <a:prstGeom prst="rect">
            <a:avLst/>
          </a:prstGeom>
        </p:spPr>
        <p:txBody>
          <a:bodyPr wrap="square">
            <a:spAutoFit/>
          </a:bodyPr>
          <a:lstStyle/>
          <a:p>
            <a:pPr marL="285750" indent="-285750">
              <a:lnSpc>
                <a:spcPts val="2300"/>
              </a:lnSpc>
              <a:buFont typeface="Arial" panose="020B0604020202020204" pitchFamily="34" charset="0"/>
              <a:buChar char="•"/>
            </a:pPr>
            <a:r>
              <a:rPr lang="sl-SI" sz="2400" dirty="0"/>
              <a:t>Iz </a:t>
            </a:r>
            <a:r>
              <a:rPr lang="sl-SI" sz="2400" dirty="0" err="1"/>
              <a:t>Cobiss</a:t>
            </a:r>
            <a:r>
              <a:rPr lang="sl-SI" sz="2400" dirty="0"/>
              <a:t>-a ni možen povsem avtomatski uvoz. Za posamezen vir je smiseln prikaz RIS in nato (vsaj za Zotero) uvažanje preko odložišča v urejevalnik literature, za več virov hkrati pa je vire smiselno preko košarice kar skupno izvoziti v RIS format (potrebna je prijava) in nato uvoziti v urejevalnik literature.</a:t>
            </a:r>
          </a:p>
          <a:p>
            <a:pPr marL="285750" indent="-285750">
              <a:lnSpc>
                <a:spcPts val="2300"/>
              </a:lnSpc>
              <a:buFont typeface="Arial" panose="020B0604020202020204" pitchFamily="34" charset="0"/>
              <a:buChar char="•"/>
            </a:pPr>
            <a:r>
              <a:rPr lang="sl-SI" sz="2400" dirty="0"/>
              <a:t>Iz obstoječega dokumenta, v katerem je seznam virov, se podatke lahko izvleče za potrebe uvoza v urejevalnik literature, za kar so na voljo namenski pripomočki (npr. </a:t>
            </a:r>
            <a:r>
              <a:rPr lang="sl-SI" sz="2400" dirty="0">
                <a:hlinkClick r:id="rId2"/>
              </a:rPr>
              <a:t>Reference </a:t>
            </a:r>
            <a:r>
              <a:rPr lang="sl-SI" sz="2400" dirty="0" err="1">
                <a:hlinkClick r:id="rId2"/>
              </a:rPr>
              <a:t>Extractor</a:t>
            </a:r>
            <a:r>
              <a:rPr lang="sl-SI" sz="2400" dirty="0"/>
              <a:t> - samo za dokumente v katerih je bil že za vnos virov uporabljen Zotero ali </a:t>
            </a:r>
            <a:r>
              <a:rPr lang="sl-SI" sz="2400" dirty="0" err="1"/>
              <a:t>Mendeley</a:t>
            </a:r>
            <a:r>
              <a:rPr lang="sl-SI" sz="2400" dirty="0"/>
              <a:t>, ali </a:t>
            </a:r>
            <a:r>
              <a:rPr lang="sl-SI" sz="2400" dirty="0" err="1">
                <a:hlinkClick r:id="rId3"/>
              </a:rPr>
              <a:t>AnyStyle</a:t>
            </a:r>
            <a:r>
              <a:rPr lang="sl-SI" sz="2400" dirty="0"/>
              <a:t> - iz dokumenta kopiramo seznam virov in jih preko te spletne aplikacije pretvorimo v format primeren za uvažanje).</a:t>
            </a:r>
          </a:p>
          <a:p>
            <a:pPr marL="285750" indent="-285750">
              <a:lnSpc>
                <a:spcPts val="2300"/>
              </a:lnSpc>
              <a:buFont typeface="Arial" panose="020B0604020202020204" pitchFamily="34" charset="0"/>
              <a:buChar char="•"/>
            </a:pPr>
            <a:r>
              <a:rPr lang="sl-SI" sz="2400" dirty="0"/>
              <a:t>Iz dokumenta v </a:t>
            </a:r>
            <a:r>
              <a:rPr lang="sl-SI" sz="2400" dirty="0" err="1"/>
              <a:t>pdf</a:t>
            </a:r>
            <a:r>
              <a:rPr lang="sl-SI" sz="2400" dirty="0"/>
              <a:t> formatu (običajno članka) lahko uvozimo podatke o njem, a le če so jih vgradili kot meta podatke.</a:t>
            </a:r>
          </a:p>
        </p:txBody>
      </p:sp>
    </p:spTree>
    <p:extLst>
      <p:ext uri="{BB962C8B-B14F-4D97-AF65-F5344CB8AC3E}">
        <p14:creationId xmlns:p14="http://schemas.microsoft.com/office/powerpoint/2010/main" val="893396076"/>
      </p:ext>
    </p:extLst>
  </p:cSld>
  <p:clrMapOvr>
    <a:masterClrMapping/>
  </p:clrMapOvr>
</p:sld>
</file>

<file path=ppt/theme/theme1.xml><?xml version="1.0" encoding="utf-8"?>
<a:theme xmlns:a="http://schemas.openxmlformats.org/drawingml/2006/main" name="Officeova tema">
  <a:themeElements>
    <a:clrScheme name="Officeova 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ova 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ova 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1088</TotalTime>
  <Words>3537</Words>
  <Application>Microsoft Office PowerPoint</Application>
  <PresentationFormat>Diaprojekcija na zaslonu (4:3)</PresentationFormat>
  <Paragraphs>187</Paragraphs>
  <Slides>30</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30</vt:i4>
      </vt:variant>
    </vt:vector>
  </HeadingPairs>
  <TitlesOfParts>
    <vt:vector size="35" baseType="lpstr">
      <vt:lpstr>-apple-system</vt:lpstr>
      <vt:lpstr>Arial</vt:lpstr>
      <vt:lpstr>Calibri</vt:lpstr>
      <vt:lpstr>Calibri Light</vt:lpstr>
      <vt:lpstr>Officeova tema</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Saša Planinc</dc:creator>
  <cp:lastModifiedBy>Saša Planinc</cp:lastModifiedBy>
  <cp:revision>153</cp:revision>
  <dcterms:created xsi:type="dcterms:W3CDTF">2023-05-02T15:35:06Z</dcterms:created>
  <dcterms:modified xsi:type="dcterms:W3CDTF">2025-03-22T08:44:34Z</dcterms:modified>
</cp:coreProperties>
</file>